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73" r:id="rId2"/>
    <p:sldId id="372" r:id="rId3"/>
    <p:sldId id="374" r:id="rId4"/>
    <p:sldId id="375" r:id="rId5"/>
    <p:sldId id="371" r:id="rId6"/>
    <p:sldId id="368" r:id="rId7"/>
    <p:sldId id="367" r:id="rId8"/>
    <p:sldId id="379" r:id="rId9"/>
    <p:sldId id="380" r:id="rId10"/>
    <p:sldId id="370"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39" r:id="rId26"/>
    <p:sldId id="333" r:id="rId27"/>
    <p:sldId id="334" r:id="rId28"/>
    <p:sldId id="335" r:id="rId29"/>
    <p:sldId id="381" r:id="rId30"/>
    <p:sldId id="344" r:id="rId31"/>
    <p:sldId id="342" r:id="rId32"/>
    <p:sldId id="351" r:id="rId33"/>
    <p:sldId id="382" r:id="rId34"/>
    <p:sldId id="383" r:id="rId35"/>
    <p:sldId id="343" r:id="rId36"/>
    <p:sldId id="346" r:id="rId37"/>
    <p:sldId id="347" r:id="rId38"/>
    <p:sldId id="348" r:id="rId39"/>
    <p:sldId id="336" r:id="rId40"/>
    <p:sldId id="337" r:id="rId41"/>
    <p:sldId id="338" r:id="rId4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F17"/>
    <a:srgbClr val="FF840C"/>
    <a:srgbClr val="FFAE0D"/>
    <a:srgbClr val="FFD420"/>
    <a:srgbClr val="FF461E"/>
    <a:srgbClr val="FF3009"/>
    <a:srgbClr val="FF62E5"/>
    <a:srgbClr val="FF9D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610" autoAdjust="0"/>
  </p:normalViewPr>
  <p:slideViewPr>
    <p:cSldViewPr>
      <p:cViewPr>
        <p:scale>
          <a:sx n="100" d="100"/>
          <a:sy n="100" d="100"/>
        </p:scale>
        <p:origin x="-1944"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572A0611-E202-42F3-8A6B-056C84DC61EF}" type="datetime1">
              <a:rPr lang="fr-FR"/>
              <a:pPr/>
              <a:t>25/03/2014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6FE4D245-E922-490E-91CD-C5BC51A0A9E4}" type="slidenum">
              <a:rPr lang="fr-FR"/>
              <a:pPr/>
              <a:t>‹N°›</a:t>
            </a:fld>
            <a:endParaRPr lang="fr-FR"/>
          </a:p>
        </p:txBody>
      </p:sp>
    </p:spTree>
    <p:extLst>
      <p:ext uri="{BB962C8B-B14F-4D97-AF65-F5344CB8AC3E}">
        <p14:creationId xmlns:p14="http://schemas.microsoft.com/office/powerpoint/2010/main" val="24581074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AFF502E0-BF34-4652-81CD-870F223A409B}" type="datetime1">
              <a:rPr lang="fr-FR" smtClean="0"/>
              <a:t>25/03/2014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3BAB1BE-40AD-4501-8DDE-CAB19B677F27}"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702F46B-0C49-4E56-91F1-34E18F794E92}" type="datetime1">
              <a:rPr lang="fr-FR" smtClean="0"/>
              <a:t>25/03/2014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28990FF8-C780-4A94-AEEA-F42B3FA279CB}"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B2FF56CB-2196-4E26-A9EF-506EE965DF11}" type="datetime1">
              <a:rPr lang="fr-FR" smtClean="0"/>
              <a:t>25/03/2014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A82A8653-D062-4BA9-956C-5FF26A1DFFB5}"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0" y="-18256"/>
            <a:ext cx="9129192" cy="854869"/>
          </a:xfrm>
        </p:spPr>
        <p:txBody>
          <a:bodyPr/>
          <a:lstStyle>
            <a:lvl1pPr>
              <a:defRPr sz="3200">
                <a:solidFill>
                  <a:schemeClr val="accent1"/>
                </a:solidFill>
              </a:defRPr>
            </a:lvl1pPr>
          </a:lstStyle>
          <a:p>
            <a:r>
              <a:rPr lang="fr-FR" sz="3400" dirty="0" smtClean="0">
                <a:solidFill>
                  <a:srgbClr val="215968"/>
                </a:solidFill>
              </a:rPr>
              <a:t>Titre</a:t>
            </a:r>
          </a:p>
        </p:txBody>
      </p:sp>
      <p:sp>
        <p:nvSpPr>
          <p:cNvPr id="3" name="Espace réservé du contenu 2"/>
          <p:cNvSpPr>
            <a:spLocks noGrp="1"/>
          </p:cNvSpPr>
          <p:nvPr>
            <p:ph idx="1"/>
          </p:nvPr>
        </p:nvSpPr>
        <p:spPr>
          <a:xfrm>
            <a:off x="539552" y="1600200"/>
            <a:ext cx="8229600" cy="4525963"/>
          </a:xfrm>
        </p:spPr>
        <p:txBody>
          <a:bodyPr/>
          <a:lstStyle>
            <a:lvl1pPr>
              <a:defRPr sz="2000"/>
            </a:lvl1pPr>
            <a:lvl2pPr>
              <a:defRPr sz="1600"/>
            </a:lvl2pPr>
            <a:lvl3pPr>
              <a:defRPr sz="1400"/>
            </a:lvl3pPr>
            <a:lvl4pPr>
              <a:defRPr sz="1400"/>
            </a:lvl4pPr>
            <a:lvl5pPr>
              <a:defRPr sz="14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7" name="Image 6" descr="oyat-petit.jpg"/>
          <p:cNvPicPr>
            <a:picLocks noChangeAspect="1"/>
          </p:cNvPicPr>
          <p:nvPr userDrawn="1"/>
        </p:nvPicPr>
        <p:blipFill>
          <a:blip r:embed="rId2" cstate="print">
            <a:duotone>
              <a:schemeClr val="accent5">
                <a:shade val="45000"/>
                <a:satMod val="135000"/>
              </a:schemeClr>
              <a:prstClr val="white"/>
            </a:duotone>
          </a:blip>
          <a:stretch>
            <a:fillRect/>
          </a:stretch>
        </p:blipFill>
        <p:spPr>
          <a:xfrm>
            <a:off x="-304800" y="-316681"/>
            <a:ext cx="1676400" cy="1601095"/>
          </a:xfrm>
          <a:prstGeom prst="ellipse">
            <a:avLst/>
          </a:prstGeom>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pic>
      <p:cxnSp>
        <p:nvCxnSpPr>
          <p:cNvPr id="9" name="Connecteur droit 8"/>
          <p:cNvCxnSpPr/>
          <p:nvPr userDrawn="1"/>
        </p:nvCxnSpPr>
        <p:spPr>
          <a:xfrm>
            <a:off x="1403350" y="836613"/>
            <a:ext cx="7812088" cy="0"/>
          </a:xfrm>
          <a:prstGeom prst="line">
            <a:avLst/>
          </a:prstGeom>
          <a:ln w="38100">
            <a:solidFill>
              <a:schemeClr val="accent5">
                <a:lumMod val="75000"/>
              </a:schemeClr>
            </a:solidFill>
            <a:prstDash val="sysDot"/>
          </a:ln>
        </p:spPr>
        <p:style>
          <a:lnRef idx="1">
            <a:schemeClr val="accent2"/>
          </a:lnRef>
          <a:fillRef idx="0">
            <a:schemeClr val="accent2"/>
          </a:fillRef>
          <a:effectRef idx="0">
            <a:schemeClr val="accent2"/>
          </a:effectRef>
          <a:fontRef idx="minor">
            <a:schemeClr val="tx1"/>
          </a:fontRef>
        </p:style>
      </p:cxnSp>
      <p:sp>
        <p:nvSpPr>
          <p:cNvPr id="13" name="Espace réservé du numéro de diapositive 5"/>
          <p:cNvSpPr>
            <a:spLocks noGrp="1"/>
          </p:cNvSpPr>
          <p:nvPr>
            <p:ph type="sldNum" sz="quarter" idx="12"/>
          </p:nvPr>
        </p:nvSpPr>
        <p:spPr>
          <a:xfrm>
            <a:off x="-684584" y="-316681"/>
            <a:ext cx="2448272" cy="1601095"/>
          </a:xfrm>
          <a:noFill/>
        </p:spPr>
        <p:txBody>
          <a:bodyPr/>
          <a:lstStyle>
            <a:lvl1pPr algn="ctr">
              <a:defRPr sz="4000">
                <a:solidFill>
                  <a:schemeClr val="bg1"/>
                </a:solidFill>
              </a:defRPr>
            </a:lvl1pPr>
          </a:lstStyle>
          <a:p>
            <a:fld id="{745BF7A5-19A3-4A76-9861-93597C54CEC0}" type="slidenum">
              <a:rPr lang="fr-FR" smtClean="0"/>
              <a:pPr/>
              <a:t>‹N°›</a:t>
            </a:fld>
            <a:endParaRPr lang="fr-FR" dirty="0"/>
          </a:p>
        </p:txBody>
      </p:sp>
      <p:pic>
        <p:nvPicPr>
          <p:cNvPr id="14" name="Image 13" descr="IPNL transp.eps"/>
          <p:cNvPicPr>
            <a:picLocks noChangeAspect="1"/>
          </p:cNvPicPr>
          <p:nvPr userDrawn="1"/>
        </p:nvPicPr>
        <p:blipFill>
          <a:blip r:embed="rId3" cstate="print"/>
          <a:srcRect/>
          <a:stretch>
            <a:fillRect/>
          </a:stretch>
        </p:blipFill>
        <p:spPr bwMode="auto">
          <a:xfrm>
            <a:off x="7740352" y="188640"/>
            <a:ext cx="1295400" cy="473075"/>
          </a:xfrm>
          <a:prstGeom prst="rect">
            <a:avLst/>
          </a:prstGeom>
          <a:noFill/>
          <a:ln w="9525">
            <a:noFill/>
            <a:miter lim="800000"/>
            <a:headEnd/>
            <a:tailEnd/>
          </a:ln>
          <a:effectLst>
            <a:outerShdw dist="38100" dir="2700000" rotWithShape="0">
              <a:schemeClr val="bg1">
                <a:alpha val="42999"/>
              </a:scheme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6A7EC35B-E730-4635-976C-5EC34151B854}" type="datetime1">
              <a:rPr lang="fr-FR" smtClean="0"/>
              <a:t>25/03/2014</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376243"/>
            <a:ext cx="2133600" cy="365125"/>
          </a:xfrm>
        </p:spPr>
        <p:txBody>
          <a:bodyPr/>
          <a:lstStyle>
            <a:lvl1pPr>
              <a:defRPr/>
            </a:lvl1pPr>
          </a:lstStyle>
          <a:p>
            <a:fld id="{745BF7A5-19A3-4A76-9861-93597C54CEC0}"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8F557DE7-6886-40FE-BC79-C992818F6790}" type="datetime1">
              <a:rPr lang="fr-FR" smtClean="0"/>
              <a:t>25/03/2014</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DCF4AC77-EA0F-42FC-825D-C780584EE44B}"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55B9EC96-B7F8-40A7-8E8F-815CC90A46AC}" type="datetime1">
              <a:rPr lang="fr-FR" smtClean="0"/>
              <a:t>25/03/2014</a:t>
            </a:fld>
            <a:endParaRPr lang="fr-FR"/>
          </a:p>
        </p:txBody>
      </p:sp>
      <p:sp>
        <p:nvSpPr>
          <p:cNvPr id="8" name="Espace réservé du pied de page 4"/>
          <p:cNvSpPr>
            <a:spLocks noGrp="1"/>
          </p:cNvSpPr>
          <p:nvPr>
            <p:ph type="ftr" sz="quarter" idx="11"/>
          </p:nvPr>
        </p:nvSpPr>
        <p:spPr/>
        <p:txBody>
          <a:bodyPr/>
          <a:lstStyle>
            <a:lvl1pPr>
              <a:defRPr/>
            </a:lvl1pPr>
          </a:lstStyle>
          <a:p>
            <a:endParaRPr lang="fr-FR"/>
          </a:p>
        </p:txBody>
      </p:sp>
      <p:sp>
        <p:nvSpPr>
          <p:cNvPr id="9" name="Espace réservé du numéro de diapositive 5"/>
          <p:cNvSpPr>
            <a:spLocks noGrp="1"/>
          </p:cNvSpPr>
          <p:nvPr>
            <p:ph type="sldNum" sz="quarter" idx="12"/>
          </p:nvPr>
        </p:nvSpPr>
        <p:spPr/>
        <p:txBody>
          <a:bodyPr/>
          <a:lstStyle>
            <a:lvl1pPr>
              <a:defRPr/>
            </a:lvl1pPr>
          </a:lstStyle>
          <a:p>
            <a:fld id="{83B32B84-0D37-4310-904B-D04C8EE3B5AB}"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fld id="{F58D9C3D-432F-4E6E-B03C-211D96D2BBF9}" type="datetime1">
              <a:rPr lang="fr-FR" smtClean="0"/>
              <a:t>25/03/2014</a:t>
            </a:fld>
            <a:endParaRPr lang="fr-FR"/>
          </a:p>
        </p:txBody>
      </p:sp>
      <p:sp>
        <p:nvSpPr>
          <p:cNvPr id="4" name="Espace réservé du pied de page 4"/>
          <p:cNvSpPr>
            <a:spLocks noGrp="1"/>
          </p:cNvSpPr>
          <p:nvPr>
            <p:ph type="ftr" sz="quarter" idx="11"/>
          </p:nvPr>
        </p:nvSpPr>
        <p:spPr/>
        <p:txBody>
          <a:bodyPr/>
          <a:lstStyle>
            <a:lvl1pPr>
              <a:defRPr/>
            </a:lvl1pPr>
          </a:lstStyle>
          <a:p>
            <a:endParaRPr lang="fr-FR"/>
          </a:p>
        </p:txBody>
      </p:sp>
      <p:sp>
        <p:nvSpPr>
          <p:cNvPr id="5" name="Espace réservé du numéro de diapositive 5"/>
          <p:cNvSpPr>
            <a:spLocks noGrp="1"/>
          </p:cNvSpPr>
          <p:nvPr>
            <p:ph type="sldNum" sz="quarter" idx="12"/>
          </p:nvPr>
        </p:nvSpPr>
        <p:spPr/>
        <p:txBody>
          <a:bodyPr/>
          <a:lstStyle>
            <a:lvl1pPr>
              <a:defRPr/>
            </a:lvl1pPr>
          </a:lstStyle>
          <a:p>
            <a:fld id="{0243CBA8-03A8-43B0-A89F-C8FBAA7611D9}"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A3F7F984-B109-4C54-B693-1E00EF45083B}" type="datetime1">
              <a:rPr lang="fr-FR" smtClean="0"/>
              <a:t>25/03/2014</a:t>
            </a:fld>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fld id="{7B1BECFD-8AAA-4AEA-9CF9-2F5B02DFCBA3}"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94688549-9777-463D-A81E-77775C21D3C6}" type="datetime1">
              <a:rPr lang="fr-FR" smtClean="0"/>
              <a:t>25/03/2014</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5BEA5DD8-0500-4ED0-AAE5-F070566085B7}"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5FC18053-CFF6-4104-928A-224B183D6F2F}" type="datetime1">
              <a:rPr lang="fr-FR" smtClean="0"/>
              <a:t>25/03/2014</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640B2E4F-78C5-490D-9992-86B653355B8D}"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34F25EBF-38DC-45D6-A349-B5F6F5A88208}" type="datetime1">
              <a:rPr lang="fr-FR" smtClean="0"/>
              <a:t>25/03/2014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8268643-918A-4BEB-A100-1A8A152CE1FB}"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fontAlgn="base">
        <a:spcBef>
          <a:spcPct val="0"/>
        </a:spcBef>
        <a:spcAft>
          <a:spcPct val="0"/>
        </a:spcAft>
        <a:defRPr sz="4400" kern="1200">
          <a:solidFill>
            <a:schemeClr val="tx1"/>
          </a:solidFill>
          <a:latin typeface="+mj-lt"/>
          <a:ea typeface="ＭＳ Ｐゴシック" charset="-128"/>
          <a:cs typeface="+mj-cs"/>
        </a:defRPr>
      </a:lvl1pPr>
      <a:lvl2pPr algn="ctr" rtl="0" fontAlgn="base">
        <a:spcBef>
          <a:spcPct val="0"/>
        </a:spcBef>
        <a:spcAft>
          <a:spcPct val="0"/>
        </a:spcAft>
        <a:defRPr sz="4400">
          <a:solidFill>
            <a:schemeClr val="tx1"/>
          </a:solidFill>
          <a:latin typeface="Calibri" pitchFamily="34" charset="0"/>
          <a:ea typeface="ＭＳ Ｐゴシック" charset="-128"/>
        </a:defRPr>
      </a:lvl2pPr>
      <a:lvl3pPr algn="ctr" rtl="0" fontAlgn="base">
        <a:spcBef>
          <a:spcPct val="0"/>
        </a:spcBef>
        <a:spcAft>
          <a:spcPct val="0"/>
        </a:spcAft>
        <a:defRPr sz="4400">
          <a:solidFill>
            <a:schemeClr val="tx1"/>
          </a:solidFill>
          <a:latin typeface="Calibri" pitchFamily="34" charset="0"/>
          <a:ea typeface="ＭＳ Ｐゴシック" charset="-128"/>
        </a:defRPr>
      </a:lvl3pPr>
      <a:lvl4pPr algn="ctr" rtl="0" fontAlgn="base">
        <a:spcBef>
          <a:spcPct val="0"/>
        </a:spcBef>
        <a:spcAft>
          <a:spcPct val="0"/>
        </a:spcAft>
        <a:defRPr sz="4400">
          <a:solidFill>
            <a:schemeClr val="tx1"/>
          </a:solidFill>
          <a:latin typeface="Calibri" pitchFamily="34" charset="0"/>
          <a:ea typeface="ＭＳ Ｐゴシック" charset="-128"/>
        </a:defRPr>
      </a:lvl4pPr>
      <a:lvl5pPr algn="ctr" rtl="0" fontAlgn="base">
        <a:spcBef>
          <a:spcPct val="0"/>
        </a:spcBef>
        <a:spcAft>
          <a:spcPct val="0"/>
        </a:spcAft>
        <a:defRPr sz="4400">
          <a:solidFill>
            <a:schemeClr val="tx1"/>
          </a:solidFill>
          <a:latin typeface="Calibri" pitchFamily="34" charset="0"/>
          <a:ea typeface="ＭＳ Ｐゴシック" charset="-128"/>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wmf"/><Relationship Id="rId4" Type="http://schemas.openxmlformats.org/officeDocument/2006/relationships/image" Target="../media/image49.wmf"/></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wmf"/><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1</a:t>
            </a:fld>
            <a:endParaRPr lang="fr-F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1070701"/>
            <a:ext cx="8676456" cy="559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763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10</a:t>
            </a:fld>
            <a:endParaRPr lang="fr-F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120" y="894626"/>
            <a:ext cx="7956376" cy="596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537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5"/>
          <p:cNvSpPr>
            <a:spLocks noGrp="1" noChangeArrowheads="1"/>
          </p:cNvSpPr>
          <p:nvPr>
            <p:ph type="title"/>
          </p:nvPr>
        </p:nvSpPr>
        <p:spPr/>
        <p:txBody>
          <a:bodyPr/>
          <a:lstStyle/>
          <a:p>
            <a:endParaRPr lang="fr-FR"/>
          </a:p>
        </p:txBody>
      </p:sp>
      <p:pic>
        <p:nvPicPr>
          <p:cNvPr id="860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64" y="1412808"/>
            <a:ext cx="8294400" cy="518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45" name="Text Box 5"/>
          <p:cNvSpPr txBox="1">
            <a:spLocks noChangeArrowheads="1"/>
          </p:cNvSpPr>
          <p:nvPr/>
        </p:nvSpPr>
        <p:spPr bwMode="auto">
          <a:xfrm>
            <a:off x="7016144" y="1952848"/>
            <a:ext cx="1340640" cy="332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lIns="82945" tIns="41473" rIns="82945" bIns="41473">
            <a:spAutoFit/>
          </a:bodyPr>
          <a:lstStyle>
            <a:lvl1pPr algn="l">
              <a:defRPr sz="2400">
                <a:solidFill>
                  <a:schemeClr val="tx1"/>
                </a:solidFill>
                <a:latin typeface="Times New Roman" pitchFamily="18" charset="0"/>
              </a:defRPr>
            </a:lvl1pPr>
            <a:lvl2pPr marL="37931725" indent="-37474525" algn="l">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n-US" sz="1600">
                <a:solidFill>
                  <a:srgbClr val="B5E8FF"/>
                </a:solidFill>
                <a:latin typeface="Tahoma" pitchFamily="34" charset="0"/>
                <a:ea typeface="ＭＳ Ｐゴシック" pitchFamily="34" charset="-128"/>
              </a:rPr>
              <a:t>Lake Geneva</a:t>
            </a:r>
            <a:endParaRPr lang="en-US">
              <a:latin typeface="Tahoma" pitchFamily="34" charset="0"/>
              <a:ea typeface="ＭＳ Ｐゴシック" pitchFamily="34" charset="-128"/>
            </a:endParaRPr>
          </a:p>
        </p:txBody>
      </p:sp>
      <p:sp>
        <p:nvSpPr>
          <p:cNvPr id="1392646" name="Text Box 6"/>
          <p:cNvSpPr txBox="1">
            <a:spLocks noChangeArrowheads="1"/>
          </p:cNvSpPr>
          <p:nvPr/>
        </p:nvSpPr>
        <p:spPr bwMode="auto">
          <a:xfrm>
            <a:off x="443216" y="1468957"/>
            <a:ext cx="3110496" cy="699309"/>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lIns="82945" tIns="41473" rIns="82945" bIns="41473">
            <a:spAutoFit/>
          </a:bodyPr>
          <a:lstStyle>
            <a:lvl1pPr algn="l">
              <a:defRPr sz="2400">
                <a:solidFill>
                  <a:schemeClr val="tx1"/>
                </a:solidFill>
                <a:latin typeface="Times New Roman" pitchFamily="18" charset="0"/>
              </a:defRPr>
            </a:lvl1pPr>
            <a:lvl2pPr marL="37931725" indent="-37474525" algn="l">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n-US">
                <a:solidFill>
                  <a:srgbClr val="FFF230"/>
                </a:solidFill>
                <a:effectLst>
                  <a:outerShdw blurRad="38100" dist="38100" dir="2700000" algn="tl">
                    <a:srgbClr val="C0C0C0"/>
                  </a:outerShdw>
                </a:effectLst>
                <a:latin typeface="Tahoma" pitchFamily="34" charset="0"/>
                <a:ea typeface="ＭＳ Ｐゴシック" pitchFamily="34" charset="-128"/>
              </a:rPr>
              <a:t>Large </a:t>
            </a:r>
            <a:r>
              <a:rPr lang="de-DE">
                <a:solidFill>
                  <a:srgbClr val="FFF230"/>
                </a:solidFill>
                <a:effectLst>
                  <a:outerShdw blurRad="38100" dist="38100" dir="2700000" algn="tl">
                    <a:srgbClr val="C0C0C0"/>
                  </a:outerShdw>
                </a:effectLst>
                <a:latin typeface="Tahoma" pitchFamily="34" charset="0"/>
                <a:ea typeface="ＭＳ Ｐゴシック" pitchFamily="34" charset="-128"/>
              </a:rPr>
              <a:t>Hadron</a:t>
            </a:r>
            <a:r>
              <a:rPr lang="en-US">
                <a:solidFill>
                  <a:srgbClr val="FFF230"/>
                </a:solidFill>
                <a:effectLst>
                  <a:outerShdw blurRad="38100" dist="38100" dir="2700000" algn="tl">
                    <a:srgbClr val="C0C0C0"/>
                  </a:outerShdw>
                </a:effectLst>
                <a:latin typeface="Tahoma" pitchFamily="34" charset="0"/>
                <a:ea typeface="ＭＳ Ｐゴシック" pitchFamily="34" charset="-128"/>
              </a:rPr>
              <a:t> Collider</a:t>
            </a:r>
          </a:p>
          <a:p>
            <a:pPr algn="ctr"/>
            <a:r>
              <a:rPr lang="en-US" sz="1600">
                <a:solidFill>
                  <a:srgbClr val="FFF230"/>
                </a:solidFill>
                <a:effectLst>
                  <a:outerShdw blurRad="38100" dist="38100" dir="2700000" algn="tl">
                    <a:srgbClr val="C0C0C0"/>
                  </a:outerShdw>
                </a:effectLst>
                <a:latin typeface="Tahoma" pitchFamily="34" charset="0"/>
                <a:ea typeface="ＭＳ Ｐゴシック" pitchFamily="34" charset="-128"/>
              </a:rPr>
              <a:t>27 km circumference</a:t>
            </a:r>
            <a:endParaRPr lang="en-US">
              <a:latin typeface="Tahoma" pitchFamily="34" charset="0"/>
              <a:ea typeface="ＭＳ Ｐゴシック" pitchFamily="34" charset="-128"/>
            </a:endParaRPr>
          </a:p>
        </p:txBody>
      </p:sp>
      <p:grpSp>
        <p:nvGrpSpPr>
          <p:cNvPr id="2" name="Group 12"/>
          <p:cNvGrpSpPr>
            <a:grpSpLocks/>
          </p:cNvGrpSpPr>
          <p:nvPr/>
        </p:nvGrpSpPr>
        <p:grpSpPr bwMode="auto">
          <a:xfrm>
            <a:off x="3414704" y="2436738"/>
            <a:ext cx="2701440" cy="2881743"/>
            <a:chOff x="2200" y="1392"/>
            <a:chExt cx="1876" cy="2001"/>
          </a:xfrm>
        </p:grpSpPr>
        <p:sp>
          <p:nvSpPr>
            <p:cNvPr id="1392647" name="Text Box 7"/>
            <p:cNvSpPr txBox="1">
              <a:spLocks noChangeArrowheads="1"/>
            </p:cNvSpPr>
            <p:nvPr/>
          </p:nvSpPr>
          <p:spPr bwMode="auto">
            <a:xfrm>
              <a:off x="2200" y="1392"/>
              <a:ext cx="597" cy="321"/>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lvl1pPr algn="l">
                <a:defRPr sz="2400">
                  <a:solidFill>
                    <a:schemeClr val="tx1"/>
                  </a:solidFill>
                  <a:latin typeface="Times New Roman" pitchFamily="18" charset="0"/>
                </a:defRPr>
              </a:lvl1pPr>
              <a:lvl2pPr marL="37931725" indent="-37474525" algn="l">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B5E8FF"/>
                  </a:solidFill>
                  <a:latin typeface="Tahoma" pitchFamily="34" charset="0"/>
                  <a:ea typeface="ＭＳ Ｐゴシック" pitchFamily="34" charset="-128"/>
                </a:rPr>
                <a:t>CMS</a:t>
              </a:r>
              <a:endParaRPr lang="en-US" b="1">
                <a:latin typeface="Tahoma" pitchFamily="34" charset="0"/>
                <a:ea typeface="ＭＳ Ｐゴシック" pitchFamily="34" charset="-128"/>
              </a:endParaRPr>
            </a:p>
          </p:txBody>
        </p:sp>
        <p:sp>
          <p:nvSpPr>
            <p:cNvPr id="1392648" name="Text Box 8"/>
            <p:cNvSpPr txBox="1">
              <a:spLocks noChangeArrowheads="1"/>
            </p:cNvSpPr>
            <p:nvPr/>
          </p:nvSpPr>
          <p:spPr bwMode="auto">
            <a:xfrm>
              <a:off x="3266" y="3072"/>
              <a:ext cx="810" cy="321"/>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lvl1pPr algn="l">
                <a:defRPr sz="2400">
                  <a:solidFill>
                    <a:schemeClr val="tx1"/>
                  </a:solidFill>
                  <a:latin typeface="Times New Roman" pitchFamily="18" charset="0"/>
                </a:defRPr>
              </a:lvl1pPr>
              <a:lvl2pPr marL="37931725" indent="-37474525" algn="l">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n-US" b="1">
                  <a:solidFill>
                    <a:srgbClr val="B5E8FF"/>
                  </a:solidFill>
                  <a:latin typeface="Tahoma" pitchFamily="34" charset="0"/>
                  <a:ea typeface="ＭＳ Ｐゴシック" pitchFamily="34" charset="-128"/>
                </a:rPr>
                <a:t>ATLAS</a:t>
              </a:r>
              <a:endParaRPr lang="en-US" b="1">
                <a:latin typeface="Tahoma" pitchFamily="34" charset="0"/>
                <a:ea typeface="ＭＳ Ｐゴシック" pitchFamily="34" charset="-128"/>
              </a:endParaRPr>
            </a:p>
          </p:txBody>
        </p:sp>
      </p:grpSp>
      <p:grpSp>
        <p:nvGrpSpPr>
          <p:cNvPr id="3" name="Group 13"/>
          <p:cNvGrpSpPr>
            <a:grpSpLocks/>
          </p:cNvGrpSpPr>
          <p:nvPr/>
        </p:nvGrpSpPr>
        <p:grpSpPr bwMode="auto">
          <a:xfrm>
            <a:off x="2477265" y="3819284"/>
            <a:ext cx="5319360" cy="1430070"/>
            <a:chOff x="1549" y="2352"/>
            <a:chExt cx="3694" cy="993"/>
          </a:xfrm>
        </p:grpSpPr>
        <p:sp>
          <p:nvSpPr>
            <p:cNvPr id="1392649" name="Text Box 9"/>
            <p:cNvSpPr txBox="1">
              <a:spLocks noChangeArrowheads="1"/>
            </p:cNvSpPr>
            <p:nvPr/>
          </p:nvSpPr>
          <p:spPr bwMode="auto">
            <a:xfrm>
              <a:off x="4617" y="2352"/>
              <a:ext cx="626" cy="321"/>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lvl1pPr algn="l">
                <a:defRPr sz="2400">
                  <a:solidFill>
                    <a:schemeClr val="tx1"/>
                  </a:solidFill>
                  <a:latin typeface="Times New Roman" pitchFamily="18" charset="0"/>
                </a:defRPr>
              </a:lvl1pPr>
              <a:lvl2pPr marL="37931725" indent="-37474525" algn="l">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n-US">
                  <a:solidFill>
                    <a:srgbClr val="B5E8FF"/>
                  </a:solidFill>
                  <a:latin typeface="Tahoma" pitchFamily="34" charset="0"/>
                  <a:ea typeface="ＭＳ Ｐゴシック" pitchFamily="34" charset="-128"/>
                </a:rPr>
                <a:t>LHCb</a:t>
              </a:r>
              <a:endParaRPr lang="en-US">
                <a:latin typeface="Tahoma" pitchFamily="34" charset="0"/>
                <a:ea typeface="ＭＳ Ｐゴシック" pitchFamily="34" charset="-128"/>
              </a:endParaRPr>
            </a:p>
          </p:txBody>
        </p:sp>
        <p:sp>
          <p:nvSpPr>
            <p:cNvPr id="1392650" name="Text Box 10"/>
            <p:cNvSpPr txBox="1">
              <a:spLocks noChangeArrowheads="1"/>
            </p:cNvSpPr>
            <p:nvPr/>
          </p:nvSpPr>
          <p:spPr bwMode="auto">
            <a:xfrm>
              <a:off x="1549" y="3024"/>
              <a:ext cx="692" cy="321"/>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lvl1pPr algn="l">
                <a:defRPr sz="2400">
                  <a:solidFill>
                    <a:schemeClr val="tx1"/>
                  </a:solidFill>
                  <a:latin typeface="Times New Roman" pitchFamily="18" charset="0"/>
                </a:defRPr>
              </a:lvl1pPr>
              <a:lvl2pPr marL="37931725" indent="-37474525" algn="l">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n-US">
                  <a:solidFill>
                    <a:srgbClr val="B5E8FF"/>
                  </a:solidFill>
                  <a:latin typeface="Tahoma" pitchFamily="34" charset="0"/>
                  <a:ea typeface="ＭＳ Ｐゴシック" pitchFamily="34" charset="-128"/>
                </a:rPr>
                <a:t>ALICE</a:t>
              </a:r>
              <a:endParaRPr lang="en-US">
                <a:latin typeface="Tahoma" pitchFamily="34" charset="0"/>
                <a:ea typeface="ＭＳ Ｐゴシック" pitchFamily="34" charset="-128"/>
              </a:endParaRPr>
            </a:p>
          </p:txBody>
        </p:sp>
      </p:grpSp>
    </p:spTree>
    <p:extLst>
      <p:ext uri="{BB962C8B-B14F-4D97-AF65-F5344CB8AC3E}">
        <p14:creationId xmlns:p14="http://schemas.microsoft.com/office/powerpoint/2010/main" val="1583954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endParaRPr lang="fr-FR"/>
          </a:p>
        </p:txBody>
      </p:sp>
      <p:sp>
        <p:nvSpPr>
          <p:cNvPr id="109572" name="Text Box 4"/>
          <p:cNvSpPr txBox="1">
            <a:spLocks noChangeArrowheads="1"/>
          </p:cNvSpPr>
          <p:nvPr/>
        </p:nvSpPr>
        <p:spPr bwMode="auto">
          <a:xfrm>
            <a:off x="505441" y="1283175"/>
            <a:ext cx="8377920" cy="36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p>
            <a:r>
              <a:rPr lang="en-US" b="1">
                <a:solidFill>
                  <a:schemeClr val="bg1"/>
                </a:solidFill>
                <a:latin typeface="Arial" pitchFamily="34" charset="0"/>
                <a:ea typeface="ＭＳ Ｐゴシック" pitchFamily="34" charset="-128"/>
              </a:rPr>
              <a:t>Methodology</a:t>
            </a:r>
          </a:p>
        </p:txBody>
      </p:sp>
      <p:sp>
        <p:nvSpPr>
          <p:cNvPr id="109573" name="Rectangle 5"/>
          <p:cNvSpPr>
            <a:spLocks noChangeArrowheads="1"/>
          </p:cNvSpPr>
          <p:nvPr/>
        </p:nvSpPr>
        <p:spPr bwMode="auto">
          <a:xfrm>
            <a:off x="1280160" y="1144921"/>
            <a:ext cx="7050240" cy="103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lstStyle/>
          <a:p>
            <a:pPr defTabSz="407526">
              <a:buClr>
                <a:srgbClr val="000000"/>
              </a:buClr>
              <a:buSzPct val="100000"/>
            </a:pPr>
            <a:r>
              <a:rPr lang="en-GB"/>
              <a:t>Environ 10000 physiciens du monde entier travaillent </a:t>
            </a:r>
            <a:br>
              <a:rPr lang="en-GB"/>
            </a:br>
            <a:r>
              <a:rPr lang="en-GB"/>
              <a:t>sur une exp</a:t>
            </a:r>
            <a:r>
              <a:rPr lang="en-GB">
                <a:cs typeface="Times New Roman" pitchFamily="18" charset="0"/>
              </a:rPr>
              <a:t>é</a:t>
            </a:r>
            <a:r>
              <a:rPr lang="en-GB"/>
              <a:t>rience au CERN</a:t>
            </a:r>
            <a:br>
              <a:rPr lang="en-GB"/>
            </a:br>
            <a:endParaRPr lang="en-US"/>
          </a:p>
        </p:txBody>
      </p:sp>
      <p:pic>
        <p:nvPicPr>
          <p:cNvPr id="109574" name="Picture 6" descr="users2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280" y="2377690"/>
            <a:ext cx="4078080" cy="2914866"/>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MemberSt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60" y="2394972"/>
            <a:ext cx="4216320" cy="2747808"/>
          </a:xfrm>
          <a:prstGeom prst="rect">
            <a:avLst/>
          </a:prstGeom>
          <a:noFill/>
          <a:extLst>
            <a:ext uri="{909E8E84-426E-40DD-AFC4-6F175D3DCCD1}">
              <a14:hiddenFill xmlns:a14="http://schemas.microsoft.com/office/drawing/2010/main">
                <a:solidFill>
                  <a:srgbClr val="FFFFFF"/>
                </a:solidFill>
              </a14:hiddenFill>
            </a:ext>
          </a:extLst>
        </p:spPr>
      </p:pic>
      <p:sp>
        <p:nvSpPr>
          <p:cNvPr id="109576" name="Text Box 8"/>
          <p:cNvSpPr txBox="1">
            <a:spLocks noChangeArrowheads="1"/>
          </p:cNvSpPr>
          <p:nvPr/>
        </p:nvSpPr>
        <p:spPr bwMode="auto">
          <a:xfrm>
            <a:off x="2324160" y="5584907"/>
            <a:ext cx="4991040" cy="545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p>
            <a:r>
              <a:rPr lang="en-GB" sz="1500">
                <a:latin typeface="Helvetica" pitchFamily="34" charset="0"/>
                <a:ea typeface="ＭＳ Ｐゴシック" pitchFamily="34" charset="-128"/>
              </a:rPr>
              <a:t>CERN : 20 pays europeens membres et 60 pays collaborant collaborant sur des projets scientifiques</a:t>
            </a:r>
          </a:p>
        </p:txBody>
      </p:sp>
      <p:sp>
        <p:nvSpPr>
          <p:cNvPr id="109577" name="Text Box 9"/>
          <p:cNvSpPr txBox="1">
            <a:spLocks noChangeArrowheads="1"/>
          </p:cNvSpPr>
          <p:nvPr/>
        </p:nvSpPr>
        <p:spPr bwMode="auto">
          <a:xfrm>
            <a:off x="588961" y="5154302"/>
            <a:ext cx="2204927" cy="25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2945" tIns="41473" rIns="82945" bIns="41473">
            <a:spAutoFit/>
          </a:bodyPr>
          <a:lstStyle/>
          <a:p>
            <a:pPr algn="l"/>
            <a:r>
              <a:rPr lang="fr-FR" sz="1100">
                <a:solidFill>
                  <a:schemeClr val="bg2"/>
                </a:solidFill>
                <a:latin typeface="Arial" pitchFamily="34" charset="0"/>
                <a:ea typeface="ＭＳ Ｐゴシック" pitchFamily="34" charset="-128"/>
              </a:rPr>
              <a:t>Flags of CERN’s Member States</a:t>
            </a:r>
          </a:p>
        </p:txBody>
      </p:sp>
    </p:spTree>
    <p:extLst>
      <p:ext uri="{BB962C8B-B14F-4D97-AF65-F5344CB8AC3E}">
        <p14:creationId xmlns:p14="http://schemas.microsoft.com/office/powerpoint/2010/main" val="3868432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fr-FR"/>
          </a:p>
        </p:txBody>
      </p:sp>
      <p:pic>
        <p:nvPicPr>
          <p:cNvPr id="798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338" y="1124744"/>
            <a:ext cx="7163101" cy="537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710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endParaRPr lang="fr-FR"/>
          </a:p>
        </p:txBody>
      </p:sp>
      <p:pic>
        <p:nvPicPr>
          <p:cNvPr id="114695" name="Picture 7" descr="tu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080" y="1012427"/>
            <a:ext cx="6151680" cy="4007940"/>
          </a:xfrm>
          <a:prstGeom prst="rect">
            <a:avLst/>
          </a:prstGeom>
          <a:noFill/>
          <a:extLst>
            <a:ext uri="{909E8E84-426E-40DD-AFC4-6F175D3DCCD1}">
              <a14:hiddenFill xmlns:a14="http://schemas.microsoft.com/office/drawing/2010/main">
                <a:solidFill>
                  <a:srgbClr val="FFFFFF"/>
                </a:solidFill>
              </a14:hiddenFill>
            </a:ext>
          </a:extLst>
        </p:spPr>
      </p:pic>
      <p:sp>
        <p:nvSpPr>
          <p:cNvPr id="114697" name="Text Box 9"/>
          <p:cNvSpPr txBox="1">
            <a:spLocks noChangeArrowheads="1"/>
          </p:cNvSpPr>
          <p:nvPr/>
        </p:nvSpPr>
        <p:spPr bwMode="auto">
          <a:xfrm>
            <a:off x="3330720" y="5514340"/>
            <a:ext cx="5114880" cy="545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p>
            <a:pPr algn="l"/>
            <a:r>
              <a:rPr lang="en-US" sz="1500">
                <a:latin typeface="Arial" pitchFamily="34" charset="0"/>
                <a:ea typeface="ＭＳ Ｐゴシック" pitchFamily="34" charset="-128"/>
              </a:rPr>
              <a:t>~1000 milliards de protons acceler</a:t>
            </a:r>
            <a:r>
              <a:rPr lang="en-US" sz="1500">
                <a:latin typeface="Arial" pitchFamily="34" charset="0"/>
                <a:ea typeface="ＭＳ Ｐゴシック" pitchFamily="34" charset="-128"/>
                <a:cs typeface="Arial" pitchFamily="34" charset="0"/>
              </a:rPr>
              <a:t>é</a:t>
            </a:r>
            <a:r>
              <a:rPr lang="en-US" sz="1500">
                <a:latin typeface="Arial" pitchFamily="34" charset="0"/>
                <a:ea typeface="ＭＳ Ｐゴシック" pitchFamily="34" charset="-128"/>
              </a:rPr>
              <a:t>s a 99,9999991% de la vitesse de la lumi</a:t>
            </a:r>
            <a:r>
              <a:rPr lang="en-US" sz="1500">
                <a:latin typeface="Arial" pitchFamily="34" charset="0"/>
                <a:cs typeface="Arial" pitchFamily="34" charset="0"/>
              </a:rPr>
              <a:t>è</a:t>
            </a:r>
            <a:r>
              <a:rPr lang="en-US" sz="1500">
                <a:latin typeface="Arial" pitchFamily="34" charset="0"/>
                <a:ea typeface="ＭＳ Ｐゴシック" pitchFamily="34" charset="-128"/>
              </a:rPr>
              <a:t>re: 11 000 tours par seconde</a:t>
            </a:r>
            <a:endParaRPr lang="en-GB" sz="1500">
              <a:latin typeface="Arial" pitchFamily="34" charset="0"/>
              <a:ea typeface="ＭＳ Ｐゴシック" pitchFamily="34" charset="-128"/>
            </a:endParaRPr>
          </a:p>
        </p:txBody>
      </p:sp>
    </p:spTree>
    <p:extLst>
      <p:ext uri="{BB962C8B-B14F-4D97-AF65-F5344CB8AC3E}">
        <p14:creationId xmlns:p14="http://schemas.microsoft.com/office/powerpoint/2010/main" val="1197723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endParaRPr lang="fr-FR"/>
          </a:p>
        </p:txBody>
      </p:sp>
      <p:sp>
        <p:nvSpPr>
          <p:cNvPr id="121860" name="Rectangle 3"/>
          <p:cNvSpPr>
            <a:spLocks noChangeArrowheads="1"/>
          </p:cNvSpPr>
          <p:nvPr/>
        </p:nvSpPr>
        <p:spPr bwMode="auto">
          <a:xfrm>
            <a:off x="246240" y="992264"/>
            <a:ext cx="8570880" cy="522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p>
            <a:pPr marL="414726" indent="-414726" algn="just">
              <a:lnSpc>
                <a:spcPct val="96000"/>
              </a:lnSpc>
              <a:spcBef>
                <a:spcPts val="544"/>
              </a:spcBef>
              <a:buFont typeface="Arial" pitchFamily="34" charset="0"/>
              <a:buAutoNum type="arabicPlain" startAt="1984"/>
            </a:pPr>
            <a:r>
              <a:rPr lang="en-US" sz="1600" dirty="0">
                <a:latin typeface="Helvetica" pitchFamily="34" charset="0"/>
                <a:ea typeface="ＭＳ Ｐゴシック" pitchFamily="34" charset="-128"/>
              </a:rPr>
              <a:t> </a:t>
            </a:r>
            <a:r>
              <a:rPr lang="en-US" sz="1600" dirty="0">
                <a:solidFill>
                  <a:srgbClr val="4E4E4E"/>
                </a:solidFill>
                <a:latin typeface="Helvetica" pitchFamily="34" charset="0"/>
                <a:ea typeface="ＭＳ Ｐゴシック" pitchFamily="34" charset="-128"/>
              </a:rPr>
              <a:t>	Workshop on installing a Large Hadron Collider (LHC) in the LEP tunnel</a:t>
            </a:r>
            <a:endParaRPr lang="en-US" sz="1600" dirty="0">
              <a:solidFill>
                <a:srgbClr val="808080"/>
              </a:solidFill>
              <a:latin typeface="Helvetica" pitchFamily="34" charset="0"/>
              <a:ea typeface="ＭＳ Ｐゴシック" pitchFamily="34" charset="-128"/>
            </a:endParaRPr>
          </a:p>
          <a:p>
            <a:pPr marL="414726" indent="-414726" algn="just">
              <a:lnSpc>
                <a:spcPct val="96000"/>
              </a:lnSpc>
              <a:spcBef>
                <a:spcPts val="544"/>
              </a:spcBef>
              <a:buFont typeface="Arial" pitchFamily="34" charset="0"/>
              <a:buAutoNum type="arabicPlain" startAt="1987"/>
            </a:pPr>
            <a:r>
              <a:rPr lang="en-US" sz="1600" b="1" dirty="0">
                <a:latin typeface="Helvetica" pitchFamily="34" charset="0"/>
                <a:ea typeface="ＭＳ Ｐゴシック" pitchFamily="34" charset="-128"/>
              </a:rPr>
              <a:t> 	CERN’s long-range planning committee chaired by Carlo Rubbia recommends Large Hadron Collider as the right choice for CERN’s future</a:t>
            </a:r>
            <a:endParaRPr lang="en-US" sz="1600" dirty="0">
              <a:latin typeface="Helvetica" pitchFamily="34" charset="0"/>
              <a:ea typeface="ＭＳ Ｐゴシック" pitchFamily="34" charset="-128"/>
            </a:endParaRPr>
          </a:p>
          <a:p>
            <a:pPr marL="414726" indent="-414726" algn="just">
              <a:lnSpc>
                <a:spcPct val="96000"/>
              </a:lnSpc>
              <a:spcBef>
                <a:spcPts val="544"/>
              </a:spcBef>
              <a:buFont typeface="Arial" pitchFamily="34" charset="0"/>
              <a:buAutoNum type="arabicPlain" startAt="1989"/>
            </a:pPr>
            <a:r>
              <a:rPr lang="en-US" sz="1600" dirty="0">
                <a:solidFill>
                  <a:srgbClr val="4E4E4E"/>
                </a:solidFill>
                <a:latin typeface="Helvetica" pitchFamily="34" charset="0"/>
                <a:ea typeface="ＭＳ Ｐゴシック" pitchFamily="34" charset="-128"/>
              </a:rPr>
              <a:t> 	</a:t>
            </a:r>
            <a:r>
              <a:rPr lang="en-US" sz="1600" b="1" dirty="0">
                <a:latin typeface="Helvetica" pitchFamily="34" charset="0"/>
                <a:ea typeface="ＭＳ Ｐゴシック" pitchFamily="34" charset="-128"/>
              </a:rPr>
              <a:t>LEP collider starts operation</a:t>
            </a:r>
            <a:r>
              <a:rPr lang="en-US" sz="1600" dirty="0">
                <a:solidFill>
                  <a:srgbClr val="808080"/>
                </a:solidFill>
                <a:latin typeface="Helvetica" pitchFamily="34" charset="0"/>
                <a:ea typeface="ＭＳ Ｐゴシック" pitchFamily="34" charset="-128"/>
              </a:rPr>
              <a:t> </a:t>
            </a:r>
          </a:p>
          <a:p>
            <a:pPr marL="414726" indent="-414726" algn="just">
              <a:lnSpc>
                <a:spcPct val="96000"/>
              </a:lnSpc>
              <a:spcBef>
                <a:spcPts val="544"/>
              </a:spcBef>
              <a:buFont typeface="Arial" pitchFamily="34" charset="0"/>
              <a:buAutoNum type="arabicPlain" startAt="1989"/>
            </a:pPr>
            <a:endParaRPr lang="en-US" sz="1600" dirty="0">
              <a:solidFill>
                <a:schemeClr val="accent2"/>
              </a:solidFill>
              <a:latin typeface="Helvetica" pitchFamily="34" charset="0"/>
              <a:ea typeface="ＭＳ Ｐゴシック" pitchFamily="34" charset="-128"/>
            </a:endParaRPr>
          </a:p>
          <a:p>
            <a:pPr marL="414726" indent="-414726" algn="just">
              <a:lnSpc>
                <a:spcPct val="96000"/>
              </a:lnSpc>
              <a:spcBef>
                <a:spcPts val="544"/>
              </a:spcBef>
            </a:pPr>
            <a:r>
              <a:rPr lang="en-US" b="1" dirty="0">
                <a:solidFill>
                  <a:schemeClr val="accent2"/>
                </a:solidFill>
                <a:latin typeface="Helvetica" pitchFamily="34" charset="0"/>
                <a:ea typeface="ＭＳ Ｐゴシック" pitchFamily="34" charset="-128"/>
              </a:rPr>
              <a:t>1992	First concepts for LHC Experiments, Evian les </a:t>
            </a:r>
            <a:r>
              <a:rPr lang="en-US" b="1" dirty="0" err="1">
                <a:solidFill>
                  <a:schemeClr val="accent2"/>
                </a:solidFill>
                <a:latin typeface="Helvetica" pitchFamily="34" charset="0"/>
                <a:ea typeface="ＭＳ Ｐゴシック" pitchFamily="34" charset="-128"/>
              </a:rPr>
              <a:t>Bains</a:t>
            </a:r>
            <a:endParaRPr lang="en-US" dirty="0">
              <a:solidFill>
                <a:schemeClr val="accent2"/>
              </a:solidFill>
              <a:latin typeface="Helvetica" pitchFamily="34" charset="0"/>
              <a:ea typeface="ＭＳ Ｐゴシック" pitchFamily="34" charset="-128"/>
            </a:endParaRPr>
          </a:p>
          <a:p>
            <a:pPr marL="414726" indent="-414726" algn="just">
              <a:lnSpc>
                <a:spcPct val="96000"/>
              </a:lnSpc>
              <a:spcBef>
                <a:spcPts val="544"/>
              </a:spcBef>
              <a:buFont typeface="Arial" pitchFamily="34" charset="0"/>
              <a:buAutoNum type="arabicPlain" startAt="1994"/>
            </a:pPr>
            <a:r>
              <a:rPr lang="en-US" b="1" dirty="0">
                <a:solidFill>
                  <a:schemeClr val="accent2"/>
                </a:solidFill>
                <a:latin typeface="Helvetica" pitchFamily="34" charset="0"/>
                <a:ea typeface="ＭＳ Ｐゴシック" pitchFamily="34" charset="-128"/>
              </a:rPr>
              <a:t>     LHC Approved, ATLAS and CMS approved </a:t>
            </a:r>
            <a:r>
              <a:rPr lang="en-US" sz="1600" b="1" dirty="0">
                <a:solidFill>
                  <a:schemeClr val="accent2"/>
                </a:solidFill>
                <a:latin typeface="Helvetica" pitchFamily="34" charset="0"/>
                <a:ea typeface="ＭＳ Ｐゴシック" pitchFamily="34" charset="-128"/>
              </a:rPr>
              <a:t>(</a:t>
            </a:r>
            <a:r>
              <a:rPr lang="en-US" sz="1600" b="1" dirty="0">
                <a:solidFill>
                  <a:srgbClr val="7E70CC"/>
                </a:solidFill>
                <a:latin typeface="Helvetica" pitchFamily="34" charset="0"/>
                <a:ea typeface="ＭＳ Ｐゴシック" pitchFamily="34" charset="-128"/>
              </a:rPr>
              <a:t>Technical Proposals</a:t>
            </a:r>
            <a:r>
              <a:rPr lang="en-US" sz="1600" b="1" dirty="0">
                <a:solidFill>
                  <a:schemeClr val="accent2"/>
                </a:solidFill>
                <a:latin typeface="Helvetica" pitchFamily="34" charset="0"/>
                <a:ea typeface="ＭＳ Ｐゴシック" pitchFamily="34" charset="-128"/>
              </a:rPr>
              <a:t>)</a:t>
            </a:r>
          </a:p>
          <a:p>
            <a:pPr marL="414726" indent="-414726" algn="just">
              <a:lnSpc>
                <a:spcPct val="96000"/>
              </a:lnSpc>
              <a:spcBef>
                <a:spcPts val="544"/>
              </a:spcBef>
              <a:buFont typeface="Arial" pitchFamily="34" charset="0"/>
              <a:buAutoNum type="arabicPlain" startAt="1994"/>
            </a:pPr>
            <a:endParaRPr lang="en-US" sz="1600" dirty="0">
              <a:solidFill>
                <a:schemeClr val="accent2"/>
              </a:solidFill>
              <a:latin typeface="Helvetica" pitchFamily="34" charset="0"/>
              <a:ea typeface="ＭＳ Ｐゴシック" pitchFamily="34" charset="-128"/>
            </a:endParaRPr>
          </a:p>
          <a:p>
            <a:pPr marL="414726" indent="-414726" algn="just">
              <a:lnSpc>
                <a:spcPct val="96000"/>
              </a:lnSpc>
              <a:spcBef>
                <a:spcPts val="544"/>
              </a:spcBef>
            </a:pPr>
            <a:r>
              <a:rPr lang="en-US" b="1" dirty="0">
                <a:solidFill>
                  <a:srgbClr val="FF0000"/>
                </a:solidFill>
                <a:latin typeface="Helvetica" pitchFamily="34" charset="0"/>
                <a:ea typeface="ＭＳ Ｐゴシック" pitchFamily="34" charset="-128"/>
              </a:rPr>
              <a:t>1998     	Construction begins</a:t>
            </a:r>
            <a:endParaRPr lang="en-US" sz="1600" dirty="0">
              <a:solidFill>
                <a:srgbClr val="FF0000"/>
              </a:solidFill>
              <a:latin typeface="Helvetica" pitchFamily="34" charset="0"/>
              <a:ea typeface="ＭＳ Ｐゴシック" pitchFamily="34" charset="-128"/>
            </a:endParaRPr>
          </a:p>
          <a:p>
            <a:pPr marL="414726" indent="-414726" algn="just">
              <a:lnSpc>
                <a:spcPct val="96000"/>
              </a:lnSpc>
              <a:spcBef>
                <a:spcPts val="544"/>
              </a:spcBef>
              <a:buFont typeface="Arial" pitchFamily="34" charset="0"/>
              <a:buAutoNum type="arabicPlain" startAt="2000"/>
            </a:pPr>
            <a:r>
              <a:rPr lang="en-US" sz="1600" dirty="0">
                <a:solidFill>
                  <a:srgbClr val="FF4E57"/>
                </a:solidFill>
                <a:latin typeface="Helvetica" pitchFamily="34" charset="0"/>
                <a:ea typeface="ＭＳ Ｐゴシック" pitchFamily="34" charset="-128"/>
              </a:rPr>
              <a:t> 	CMS assembly begins above ground; </a:t>
            </a:r>
            <a:r>
              <a:rPr lang="en-US" sz="1600" b="1" dirty="0">
                <a:solidFill>
                  <a:srgbClr val="FF0514"/>
                </a:solidFill>
                <a:latin typeface="Helvetica" pitchFamily="34" charset="0"/>
                <a:ea typeface="ＭＳ Ｐゴシック" pitchFamily="34" charset="-128"/>
              </a:rPr>
              <a:t>LEP Collider closes</a:t>
            </a:r>
            <a:endParaRPr lang="en-US" sz="1600" dirty="0">
              <a:solidFill>
                <a:srgbClr val="FF4E57"/>
              </a:solidFill>
              <a:latin typeface="Helvetica" pitchFamily="34" charset="0"/>
              <a:ea typeface="ＭＳ Ｐゴシック" pitchFamily="34" charset="-128"/>
            </a:endParaRPr>
          </a:p>
          <a:p>
            <a:pPr marL="414726" indent="-414726" algn="just">
              <a:lnSpc>
                <a:spcPct val="96000"/>
              </a:lnSpc>
              <a:spcBef>
                <a:spcPts val="544"/>
              </a:spcBef>
            </a:pPr>
            <a:r>
              <a:rPr lang="en-US" sz="1600" dirty="0">
                <a:solidFill>
                  <a:srgbClr val="FF4E57"/>
                </a:solidFill>
                <a:latin typeface="Helvetica" pitchFamily="34" charset="0"/>
                <a:ea typeface="ＭＳ Ｐゴシック" pitchFamily="34" charset="-128"/>
              </a:rPr>
              <a:t>2003	ATLAS underground cavern delivered and assembly underground begins</a:t>
            </a:r>
          </a:p>
          <a:p>
            <a:pPr marL="414726" indent="-414726" algn="just">
              <a:lnSpc>
                <a:spcPct val="96000"/>
              </a:lnSpc>
              <a:spcBef>
                <a:spcPts val="544"/>
              </a:spcBef>
            </a:pPr>
            <a:r>
              <a:rPr lang="en-US" sz="1600" dirty="0">
                <a:solidFill>
                  <a:srgbClr val="FF4E57"/>
                </a:solidFill>
                <a:latin typeface="Helvetica" pitchFamily="34" charset="0"/>
                <a:ea typeface="ＭＳ Ｐゴシック" pitchFamily="34" charset="-128"/>
              </a:rPr>
              <a:t>2005	CMS experiment cavern delivered</a:t>
            </a:r>
            <a:endParaRPr lang="en-US" sz="1600" dirty="0">
              <a:solidFill>
                <a:srgbClr val="FF0000"/>
              </a:solidFill>
              <a:latin typeface="Helvetica" pitchFamily="34" charset="0"/>
              <a:ea typeface="ＭＳ Ｐゴシック" pitchFamily="34" charset="-128"/>
            </a:endParaRPr>
          </a:p>
          <a:p>
            <a:pPr marL="414726" indent="-414726" algn="just">
              <a:lnSpc>
                <a:spcPct val="96000"/>
              </a:lnSpc>
              <a:spcBef>
                <a:spcPts val="544"/>
              </a:spcBef>
            </a:pPr>
            <a:r>
              <a:rPr lang="en-US" b="1" dirty="0">
                <a:solidFill>
                  <a:srgbClr val="FF0000"/>
                </a:solidFill>
                <a:latin typeface="Helvetica" pitchFamily="34" charset="0"/>
                <a:ea typeface="ＭＳ Ｐゴシック" pitchFamily="34" charset="-128"/>
              </a:rPr>
              <a:t>2008	LHC &amp; Experiments ready for Beam. First proton-proton Collisions</a:t>
            </a:r>
            <a:endParaRPr lang="en-US" sz="1600" dirty="0">
              <a:solidFill>
                <a:srgbClr val="FF0000"/>
              </a:solidFill>
              <a:latin typeface="Helvetica" pitchFamily="34" charset="0"/>
              <a:ea typeface="ＭＳ Ｐゴシック" pitchFamily="34" charset="-128"/>
            </a:endParaRPr>
          </a:p>
          <a:p>
            <a:pPr marL="414726" indent="-414726" algn="just">
              <a:lnSpc>
                <a:spcPct val="96000"/>
              </a:lnSpc>
              <a:spcBef>
                <a:spcPts val="544"/>
              </a:spcBef>
              <a:buFont typeface="Arial" pitchFamily="34" charset="0"/>
              <a:buAutoNum type="arabicPlain" startAt="2011"/>
            </a:pPr>
            <a:r>
              <a:rPr lang="en-US" sz="1600" dirty="0">
                <a:solidFill>
                  <a:srgbClr val="FF4E57"/>
                </a:solidFill>
                <a:latin typeface="Helvetica" pitchFamily="34" charset="0"/>
                <a:ea typeface="ＭＳ Ｐゴシック" pitchFamily="34" charset="-128"/>
              </a:rPr>
              <a:t>      Reach design luminosity ( 1 billion pairs of protons interacting per second)</a:t>
            </a:r>
          </a:p>
          <a:p>
            <a:pPr marL="414726" indent="-414726" algn="just">
              <a:lnSpc>
                <a:spcPct val="96000"/>
              </a:lnSpc>
              <a:spcBef>
                <a:spcPts val="544"/>
              </a:spcBef>
              <a:buFont typeface="Arial" pitchFamily="34" charset="0"/>
              <a:buAutoNum type="arabicPlain" startAt="2011"/>
            </a:pPr>
            <a:endParaRPr lang="en-US" sz="1600" dirty="0">
              <a:solidFill>
                <a:schemeClr val="accent2"/>
              </a:solidFill>
              <a:latin typeface="Helvetica" pitchFamily="34" charset="0"/>
              <a:ea typeface="ＭＳ Ｐゴシック" pitchFamily="34" charset="-128"/>
            </a:endParaRPr>
          </a:p>
          <a:p>
            <a:pPr marL="414726" indent="-414726" algn="just">
              <a:lnSpc>
                <a:spcPct val="96000"/>
              </a:lnSpc>
              <a:spcBef>
                <a:spcPts val="544"/>
              </a:spcBef>
            </a:pPr>
            <a:r>
              <a:rPr lang="en-US" sz="1600" dirty="0">
                <a:solidFill>
                  <a:srgbClr val="594FCC"/>
                </a:solidFill>
                <a:latin typeface="Helvetica" pitchFamily="34" charset="0"/>
                <a:ea typeface="ＭＳ Ｐゴシック" pitchFamily="34" charset="-128"/>
              </a:rPr>
              <a:t>&gt; 2013	Upgrade LHC Phase 1: increase </a:t>
            </a:r>
            <a:r>
              <a:rPr lang="en-US" sz="1600" dirty="0" err="1">
                <a:solidFill>
                  <a:srgbClr val="594FCC"/>
                </a:solidFill>
                <a:latin typeface="Helvetica" pitchFamily="34" charset="0"/>
                <a:ea typeface="ＭＳ Ｐゴシック" pitchFamily="34" charset="-128"/>
              </a:rPr>
              <a:t>pp</a:t>
            </a:r>
            <a:r>
              <a:rPr lang="en-US" sz="1600" dirty="0">
                <a:solidFill>
                  <a:srgbClr val="594FCC"/>
                </a:solidFill>
                <a:latin typeface="Helvetica" pitchFamily="34" charset="0"/>
                <a:ea typeface="ＭＳ Ｐゴシック" pitchFamily="34" charset="-128"/>
              </a:rPr>
              <a:t> interaction rate by factor of 2-4</a:t>
            </a:r>
          </a:p>
          <a:p>
            <a:pPr marL="414726" indent="-414726"/>
            <a:r>
              <a:rPr lang="fr-FR" sz="1600" dirty="0">
                <a:solidFill>
                  <a:srgbClr val="594FCC"/>
                </a:solidFill>
                <a:latin typeface="Helvetica" pitchFamily="34" charset="0"/>
                <a:ea typeface="ＭＳ Ｐゴシック" pitchFamily="34" charset="-128"/>
              </a:rPr>
              <a:t>&gt; 2017 	Upgrade LHC phase 2: </a:t>
            </a:r>
            <a:r>
              <a:rPr lang="fr-FR" sz="1600" dirty="0" err="1">
                <a:solidFill>
                  <a:srgbClr val="594FCC"/>
                </a:solidFill>
                <a:latin typeface="Helvetica" pitchFamily="34" charset="0"/>
                <a:ea typeface="ＭＳ Ｐゴシック" pitchFamily="34" charset="-128"/>
              </a:rPr>
              <a:t>increase</a:t>
            </a:r>
            <a:r>
              <a:rPr lang="fr-FR" sz="1600" dirty="0">
                <a:solidFill>
                  <a:srgbClr val="594FCC"/>
                </a:solidFill>
                <a:latin typeface="Helvetica" pitchFamily="34" charset="0"/>
                <a:ea typeface="ＭＳ Ｐゴシック" pitchFamily="34" charset="-128"/>
              </a:rPr>
              <a:t> </a:t>
            </a:r>
            <a:r>
              <a:rPr lang="en-US" sz="1600" dirty="0" err="1">
                <a:solidFill>
                  <a:srgbClr val="594FCC"/>
                </a:solidFill>
                <a:latin typeface="Helvetica" pitchFamily="34" charset="0"/>
                <a:ea typeface="ＭＳ Ｐゴシック" pitchFamily="34" charset="-128"/>
              </a:rPr>
              <a:t>pp</a:t>
            </a:r>
            <a:r>
              <a:rPr lang="en-US" sz="1600" dirty="0">
                <a:solidFill>
                  <a:srgbClr val="594FCC"/>
                </a:solidFill>
                <a:latin typeface="Helvetica" pitchFamily="34" charset="0"/>
                <a:ea typeface="ＭＳ Ｐゴシック" pitchFamily="34" charset="-128"/>
              </a:rPr>
              <a:t> interaction rate </a:t>
            </a:r>
            <a:r>
              <a:rPr lang="fr-FR" sz="1600" dirty="0">
                <a:solidFill>
                  <a:srgbClr val="594FCC"/>
                </a:solidFill>
                <a:latin typeface="Helvetica" pitchFamily="34" charset="0"/>
                <a:ea typeface="ＭＳ Ｐゴシック" pitchFamily="34" charset="-128"/>
              </a:rPr>
              <a:t>to about 10 billion/second</a:t>
            </a:r>
            <a:endParaRPr lang="en-US" sz="1600" dirty="0">
              <a:solidFill>
                <a:srgbClr val="594FCC"/>
              </a:solidFill>
              <a:latin typeface="Helvetica" pitchFamily="34" charset="0"/>
              <a:ea typeface="ＭＳ Ｐゴシック" pitchFamily="34" charset="-128"/>
            </a:endParaRPr>
          </a:p>
        </p:txBody>
      </p:sp>
    </p:spTree>
    <p:extLst>
      <p:ext uri="{BB962C8B-B14F-4D97-AF65-F5344CB8AC3E}">
        <p14:creationId xmlns:p14="http://schemas.microsoft.com/office/powerpoint/2010/main" val="2382232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	Caverne d’ATLAS</a:t>
            </a:r>
            <a:endParaRPr lang="fr-FR"/>
          </a:p>
        </p:txBody>
      </p:sp>
      <p:pic>
        <p:nvPicPr>
          <p:cNvPr id="1198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82553"/>
            <a:ext cx="5222880" cy="327058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120" y="2775172"/>
            <a:ext cx="5222880" cy="374295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Text Box 6"/>
          <p:cNvSpPr txBox="1">
            <a:spLocks noChangeArrowheads="1"/>
          </p:cNvSpPr>
          <p:nvPr/>
        </p:nvSpPr>
        <p:spPr bwMode="auto">
          <a:xfrm>
            <a:off x="4499992" y="980013"/>
            <a:ext cx="680471"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r>
              <a:rPr lang="en-US" dirty="0"/>
              <a:t>2000</a:t>
            </a:r>
            <a:endParaRPr lang="fr-FR" dirty="0"/>
          </a:p>
        </p:txBody>
      </p:sp>
      <p:sp>
        <p:nvSpPr>
          <p:cNvPr id="119815" name="Text Box 7"/>
          <p:cNvSpPr txBox="1">
            <a:spLocks noChangeArrowheads="1"/>
          </p:cNvSpPr>
          <p:nvPr/>
        </p:nvSpPr>
        <p:spPr bwMode="auto">
          <a:xfrm>
            <a:off x="3199680" y="6019832"/>
            <a:ext cx="680471"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r>
              <a:rPr lang="en-US"/>
              <a:t>2002</a:t>
            </a:r>
            <a:endParaRPr lang="fr-FR"/>
          </a:p>
        </p:txBody>
      </p:sp>
    </p:spTree>
    <p:extLst>
      <p:ext uri="{BB962C8B-B14F-4D97-AF65-F5344CB8AC3E}">
        <p14:creationId xmlns:p14="http://schemas.microsoft.com/office/powerpoint/2010/main" val="1490085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53" name="Picture 3" descr="0704009_02-A5-at-72-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0" y="1382563"/>
            <a:ext cx="3398400" cy="50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4" name="Rectangle 30"/>
          <p:cNvSpPr>
            <a:spLocks noGrp="1" noChangeArrowheads="1"/>
          </p:cNvSpPr>
          <p:nvPr>
            <p:ph type="title"/>
          </p:nvPr>
        </p:nvSpPr>
        <p:spPr>
          <a:ln/>
        </p:spPr>
        <p:txBody>
          <a:bodyPr/>
          <a:lstStyle/>
          <a:p>
            <a:r>
              <a:rPr lang="en-US"/>
              <a:t>	LHC</a:t>
            </a:r>
            <a:endParaRPr lang="fr-FR"/>
          </a:p>
        </p:txBody>
      </p:sp>
      <p:pic>
        <p:nvPicPr>
          <p:cNvPr id="10345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78501"/>
            <a:ext cx="3916800" cy="399065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56" name="Rectangle 32"/>
          <p:cNvSpPr>
            <a:spLocks noChangeArrowheads="1"/>
          </p:cNvSpPr>
          <p:nvPr/>
        </p:nvSpPr>
        <p:spPr bwMode="auto">
          <a:xfrm>
            <a:off x="3657600" y="4801465"/>
            <a:ext cx="5290560" cy="1633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91686" indent="-293764" defTabSz="407526">
              <a:lnSpc>
                <a:spcPct val="102000"/>
              </a:lnSpc>
              <a:buClr>
                <a:srgbClr val="800000"/>
              </a:buClr>
              <a:buSzPct val="85000"/>
              <a:buFont typeface="Wingdings" pitchFamily="2" charset="2"/>
              <a:buChar char="u"/>
            </a:pPr>
            <a:r>
              <a:rPr lang="en-US" sz="1600">
                <a:solidFill>
                  <a:srgbClr val="000000"/>
                </a:solidFill>
                <a:latin typeface="Luxi Sans" charset="0"/>
              </a:rPr>
              <a:t>8 octants contenant chacun:</a:t>
            </a:r>
          </a:p>
          <a:p>
            <a:pPr marL="783372" lvl="1" indent="-260644" defTabSz="407526">
              <a:lnSpc>
                <a:spcPct val="102000"/>
              </a:lnSpc>
              <a:buClr>
                <a:srgbClr val="000099"/>
              </a:buClr>
              <a:buSzPct val="75000"/>
              <a:buFont typeface="Wingdings" pitchFamily="2" charset="2"/>
              <a:buChar char="u"/>
            </a:pPr>
            <a:r>
              <a:rPr lang="en-US" sz="1500">
                <a:solidFill>
                  <a:srgbClr val="000000"/>
                </a:solidFill>
                <a:latin typeface="Luxi Sans" charset="0"/>
              </a:rPr>
              <a:t>23 “cellules” de 106m de long constituees chacune de :</a:t>
            </a:r>
          </a:p>
          <a:p>
            <a:pPr marL="1175057" lvl="2" indent="-195843" defTabSz="407526">
              <a:lnSpc>
                <a:spcPct val="102000"/>
              </a:lnSpc>
              <a:buClr>
                <a:srgbClr val="008000"/>
              </a:buClr>
              <a:buSzPct val="50000"/>
              <a:buFont typeface="Wingdings" pitchFamily="2" charset="2"/>
              <a:buChar char="u"/>
            </a:pPr>
            <a:r>
              <a:rPr lang="en-US" sz="1500">
                <a:solidFill>
                  <a:srgbClr val="000000"/>
                </a:solidFill>
                <a:latin typeface="Luxi Sans" charset="0"/>
              </a:rPr>
              <a:t>6 dipoles</a:t>
            </a:r>
          </a:p>
          <a:p>
            <a:pPr marL="1175057" lvl="2" indent="-195843" defTabSz="407526">
              <a:lnSpc>
                <a:spcPct val="102000"/>
              </a:lnSpc>
              <a:buClr>
                <a:srgbClr val="008000"/>
              </a:buClr>
              <a:buSzPct val="50000"/>
              <a:buFont typeface="Wingdings" pitchFamily="2" charset="2"/>
              <a:buChar char="u"/>
            </a:pPr>
            <a:r>
              <a:rPr lang="en-US" sz="1500">
                <a:solidFill>
                  <a:srgbClr val="000000"/>
                </a:solidFill>
                <a:latin typeface="Luxi Sans" charset="0"/>
              </a:rPr>
              <a:t>2 quadrupoles</a:t>
            </a:r>
          </a:p>
          <a:p>
            <a:pPr marL="391686" indent="-293764" defTabSz="407526">
              <a:lnSpc>
                <a:spcPct val="102000"/>
              </a:lnSpc>
              <a:buClr>
                <a:srgbClr val="800000"/>
              </a:buClr>
              <a:buSzPct val="85000"/>
              <a:buFont typeface="Wingdings" pitchFamily="2" charset="2"/>
              <a:buChar char="u"/>
            </a:pPr>
            <a:r>
              <a:rPr lang="en-US" sz="1600">
                <a:solidFill>
                  <a:srgbClr val="000000"/>
                </a:solidFill>
                <a:latin typeface="Luxi Sans" charset="0"/>
              </a:rPr>
              <a:t>Dipole : aimant supraconducteur a He liquide (1,9 K), champs magnetique de 8,3 T (courant de 11850 A) </a:t>
            </a:r>
          </a:p>
          <a:p>
            <a:pPr marL="783372" lvl="1" indent="-260644" defTabSz="407526">
              <a:lnSpc>
                <a:spcPct val="102000"/>
              </a:lnSpc>
              <a:buClr>
                <a:srgbClr val="000099"/>
              </a:buClr>
              <a:buSzPct val="75000"/>
              <a:buFont typeface="Wingdings" pitchFamily="2" charset="2"/>
              <a:buChar char="u"/>
            </a:pPr>
            <a:endParaRPr lang="en-US" sz="1500">
              <a:solidFill>
                <a:srgbClr val="000000"/>
              </a:solidFill>
              <a:latin typeface="Luxi Sans" charset="0"/>
            </a:endParaRPr>
          </a:p>
        </p:txBody>
      </p:sp>
    </p:spTree>
    <p:extLst>
      <p:ext uri="{BB962C8B-B14F-4D97-AF65-F5344CB8AC3E}">
        <p14:creationId xmlns:p14="http://schemas.microsoft.com/office/powerpoint/2010/main" val="3199089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t>	LHC dipole</a:t>
            </a:r>
            <a:endParaRPr lang="fr-FR"/>
          </a:p>
        </p:txBody>
      </p:sp>
      <p:pic>
        <p:nvPicPr>
          <p:cNvPr id="120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705" y="1298053"/>
            <a:ext cx="3663287" cy="285102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200" y="3820722"/>
            <a:ext cx="3264480" cy="25965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200" y="1434394"/>
            <a:ext cx="3916800" cy="242665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9" name="Rectangle 7"/>
          <p:cNvSpPr>
            <a:spLocks noChangeArrowheads="1"/>
          </p:cNvSpPr>
          <p:nvPr/>
        </p:nvSpPr>
        <p:spPr bwMode="auto">
          <a:xfrm>
            <a:off x="131041" y="4604164"/>
            <a:ext cx="5290560" cy="1306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91686" indent="-293764" defTabSz="407526">
              <a:lnSpc>
                <a:spcPct val="102000"/>
              </a:lnSpc>
              <a:buClr>
                <a:srgbClr val="800000"/>
              </a:buClr>
              <a:buSzPct val="85000"/>
              <a:buFont typeface="Wingdings" pitchFamily="2" charset="2"/>
              <a:buChar char="u"/>
            </a:pPr>
            <a:r>
              <a:rPr lang="en-US" sz="1600" dirty="0">
                <a:solidFill>
                  <a:srgbClr val="000000"/>
                </a:solidFill>
                <a:latin typeface="Luxi Sans" charset="0"/>
              </a:rPr>
              <a:t>Dipole : </a:t>
            </a:r>
            <a:r>
              <a:rPr lang="en-US" sz="1600" dirty="0" err="1">
                <a:solidFill>
                  <a:srgbClr val="000000"/>
                </a:solidFill>
                <a:latin typeface="Luxi Sans" charset="0"/>
              </a:rPr>
              <a:t>aimant</a:t>
            </a:r>
            <a:r>
              <a:rPr lang="en-US" sz="1600" dirty="0">
                <a:solidFill>
                  <a:srgbClr val="000000"/>
                </a:solidFill>
                <a:latin typeface="Luxi Sans" charset="0"/>
              </a:rPr>
              <a:t> </a:t>
            </a:r>
            <a:r>
              <a:rPr lang="en-US" sz="1600" dirty="0" err="1">
                <a:solidFill>
                  <a:srgbClr val="000000"/>
                </a:solidFill>
                <a:latin typeface="Luxi Sans" charset="0"/>
              </a:rPr>
              <a:t>supraconducteur</a:t>
            </a:r>
            <a:r>
              <a:rPr lang="en-US" sz="1600" dirty="0">
                <a:solidFill>
                  <a:srgbClr val="000000"/>
                </a:solidFill>
                <a:latin typeface="Luxi Sans" charset="0"/>
              </a:rPr>
              <a:t> </a:t>
            </a:r>
            <a:r>
              <a:rPr lang="en-US" sz="1600" dirty="0" smtClean="0">
                <a:solidFill>
                  <a:srgbClr val="000000"/>
                </a:solidFill>
                <a:latin typeface="Luxi Sans" charset="0"/>
              </a:rPr>
              <a:t>à </a:t>
            </a:r>
            <a:r>
              <a:rPr lang="en-US" sz="1600" dirty="0">
                <a:solidFill>
                  <a:srgbClr val="000000"/>
                </a:solidFill>
                <a:latin typeface="Luxi Sans" charset="0"/>
              </a:rPr>
              <a:t>He </a:t>
            </a:r>
            <a:r>
              <a:rPr lang="en-US" sz="1600" dirty="0" err="1">
                <a:solidFill>
                  <a:srgbClr val="000000"/>
                </a:solidFill>
                <a:latin typeface="Luxi Sans" charset="0"/>
              </a:rPr>
              <a:t>liquide</a:t>
            </a:r>
            <a:r>
              <a:rPr lang="en-US" sz="1600" dirty="0">
                <a:solidFill>
                  <a:srgbClr val="000000"/>
                </a:solidFill>
                <a:latin typeface="Luxi Sans" charset="0"/>
              </a:rPr>
              <a:t> (1,9 K), champs </a:t>
            </a:r>
            <a:r>
              <a:rPr lang="en-US" sz="1600" dirty="0" err="1" smtClean="0">
                <a:solidFill>
                  <a:srgbClr val="000000"/>
                </a:solidFill>
                <a:latin typeface="Luxi Sans" charset="0"/>
              </a:rPr>
              <a:t>magnétique</a:t>
            </a:r>
            <a:r>
              <a:rPr lang="en-US" sz="1600" dirty="0" smtClean="0">
                <a:solidFill>
                  <a:srgbClr val="000000"/>
                </a:solidFill>
                <a:latin typeface="Luxi Sans" charset="0"/>
              </a:rPr>
              <a:t> </a:t>
            </a:r>
            <a:r>
              <a:rPr lang="en-US" sz="1600" dirty="0">
                <a:solidFill>
                  <a:srgbClr val="000000"/>
                </a:solidFill>
                <a:latin typeface="Luxi Sans" charset="0"/>
              </a:rPr>
              <a:t>de 8,3 T (courant de 11850 A) </a:t>
            </a:r>
          </a:p>
          <a:p>
            <a:pPr marL="783372" lvl="1" indent="-260644" defTabSz="407526">
              <a:lnSpc>
                <a:spcPct val="102000"/>
              </a:lnSpc>
              <a:buClr>
                <a:srgbClr val="000099"/>
              </a:buClr>
              <a:buSzPct val="75000"/>
              <a:buFont typeface="Wingdings" pitchFamily="2" charset="2"/>
              <a:buChar char="u"/>
            </a:pPr>
            <a:endParaRPr lang="en-US" sz="1500" dirty="0">
              <a:solidFill>
                <a:srgbClr val="000000"/>
              </a:solidFill>
              <a:latin typeface="Luxi Sans" charset="0"/>
            </a:endParaRPr>
          </a:p>
          <a:p>
            <a:pPr marL="391686" indent="-293764" defTabSz="407526">
              <a:lnSpc>
                <a:spcPct val="102000"/>
              </a:lnSpc>
              <a:buClr>
                <a:srgbClr val="800000"/>
              </a:buClr>
              <a:buSzPct val="85000"/>
              <a:buFont typeface="Wingdings" pitchFamily="2" charset="2"/>
              <a:buChar char="u"/>
            </a:pPr>
            <a:r>
              <a:rPr lang="en-US" sz="1600" dirty="0">
                <a:solidFill>
                  <a:srgbClr val="000000"/>
                </a:solidFill>
                <a:latin typeface="Luxi Sans" charset="0"/>
              </a:rPr>
              <a:t>Le vide </a:t>
            </a:r>
            <a:r>
              <a:rPr lang="en-US" sz="1600" dirty="0" err="1">
                <a:solidFill>
                  <a:srgbClr val="000000"/>
                </a:solidFill>
                <a:latin typeface="Luxi Sans" charset="0"/>
              </a:rPr>
              <a:t>dans</a:t>
            </a:r>
            <a:r>
              <a:rPr lang="en-US" sz="1600" dirty="0">
                <a:solidFill>
                  <a:srgbClr val="000000"/>
                </a:solidFill>
                <a:latin typeface="Luxi Sans" charset="0"/>
              </a:rPr>
              <a:t> le tube du </a:t>
            </a:r>
            <a:r>
              <a:rPr lang="en-US" sz="1600" dirty="0" err="1">
                <a:solidFill>
                  <a:srgbClr val="000000"/>
                </a:solidFill>
                <a:latin typeface="Luxi Sans" charset="0"/>
              </a:rPr>
              <a:t>faisceau</a:t>
            </a:r>
            <a:r>
              <a:rPr lang="en-US" sz="1600" dirty="0">
                <a:solidFill>
                  <a:srgbClr val="000000"/>
                </a:solidFill>
                <a:latin typeface="Luxi Sans" charset="0"/>
              </a:rPr>
              <a:t>:</a:t>
            </a:r>
          </a:p>
          <a:p>
            <a:pPr marL="783372" lvl="1" indent="-260644" defTabSz="407526">
              <a:lnSpc>
                <a:spcPct val="102000"/>
              </a:lnSpc>
              <a:buClr>
                <a:srgbClr val="000099"/>
              </a:buClr>
              <a:buSzPct val="75000"/>
              <a:buFont typeface="Wingdings" pitchFamily="2" charset="2"/>
              <a:buChar char="u"/>
            </a:pPr>
            <a:r>
              <a:rPr lang="en-US" sz="1500" dirty="0">
                <a:solidFill>
                  <a:srgbClr val="000000"/>
                </a:solidFill>
                <a:latin typeface="Luxi Sans" charset="0"/>
              </a:rPr>
              <a:t> la </a:t>
            </a:r>
            <a:r>
              <a:rPr lang="en-US" sz="1500" dirty="0" err="1">
                <a:solidFill>
                  <a:srgbClr val="000000"/>
                </a:solidFill>
                <a:latin typeface="Luxi Sans" charset="0"/>
              </a:rPr>
              <a:t>pression</a:t>
            </a:r>
            <a:r>
              <a:rPr lang="en-US" sz="1500" dirty="0">
                <a:solidFill>
                  <a:srgbClr val="000000"/>
                </a:solidFill>
                <a:latin typeface="Luxi Sans" charset="0"/>
              </a:rPr>
              <a:t> </a:t>
            </a:r>
            <a:r>
              <a:rPr lang="en-US" sz="1500" dirty="0" err="1">
                <a:solidFill>
                  <a:srgbClr val="000000"/>
                </a:solidFill>
                <a:latin typeface="Luxi Sans" charset="0"/>
              </a:rPr>
              <a:t>est</a:t>
            </a:r>
            <a:r>
              <a:rPr lang="en-US" sz="1500" dirty="0">
                <a:solidFill>
                  <a:srgbClr val="000000"/>
                </a:solidFill>
                <a:latin typeface="Luxi Sans" charset="0"/>
              </a:rPr>
              <a:t>  ~10 </a:t>
            </a:r>
            <a:r>
              <a:rPr lang="en-US" sz="1500" dirty="0" err="1">
                <a:solidFill>
                  <a:srgbClr val="000000"/>
                </a:solidFill>
                <a:latin typeface="Luxi Sans" charset="0"/>
              </a:rPr>
              <a:t>fois</a:t>
            </a:r>
            <a:r>
              <a:rPr lang="en-US" sz="1500" dirty="0">
                <a:solidFill>
                  <a:srgbClr val="000000"/>
                </a:solidFill>
                <a:latin typeface="Luxi Sans" charset="0"/>
              </a:rPr>
              <a:t> plus </a:t>
            </a:r>
            <a:r>
              <a:rPr lang="en-US" sz="1500" dirty="0" err="1">
                <a:solidFill>
                  <a:srgbClr val="000000"/>
                </a:solidFill>
                <a:latin typeface="Luxi Sans" charset="0"/>
              </a:rPr>
              <a:t>faible</a:t>
            </a:r>
            <a:r>
              <a:rPr lang="en-US" sz="1500" dirty="0">
                <a:solidFill>
                  <a:srgbClr val="000000"/>
                </a:solidFill>
                <a:latin typeface="Luxi Sans" charset="0"/>
              </a:rPr>
              <a:t> </a:t>
            </a:r>
            <a:r>
              <a:rPr lang="en-US" sz="1500" dirty="0" err="1" smtClean="0">
                <a:solidFill>
                  <a:srgbClr val="000000"/>
                </a:solidFill>
                <a:latin typeface="Luxi Sans" charset="0"/>
              </a:rPr>
              <a:t>qu’à</a:t>
            </a:r>
            <a:r>
              <a:rPr lang="en-US" sz="1500" dirty="0" smtClean="0">
                <a:solidFill>
                  <a:srgbClr val="000000"/>
                </a:solidFill>
                <a:latin typeface="Luxi Sans" charset="0"/>
              </a:rPr>
              <a:t> </a:t>
            </a:r>
            <a:r>
              <a:rPr lang="en-US" sz="1500" dirty="0">
                <a:solidFill>
                  <a:srgbClr val="000000"/>
                </a:solidFill>
                <a:latin typeface="Luxi Sans" charset="0"/>
              </a:rPr>
              <a:t>la surface de la </a:t>
            </a:r>
            <a:r>
              <a:rPr lang="en-US" sz="1500" dirty="0" err="1">
                <a:solidFill>
                  <a:srgbClr val="000000"/>
                </a:solidFill>
                <a:latin typeface="Luxi Sans" charset="0"/>
              </a:rPr>
              <a:t>lune</a:t>
            </a:r>
            <a:endParaRPr lang="en-US" sz="1500" dirty="0">
              <a:solidFill>
                <a:srgbClr val="000000"/>
              </a:solidFill>
              <a:latin typeface="Luxi Sans" charset="0"/>
            </a:endParaRPr>
          </a:p>
          <a:p>
            <a:pPr marL="522728" lvl="1" defTabSz="407526">
              <a:lnSpc>
                <a:spcPct val="102000"/>
              </a:lnSpc>
              <a:buClr>
                <a:srgbClr val="000099"/>
              </a:buClr>
              <a:buSzPct val="75000"/>
            </a:pPr>
            <a:endParaRPr lang="en-US" sz="1500" dirty="0">
              <a:solidFill>
                <a:srgbClr val="000000"/>
              </a:solidFill>
              <a:latin typeface="Luxi Sans" charset="0"/>
            </a:endParaRPr>
          </a:p>
        </p:txBody>
      </p:sp>
    </p:spTree>
    <p:extLst>
      <p:ext uri="{BB962C8B-B14F-4D97-AF65-F5344CB8AC3E}">
        <p14:creationId xmlns:p14="http://schemas.microsoft.com/office/powerpoint/2010/main" val="2397108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	Le détecteur CMS</a:t>
            </a:r>
            <a:endParaRPr lang="fr-FR"/>
          </a:p>
        </p:txBody>
      </p:sp>
      <p:pic>
        <p:nvPicPr>
          <p:cNvPr id="819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040" y="1752665"/>
            <a:ext cx="5230080" cy="380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Line 4"/>
          <p:cNvSpPr>
            <a:spLocks noChangeShapeType="1"/>
          </p:cNvSpPr>
          <p:nvPr/>
        </p:nvSpPr>
        <p:spPr bwMode="auto">
          <a:xfrm flipH="1">
            <a:off x="4354561" y="2045015"/>
            <a:ext cx="516960" cy="9677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1928" name="Oval 5"/>
          <p:cNvSpPr>
            <a:spLocks noChangeArrowheads="1"/>
          </p:cNvSpPr>
          <p:nvPr/>
        </p:nvSpPr>
        <p:spPr bwMode="auto">
          <a:xfrm>
            <a:off x="4312801" y="2968153"/>
            <a:ext cx="82080" cy="89289"/>
          </a:xfrm>
          <a:prstGeom prst="ellipse">
            <a:avLst/>
          </a:prstGeom>
          <a:solidFill>
            <a:srgbClr val="FFFFFF"/>
          </a:solidFill>
          <a:ln w="12700">
            <a:solidFill>
              <a:srgbClr val="000000"/>
            </a:solidFill>
            <a:round/>
            <a:headEnd/>
            <a:tailEnd/>
          </a:ln>
        </p:spPr>
        <p:txBody>
          <a:bodyPr lIns="82945" tIns="41473" rIns="82945" bIns="41473"/>
          <a:lstStyle/>
          <a:p>
            <a:pPr algn="l" eaLnBrk="1" hangingPunct="1"/>
            <a:endParaRPr lang="fr-FR" sz="1600">
              <a:solidFill>
                <a:srgbClr val="000099"/>
              </a:solidFill>
              <a:latin typeface="Times" pitchFamily="18" charset="0"/>
              <a:ea typeface="ＭＳ Ｐゴシック" pitchFamily="34" charset="-128"/>
            </a:endParaRPr>
          </a:p>
        </p:txBody>
      </p:sp>
      <p:sp>
        <p:nvSpPr>
          <p:cNvPr id="81929" name="Rectangle 6"/>
          <p:cNvSpPr>
            <a:spLocks noChangeArrowheads="1"/>
          </p:cNvSpPr>
          <p:nvPr/>
        </p:nvSpPr>
        <p:spPr bwMode="auto">
          <a:xfrm>
            <a:off x="3913920" y="5554664"/>
            <a:ext cx="1549440" cy="24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600" b="1">
                <a:solidFill>
                  <a:srgbClr val="000099"/>
                </a:solidFill>
                <a:latin typeface="Helvetica" pitchFamily="34" charset="0"/>
                <a:ea typeface="ＭＳ Ｐゴシック" pitchFamily="34" charset="-128"/>
              </a:rPr>
              <a:t>MUON BARREL</a:t>
            </a:r>
            <a:endParaRPr lang="en-US" altLang="en-US" sz="2500">
              <a:solidFill>
                <a:srgbClr val="000099"/>
              </a:solidFill>
              <a:latin typeface="Times" pitchFamily="18" charset="0"/>
              <a:ea typeface="ＭＳ Ｐゴシック" pitchFamily="34" charset="-128"/>
            </a:endParaRPr>
          </a:p>
        </p:txBody>
      </p:sp>
      <p:sp>
        <p:nvSpPr>
          <p:cNvPr id="81930" name="Rectangle 7"/>
          <p:cNvSpPr>
            <a:spLocks noChangeArrowheads="1"/>
          </p:cNvSpPr>
          <p:nvPr/>
        </p:nvSpPr>
        <p:spPr bwMode="auto">
          <a:xfrm>
            <a:off x="5378400" y="1396946"/>
            <a:ext cx="57600" cy="24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600" b="1">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grpSp>
        <p:nvGrpSpPr>
          <p:cNvPr id="81931" name="Group 8"/>
          <p:cNvGrpSpPr>
            <a:grpSpLocks/>
          </p:cNvGrpSpPr>
          <p:nvPr/>
        </p:nvGrpSpPr>
        <p:grpSpPr bwMode="auto">
          <a:xfrm>
            <a:off x="941760" y="4586886"/>
            <a:ext cx="1345345" cy="354277"/>
            <a:chOff x="622" y="3488"/>
            <a:chExt cx="1011" cy="246"/>
          </a:xfrm>
        </p:grpSpPr>
        <p:sp>
          <p:nvSpPr>
            <p:cNvPr id="81932" name="Rectangle 9"/>
            <p:cNvSpPr>
              <a:spLocks noChangeArrowheads="1"/>
            </p:cNvSpPr>
            <p:nvPr/>
          </p:nvSpPr>
          <p:spPr bwMode="auto">
            <a:xfrm>
              <a:off x="622" y="3488"/>
              <a:ext cx="101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Silicon Microstrips</a:t>
              </a:r>
              <a:endParaRPr lang="en-US" altLang="en-US" sz="2500">
                <a:solidFill>
                  <a:srgbClr val="000099"/>
                </a:solidFill>
                <a:latin typeface="Times" pitchFamily="18" charset="0"/>
                <a:ea typeface="ＭＳ Ｐゴシック" pitchFamily="34" charset="-128"/>
              </a:endParaRPr>
            </a:p>
          </p:txBody>
        </p:sp>
        <p:sp>
          <p:nvSpPr>
            <p:cNvPr id="81933" name="Rectangle 10"/>
            <p:cNvSpPr>
              <a:spLocks noChangeArrowheads="1"/>
            </p:cNvSpPr>
            <p:nvPr/>
          </p:nvSpPr>
          <p:spPr bwMode="auto">
            <a:xfrm>
              <a:off x="622" y="3595"/>
              <a:ext cx="33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Pixels</a:t>
              </a:r>
              <a:endParaRPr lang="en-US" altLang="en-US" sz="2500">
                <a:solidFill>
                  <a:srgbClr val="000099"/>
                </a:solidFill>
                <a:latin typeface="Times" pitchFamily="18" charset="0"/>
                <a:ea typeface="ＭＳ Ｐゴシック" pitchFamily="34" charset="-128"/>
              </a:endParaRPr>
            </a:p>
          </p:txBody>
        </p:sp>
      </p:grpSp>
      <p:sp>
        <p:nvSpPr>
          <p:cNvPr id="81934" name="Rectangle 11"/>
          <p:cNvSpPr>
            <a:spLocks noChangeArrowheads="1"/>
          </p:cNvSpPr>
          <p:nvPr/>
        </p:nvSpPr>
        <p:spPr bwMode="auto">
          <a:xfrm>
            <a:off x="1661761" y="5340081"/>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35" name="Line 12"/>
          <p:cNvSpPr>
            <a:spLocks noChangeShapeType="1"/>
          </p:cNvSpPr>
          <p:nvPr/>
        </p:nvSpPr>
        <p:spPr bwMode="auto">
          <a:xfrm flipV="1">
            <a:off x="2184481" y="3155372"/>
            <a:ext cx="2047680" cy="11852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1936" name="Oval 13"/>
          <p:cNvSpPr>
            <a:spLocks noChangeArrowheads="1"/>
          </p:cNvSpPr>
          <p:nvPr/>
        </p:nvSpPr>
        <p:spPr bwMode="auto">
          <a:xfrm>
            <a:off x="4191841" y="3109287"/>
            <a:ext cx="82080" cy="90729"/>
          </a:xfrm>
          <a:prstGeom prst="ellipse">
            <a:avLst/>
          </a:prstGeom>
          <a:solidFill>
            <a:srgbClr val="FFFFFF"/>
          </a:solidFill>
          <a:ln w="12700">
            <a:solidFill>
              <a:srgbClr val="000000"/>
            </a:solidFill>
            <a:round/>
            <a:headEnd/>
            <a:tailEnd/>
          </a:ln>
        </p:spPr>
        <p:txBody>
          <a:bodyPr lIns="82945" tIns="41473" rIns="82945" bIns="41473"/>
          <a:lstStyle/>
          <a:p>
            <a:pPr algn="l" eaLnBrk="1" hangingPunct="1"/>
            <a:endParaRPr lang="fr-FR" sz="1600">
              <a:solidFill>
                <a:srgbClr val="000099"/>
              </a:solidFill>
              <a:latin typeface="Times" pitchFamily="18" charset="0"/>
              <a:ea typeface="ＭＳ Ｐゴシック" pitchFamily="34" charset="-128"/>
            </a:endParaRPr>
          </a:p>
        </p:txBody>
      </p:sp>
      <p:sp>
        <p:nvSpPr>
          <p:cNvPr id="81937" name="Line 14"/>
          <p:cNvSpPr>
            <a:spLocks noChangeShapeType="1"/>
          </p:cNvSpPr>
          <p:nvPr/>
        </p:nvSpPr>
        <p:spPr bwMode="auto">
          <a:xfrm flipH="1">
            <a:off x="4811041" y="1826112"/>
            <a:ext cx="1529280" cy="12745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1938" name="Oval 15"/>
          <p:cNvSpPr>
            <a:spLocks noChangeArrowheads="1"/>
          </p:cNvSpPr>
          <p:nvPr/>
        </p:nvSpPr>
        <p:spPr bwMode="auto">
          <a:xfrm>
            <a:off x="4769280" y="3054562"/>
            <a:ext cx="83520" cy="89289"/>
          </a:xfrm>
          <a:prstGeom prst="ellipse">
            <a:avLst/>
          </a:prstGeom>
          <a:solidFill>
            <a:srgbClr val="FFFFFF"/>
          </a:solidFill>
          <a:ln w="12700">
            <a:solidFill>
              <a:srgbClr val="000000"/>
            </a:solidFill>
            <a:round/>
            <a:headEnd/>
            <a:tailEnd/>
          </a:ln>
        </p:spPr>
        <p:txBody>
          <a:bodyPr lIns="82945" tIns="41473" rIns="82945" bIns="41473"/>
          <a:lstStyle/>
          <a:p>
            <a:pPr algn="l" eaLnBrk="1" hangingPunct="1"/>
            <a:endParaRPr lang="fr-FR" sz="1600">
              <a:solidFill>
                <a:srgbClr val="000099"/>
              </a:solidFill>
              <a:latin typeface="Times" pitchFamily="18" charset="0"/>
              <a:ea typeface="ＭＳ Ｐゴシック" pitchFamily="34" charset="-128"/>
            </a:endParaRPr>
          </a:p>
        </p:txBody>
      </p:sp>
      <p:sp>
        <p:nvSpPr>
          <p:cNvPr id="81939" name="Line 16"/>
          <p:cNvSpPr>
            <a:spLocks noChangeShapeType="1"/>
          </p:cNvSpPr>
          <p:nvPr/>
        </p:nvSpPr>
        <p:spPr bwMode="auto">
          <a:xfrm flipH="1" flipV="1">
            <a:off x="5977440" y="4584002"/>
            <a:ext cx="1179360" cy="69415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1940" name="Oval 17"/>
          <p:cNvSpPr>
            <a:spLocks noChangeArrowheads="1"/>
          </p:cNvSpPr>
          <p:nvPr/>
        </p:nvSpPr>
        <p:spPr bwMode="auto">
          <a:xfrm>
            <a:off x="5934241" y="4539357"/>
            <a:ext cx="83520" cy="89289"/>
          </a:xfrm>
          <a:prstGeom prst="ellipse">
            <a:avLst/>
          </a:prstGeom>
          <a:solidFill>
            <a:srgbClr val="FFFFFF"/>
          </a:solidFill>
          <a:ln w="12700">
            <a:solidFill>
              <a:srgbClr val="000000"/>
            </a:solidFill>
            <a:round/>
            <a:headEnd/>
            <a:tailEnd/>
          </a:ln>
        </p:spPr>
        <p:txBody>
          <a:bodyPr lIns="82945" tIns="41473" rIns="82945" bIns="41473"/>
          <a:lstStyle/>
          <a:p>
            <a:pPr algn="l" eaLnBrk="1" hangingPunct="1"/>
            <a:endParaRPr lang="fr-FR" sz="1600">
              <a:solidFill>
                <a:srgbClr val="000099"/>
              </a:solidFill>
              <a:latin typeface="Times" pitchFamily="18" charset="0"/>
              <a:ea typeface="ＭＳ Ｐゴシック" pitchFamily="34" charset="-128"/>
            </a:endParaRPr>
          </a:p>
        </p:txBody>
      </p:sp>
      <p:sp>
        <p:nvSpPr>
          <p:cNvPr id="81941" name="Line 18"/>
          <p:cNvSpPr>
            <a:spLocks noChangeShapeType="1"/>
          </p:cNvSpPr>
          <p:nvPr/>
        </p:nvSpPr>
        <p:spPr bwMode="auto">
          <a:xfrm flipH="1" flipV="1">
            <a:off x="5124961" y="4066987"/>
            <a:ext cx="192960" cy="14199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1942" name="Oval 19"/>
          <p:cNvSpPr>
            <a:spLocks noChangeArrowheads="1"/>
          </p:cNvSpPr>
          <p:nvPr/>
        </p:nvSpPr>
        <p:spPr bwMode="auto">
          <a:xfrm>
            <a:off x="5083200" y="4022343"/>
            <a:ext cx="83520" cy="89289"/>
          </a:xfrm>
          <a:prstGeom prst="ellipse">
            <a:avLst/>
          </a:prstGeom>
          <a:solidFill>
            <a:srgbClr val="FFFFFF"/>
          </a:solidFill>
          <a:ln w="12700">
            <a:solidFill>
              <a:srgbClr val="000000"/>
            </a:solidFill>
            <a:round/>
            <a:headEnd/>
            <a:tailEnd/>
          </a:ln>
        </p:spPr>
        <p:txBody>
          <a:bodyPr lIns="82945" tIns="41473" rIns="82945" bIns="41473"/>
          <a:lstStyle/>
          <a:p>
            <a:pPr algn="l" eaLnBrk="1" hangingPunct="1"/>
            <a:endParaRPr lang="fr-FR" sz="1600">
              <a:solidFill>
                <a:srgbClr val="000099"/>
              </a:solidFill>
              <a:latin typeface="Times" pitchFamily="18" charset="0"/>
              <a:ea typeface="ＭＳ Ｐゴシック" pitchFamily="34" charset="-128"/>
            </a:endParaRPr>
          </a:p>
        </p:txBody>
      </p:sp>
      <p:sp>
        <p:nvSpPr>
          <p:cNvPr id="81943" name="Line 20"/>
          <p:cNvSpPr>
            <a:spLocks noChangeShapeType="1"/>
          </p:cNvSpPr>
          <p:nvPr/>
        </p:nvSpPr>
        <p:spPr bwMode="auto">
          <a:xfrm flipV="1">
            <a:off x="4141441" y="4045385"/>
            <a:ext cx="862560" cy="13753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1944" name="Oval 21"/>
          <p:cNvSpPr>
            <a:spLocks noChangeArrowheads="1"/>
          </p:cNvSpPr>
          <p:nvPr/>
        </p:nvSpPr>
        <p:spPr bwMode="auto">
          <a:xfrm>
            <a:off x="4960801" y="4000740"/>
            <a:ext cx="83520" cy="90730"/>
          </a:xfrm>
          <a:prstGeom prst="ellipse">
            <a:avLst/>
          </a:prstGeom>
          <a:solidFill>
            <a:srgbClr val="FFFFFF"/>
          </a:solidFill>
          <a:ln w="12700">
            <a:solidFill>
              <a:srgbClr val="000000"/>
            </a:solidFill>
            <a:round/>
            <a:headEnd/>
            <a:tailEnd/>
          </a:ln>
        </p:spPr>
        <p:txBody>
          <a:bodyPr lIns="82945" tIns="41473" rIns="82945" bIns="41473"/>
          <a:lstStyle/>
          <a:p>
            <a:pPr algn="l" eaLnBrk="1" hangingPunct="1"/>
            <a:endParaRPr lang="fr-FR" sz="1600">
              <a:solidFill>
                <a:srgbClr val="000099"/>
              </a:solidFill>
              <a:latin typeface="Times" pitchFamily="18" charset="0"/>
              <a:ea typeface="ＭＳ Ｐゴシック" pitchFamily="34" charset="-128"/>
            </a:endParaRPr>
          </a:p>
        </p:txBody>
      </p:sp>
      <p:sp>
        <p:nvSpPr>
          <p:cNvPr id="81945" name="Rectangle 22"/>
          <p:cNvSpPr>
            <a:spLocks noChangeArrowheads="1"/>
          </p:cNvSpPr>
          <p:nvPr/>
        </p:nvSpPr>
        <p:spPr bwMode="auto">
          <a:xfrm>
            <a:off x="5019840" y="1337901"/>
            <a:ext cx="4536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99"/>
                </a:solidFill>
                <a:latin typeface="Helvetica" pitchFamily="34" charset="0"/>
                <a:ea typeface="ＭＳ Ｐゴシック" pitchFamily="34" charset="-128"/>
              </a:rPr>
              <a:t>ECAL</a:t>
            </a:r>
            <a:endParaRPr lang="en-US" altLang="en-US" sz="2500">
              <a:solidFill>
                <a:srgbClr val="000099"/>
              </a:solidFill>
              <a:latin typeface="Times" pitchFamily="18" charset="0"/>
              <a:ea typeface="ＭＳ Ｐゴシック" pitchFamily="34" charset="-128"/>
            </a:endParaRPr>
          </a:p>
        </p:txBody>
      </p:sp>
      <p:sp>
        <p:nvSpPr>
          <p:cNvPr id="81946" name="Rectangle 23"/>
          <p:cNvSpPr>
            <a:spLocks noChangeArrowheads="1"/>
          </p:cNvSpPr>
          <p:nvPr/>
        </p:nvSpPr>
        <p:spPr bwMode="auto">
          <a:xfrm>
            <a:off x="3844800" y="1337901"/>
            <a:ext cx="11958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Scintillating </a:t>
            </a:r>
          </a:p>
          <a:p>
            <a:pPr algn="l"/>
            <a:r>
              <a:rPr lang="en-US" altLang="en-US" sz="1300">
                <a:solidFill>
                  <a:srgbClr val="000099"/>
                </a:solidFill>
                <a:latin typeface="Helvetica" pitchFamily="34" charset="0"/>
                <a:ea typeface="ＭＳ Ｐゴシック" pitchFamily="34" charset="-128"/>
              </a:rPr>
              <a:t>PbWO4 crystals</a:t>
            </a:r>
            <a:endParaRPr lang="en-US" altLang="en-US" sz="2500">
              <a:solidFill>
                <a:srgbClr val="000099"/>
              </a:solidFill>
              <a:latin typeface="Times" pitchFamily="18" charset="0"/>
              <a:ea typeface="ＭＳ Ｐゴシック" pitchFamily="34" charset="-128"/>
            </a:endParaRPr>
          </a:p>
        </p:txBody>
      </p:sp>
      <p:sp>
        <p:nvSpPr>
          <p:cNvPr id="81947" name="Rectangle 24"/>
          <p:cNvSpPr>
            <a:spLocks noChangeArrowheads="1"/>
          </p:cNvSpPr>
          <p:nvPr/>
        </p:nvSpPr>
        <p:spPr bwMode="auto">
          <a:xfrm>
            <a:off x="5411520" y="1497757"/>
            <a:ext cx="256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7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48" name="Rectangle 25"/>
          <p:cNvSpPr>
            <a:spLocks noChangeArrowheads="1"/>
          </p:cNvSpPr>
          <p:nvPr/>
        </p:nvSpPr>
        <p:spPr bwMode="auto">
          <a:xfrm>
            <a:off x="4285441" y="1618731"/>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49" name="Rectangle 26"/>
          <p:cNvSpPr>
            <a:spLocks noChangeArrowheads="1"/>
          </p:cNvSpPr>
          <p:nvPr/>
        </p:nvSpPr>
        <p:spPr bwMode="auto">
          <a:xfrm>
            <a:off x="6220800" y="5662675"/>
            <a:ext cx="19316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Cathode Strip Chambers </a:t>
            </a:r>
            <a:endParaRPr lang="en-US" altLang="en-US" sz="2500">
              <a:solidFill>
                <a:srgbClr val="000099"/>
              </a:solidFill>
              <a:latin typeface="Times" pitchFamily="18" charset="0"/>
              <a:ea typeface="ＭＳ Ｐゴシック" pitchFamily="34" charset="-128"/>
            </a:endParaRPr>
          </a:p>
        </p:txBody>
      </p:sp>
      <p:sp>
        <p:nvSpPr>
          <p:cNvPr id="81950" name="Rectangle 27"/>
          <p:cNvSpPr>
            <a:spLocks noChangeArrowheads="1"/>
          </p:cNvSpPr>
          <p:nvPr/>
        </p:nvSpPr>
        <p:spPr bwMode="auto">
          <a:xfrm>
            <a:off x="6189121" y="5829733"/>
            <a:ext cx="19203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Resistive Plate Chambers</a:t>
            </a:r>
            <a:endParaRPr lang="en-US" altLang="en-US" sz="2500">
              <a:solidFill>
                <a:srgbClr val="000099"/>
              </a:solidFill>
              <a:latin typeface="Times" pitchFamily="18" charset="0"/>
              <a:ea typeface="ＭＳ Ｐゴシック" pitchFamily="34" charset="-128"/>
            </a:endParaRPr>
          </a:p>
        </p:txBody>
      </p:sp>
      <p:sp>
        <p:nvSpPr>
          <p:cNvPr id="81951" name="Rectangle 28"/>
          <p:cNvSpPr>
            <a:spLocks noChangeArrowheads="1"/>
          </p:cNvSpPr>
          <p:nvPr/>
        </p:nvSpPr>
        <p:spPr bwMode="auto">
          <a:xfrm>
            <a:off x="3589920" y="5851335"/>
            <a:ext cx="7250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Drift Tube</a:t>
            </a:r>
            <a:endParaRPr lang="en-US" altLang="en-US" sz="2500">
              <a:solidFill>
                <a:srgbClr val="000099"/>
              </a:solidFill>
              <a:latin typeface="Times" pitchFamily="18" charset="0"/>
              <a:ea typeface="ＭＳ Ｐゴシック" pitchFamily="34" charset="-128"/>
            </a:endParaRPr>
          </a:p>
        </p:txBody>
      </p:sp>
      <p:sp>
        <p:nvSpPr>
          <p:cNvPr id="81952" name="Rectangle 29"/>
          <p:cNvSpPr>
            <a:spLocks noChangeArrowheads="1"/>
          </p:cNvSpPr>
          <p:nvPr/>
        </p:nvSpPr>
        <p:spPr bwMode="auto">
          <a:xfrm>
            <a:off x="4209120" y="5851335"/>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53" name="Rectangle 30"/>
          <p:cNvSpPr>
            <a:spLocks noChangeArrowheads="1"/>
          </p:cNvSpPr>
          <p:nvPr/>
        </p:nvSpPr>
        <p:spPr bwMode="auto">
          <a:xfrm>
            <a:off x="3589920" y="6016952"/>
            <a:ext cx="8175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Chambers </a:t>
            </a:r>
            <a:endParaRPr lang="en-US" altLang="en-US" sz="2500">
              <a:solidFill>
                <a:srgbClr val="000099"/>
              </a:solidFill>
              <a:latin typeface="Times" pitchFamily="18" charset="0"/>
              <a:ea typeface="ＭＳ Ｐゴシック" pitchFamily="34" charset="-128"/>
            </a:endParaRPr>
          </a:p>
        </p:txBody>
      </p:sp>
      <p:sp>
        <p:nvSpPr>
          <p:cNvPr id="81954" name="Rectangle 31"/>
          <p:cNvSpPr>
            <a:spLocks noChangeArrowheads="1"/>
          </p:cNvSpPr>
          <p:nvPr/>
        </p:nvSpPr>
        <p:spPr bwMode="auto">
          <a:xfrm>
            <a:off x="4599361" y="6029914"/>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55" name="Rectangle 32"/>
          <p:cNvSpPr>
            <a:spLocks noChangeArrowheads="1"/>
          </p:cNvSpPr>
          <p:nvPr/>
        </p:nvSpPr>
        <p:spPr bwMode="auto">
          <a:xfrm>
            <a:off x="4674241" y="5861416"/>
            <a:ext cx="110286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Resistive Plate</a:t>
            </a:r>
            <a:endParaRPr lang="en-US" altLang="en-US" sz="2500">
              <a:solidFill>
                <a:srgbClr val="000099"/>
              </a:solidFill>
              <a:latin typeface="Times" pitchFamily="18" charset="0"/>
              <a:ea typeface="ＭＳ Ｐゴシック" pitchFamily="34" charset="-128"/>
            </a:endParaRPr>
          </a:p>
        </p:txBody>
      </p:sp>
      <p:sp>
        <p:nvSpPr>
          <p:cNvPr id="81956" name="Rectangle 33"/>
          <p:cNvSpPr>
            <a:spLocks noChangeArrowheads="1"/>
          </p:cNvSpPr>
          <p:nvPr/>
        </p:nvSpPr>
        <p:spPr bwMode="auto">
          <a:xfrm>
            <a:off x="5607361" y="5872937"/>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57" name="Rectangle 34"/>
          <p:cNvSpPr>
            <a:spLocks noChangeArrowheads="1"/>
          </p:cNvSpPr>
          <p:nvPr/>
        </p:nvSpPr>
        <p:spPr bwMode="auto">
          <a:xfrm>
            <a:off x="4674240" y="6038555"/>
            <a:ext cx="8175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Chambers </a:t>
            </a:r>
            <a:endParaRPr lang="en-US" altLang="en-US" sz="2500">
              <a:solidFill>
                <a:srgbClr val="000099"/>
              </a:solidFill>
              <a:latin typeface="Times" pitchFamily="18" charset="0"/>
              <a:ea typeface="ＭＳ Ｐゴシック" pitchFamily="34" charset="-128"/>
            </a:endParaRPr>
          </a:p>
        </p:txBody>
      </p:sp>
      <p:grpSp>
        <p:nvGrpSpPr>
          <p:cNvPr id="81958" name="Group 35"/>
          <p:cNvGrpSpPr>
            <a:grpSpLocks/>
          </p:cNvGrpSpPr>
          <p:nvPr/>
        </p:nvGrpSpPr>
        <p:grpSpPr bwMode="auto">
          <a:xfrm>
            <a:off x="1010880" y="1545283"/>
            <a:ext cx="2119680" cy="481010"/>
            <a:chOff x="622" y="720"/>
            <a:chExt cx="1594" cy="334"/>
          </a:xfrm>
        </p:grpSpPr>
        <p:sp>
          <p:nvSpPr>
            <p:cNvPr id="81959" name="Rectangle 36"/>
            <p:cNvSpPr>
              <a:spLocks noChangeArrowheads="1"/>
            </p:cNvSpPr>
            <p:nvPr/>
          </p:nvSpPr>
          <p:spPr bwMode="auto">
            <a:xfrm>
              <a:off x="622" y="720"/>
              <a:ext cx="15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600" b="1">
                  <a:solidFill>
                    <a:srgbClr val="000099"/>
                  </a:solidFill>
                  <a:latin typeface="Helvetica" pitchFamily="34" charset="0"/>
                  <a:ea typeface="ＭＳ Ｐゴシック" pitchFamily="34" charset="-128"/>
                </a:rPr>
                <a:t>SUPERCONDUCTING</a:t>
              </a:r>
              <a:endParaRPr lang="en-US" altLang="en-US" sz="2500">
                <a:solidFill>
                  <a:srgbClr val="000099"/>
                </a:solidFill>
                <a:latin typeface="Times" pitchFamily="18" charset="0"/>
                <a:ea typeface="ＭＳ Ｐゴシック" pitchFamily="34" charset="-128"/>
              </a:endParaRPr>
            </a:p>
          </p:txBody>
        </p:sp>
        <p:sp>
          <p:nvSpPr>
            <p:cNvPr id="81960" name="Rectangle 37"/>
            <p:cNvSpPr>
              <a:spLocks noChangeArrowheads="1"/>
            </p:cNvSpPr>
            <p:nvPr/>
          </p:nvSpPr>
          <p:spPr bwMode="auto">
            <a:xfrm>
              <a:off x="622" y="881"/>
              <a:ext cx="3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600" b="1">
                  <a:solidFill>
                    <a:srgbClr val="000099"/>
                  </a:solidFill>
                  <a:latin typeface="Helvetica" pitchFamily="34" charset="0"/>
                  <a:ea typeface="ＭＳ Ｐゴシック" pitchFamily="34" charset="-128"/>
                </a:rPr>
                <a:t>COIL</a:t>
              </a:r>
              <a:endParaRPr lang="en-US" altLang="en-US" sz="2500">
                <a:solidFill>
                  <a:srgbClr val="000099"/>
                </a:solidFill>
                <a:latin typeface="Times" pitchFamily="18" charset="0"/>
                <a:ea typeface="ＭＳ Ｐゴシック" pitchFamily="34" charset="-128"/>
              </a:endParaRPr>
            </a:p>
          </p:txBody>
        </p:sp>
      </p:grpSp>
      <p:sp>
        <p:nvSpPr>
          <p:cNvPr id="81961" name="Rectangle 38"/>
          <p:cNvSpPr>
            <a:spLocks noChangeArrowheads="1"/>
          </p:cNvSpPr>
          <p:nvPr/>
        </p:nvSpPr>
        <p:spPr bwMode="auto">
          <a:xfrm>
            <a:off x="7588800" y="2651319"/>
            <a:ext cx="1163520" cy="24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600" b="1">
                <a:solidFill>
                  <a:srgbClr val="000099"/>
                </a:solidFill>
                <a:latin typeface="Helvetica" pitchFamily="34" charset="0"/>
                <a:ea typeface="ＭＳ Ｐゴシック" pitchFamily="34" charset="-128"/>
              </a:rPr>
              <a:t>IRON YOKE</a:t>
            </a:r>
            <a:endParaRPr lang="en-US" altLang="en-US" sz="2500">
              <a:solidFill>
                <a:srgbClr val="000099"/>
              </a:solidFill>
              <a:latin typeface="Times" pitchFamily="18" charset="0"/>
              <a:ea typeface="ＭＳ Ｐゴシック" pitchFamily="34" charset="-128"/>
            </a:endParaRPr>
          </a:p>
        </p:txBody>
      </p:sp>
      <p:sp>
        <p:nvSpPr>
          <p:cNvPr id="81962" name="Line 39"/>
          <p:cNvSpPr>
            <a:spLocks noChangeShapeType="1"/>
          </p:cNvSpPr>
          <p:nvPr/>
        </p:nvSpPr>
        <p:spPr bwMode="auto">
          <a:xfrm>
            <a:off x="2193120" y="1967247"/>
            <a:ext cx="2049120" cy="81224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1963" name="Oval 40"/>
          <p:cNvSpPr>
            <a:spLocks noChangeArrowheads="1"/>
          </p:cNvSpPr>
          <p:nvPr/>
        </p:nvSpPr>
        <p:spPr bwMode="auto">
          <a:xfrm>
            <a:off x="4199040" y="2736288"/>
            <a:ext cx="83520" cy="89289"/>
          </a:xfrm>
          <a:prstGeom prst="ellipse">
            <a:avLst/>
          </a:prstGeom>
          <a:solidFill>
            <a:srgbClr val="FFFFFF"/>
          </a:solidFill>
          <a:ln w="12700">
            <a:solidFill>
              <a:srgbClr val="000000"/>
            </a:solidFill>
            <a:round/>
            <a:headEnd/>
            <a:tailEnd/>
          </a:ln>
        </p:spPr>
        <p:txBody>
          <a:bodyPr lIns="82945" tIns="41473" rIns="82945" bIns="41473"/>
          <a:lstStyle/>
          <a:p>
            <a:pPr algn="l" eaLnBrk="1" hangingPunct="1"/>
            <a:endParaRPr lang="fr-FR" sz="1600">
              <a:solidFill>
                <a:srgbClr val="000099"/>
              </a:solidFill>
              <a:latin typeface="Times" pitchFamily="18" charset="0"/>
              <a:ea typeface="ＭＳ Ｐゴシック" pitchFamily="34" charset="-128"/>
            </a:endParaRPr>
          </a:p>
        </p:txBody>
      </p:sp>
      <p:sp>
        <p:nvSpPr>
          <p:cNvPr id="81964" name="Line 41"/>
          <p:cNvSpPr>
            <a:spLocks noChangeShapeType="1"/>
          </p:cNvSpPr>
          <p:nvPr/>
        </p:nvSpPr>
        <p:spPr bwMode="auto">
          <a:xfrm flipH="1" flipV="1">
            <a:off x="5700960" y="2770852"/>
            <a:ext cx="1300320" cy="3168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1965" name="Oval 42"/>
          <p:cNvSpPr>
            <a:spLocks noChangeArrowheads="1"/>
          </p:cNvSpPr>
          <p:nvPr/>
        </p:nvSpPr>
        <p:spPr bwMode="auto">
          <a:xfrm>
            <a:off x="5659200" y="2724767"/>
            <a:ext cx="83520" cy="89289"/>
          </a:xfrm>
          <a:prstGeom prst="ellipse">
            <a:avLst/>
          </a:prstGeom>
          <a:solidFill>
            <a:srgbClr val="FFFFFF"/>
          </a:solidFill>
          <a:ln w="12700">
            <a:solidFill>
              <a:srgbClr val="000000"/>
            </a:solidFill>
            <a:round/>
            <a:headEnd/>
            <a:tailEnd/>
          </a:ln>
        </p:spPr>
        <p:txBody>
          <a:bodyPr lIns="82945" tIns="41473" rIns="82945" bIns="41473"/>
          <a:lstStyle/>
          <a:p>
            <a:pPr algn="l" eaLnBrk="1" hangingPunct="1"/>
            <a:endParaRPr lang="fr-FR" sz="1600">
              <a:solidFill>
                <a:srgbClr val="000099"/>
              </a:solidFill>
              <a:latin typeface="Times" pitchFamily="18" charset="0"/>
              <a:ea typeface="ＭＳ Ｐゴシック" pitchFamily="34" charset="-128"/>
            </a:endParaRPr>
          </a:p>
        </p:txBody>
      </p:sp>
      <p:sp>
        <p:nvSpPr>
          <p:cNvPr id="81966" name="Rectangle 43"/>
          <p:cNvSpPr>
            <a:spLocks noChangeArrowheads="1"/>
          </p:cNvSpPr>
          <p:nvPr/>
        </p:nvSpPr>
        <p:spPr bwMode="auto">
          <a:xfrm>
            <a:off x="1218240" y="4241246"/>
            <a:ext cx="1008000" cy="24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600" b="1">
                <a:solidFill>
                  <a:srgbClr val="000099"/>
                </a:solidFill>
                <a:latin typeface="Helvetica" pitchFamily="34" charset="0"/>
                <a:ea typeface="ＭＳ Ｐゴシック" pitchFamily="34" charset="-128"/>
              </a:rPr>
              <a:t>TRACKER</a:t>
            </a:r>
            <a:endParaRPr lang="en-US" altLang="en-US" sz="2500">
              <a:solidFill>
                <a:srgbClr val="000099"/>
              </a:solidFill>
              <a:latin typeface="Times" pitchFamily="18" charset="0"/>
              <a:ea typeface="ＭＳ Ｐゴシック" pitchFamily="34" charset="-128"/>
            </a:endParaRPr>
          </a:p>
        </p:txBody>
      </p:sp>
      <p:sp>
        <p:nvSpPr>
          <p:cNvPr id="81967" name="Rectangle 44"/>
          <p:cNvSpPr>
            <a:spLocks noChangeArrowheads="1"/>
          </p:cNvSpPr>
          <p:nvPr/>
        </p:nvSpPr>
        <p:spPr bwMode="auto">
          <a:xfrm>
            <a:off x="7508160" y="4932519"/>
            <a:ext cx="1008000" cy="49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600" b="1">
                <a:solidFill>
                  <a:srgbClr val="000099"/>
                </a:solidFill>
                <a:latin typeface="Helvetica" pitchFamily="34" charset="0"/>
                <a:ea typeface="ＭＳ Ｐゴシック" pitchFamily="34" charset="-128"/>
              </a:rPr>
              <a:t>MUON</a:t>
            </a:r>
          </a:p>
          <a:p>
            <a:pPr algn="l"/>
            <a:r>
              <a:rPr lang="en-US" altLang="en-US" sz="1600" b="1">
                <a:solidFill>
                  <a:srgbClr val="000099"/>
                </a:solidFill>
                <a:latin typeface="Helvetica" pitchFamily="34" charset="0"/>
                <a:ea typeface="ＭＳ Ｐゴシック" pitchFamily="34" charset="-128"/>
              </a:rPr>
              <a:t>ENDCAPS</a:t>
            </a:r>
            <a:endParaRPr lang="en-US" altLang="en-US" sz="2500">
              <a:solidFill>
                <a:srgbClr val="000099"/>
              </a:solidFill>
              <a:latin typeface="Times" pitchFamily="18" charset="0"/>
              <a:ea typeface="ＭＳ Ｐゴシック" pitchFamily="34" charset="-128"/>
            </a:endParaRPr>
          </a:p>
        </p:txBody>
      </p:sp>
      <p:grpSp>
        <p:nvGrpSpPr>
          <p:cNvPr id="81968" name="Group 45"/>
          <p:cNvGrpSpPr>
            <a:grpSpLocks/>
          </p:cNvGrpSpPr>
          <p:nvPr/>
        </p:nvGrpSpPr>
        <p:grpSpPr bwMode="auto">
          <a:xfrm>
            <a:off x="131040" y="4997325"/>
            <a:ext cx="2062080" cy="868412"/>
            <a:chOff x="4574" y="1553"/>
            <a:chExt cx="1304" cy="632"/>
          </a:xfrm>
        </p:grpSpPr>
        <p:sp>
          <p:nvSpPr>
            <p:cNvPr id="90158" name="Rectangle 46"/>
            <p:cNvSpPr>
              <a:spLocks noChangeArrowheads="1"/>
            </p:cNvSpPr>
            <p:nvPr/>
          </p:nvSpPr>
          <p:spPr bwMode="auto">
            <a:xfrm>
              <a:off x="4574" y="1553"/>
              <a:ext cx="1304" cy="632"/>
            </a:xfrm>
            <a:prstGeom prst="rect">
              <a:avLst/>
            </a:prstGeom>
            <a:solidFill>
              <a:srgbClr val="FFCC99"/>
            </a:solidFill>
            <a:ln w="12700">
              <a:solidFill>
                <a:srgbClr val="000000"/>
              </a:solidFill>
              <a:miter lim="800000"/>
              <a:headEnd/>
              <a:tailEnd/>
            </a:ln>
            <a:effectLst>
              <a:outerShdw dist="35921" dir="2700000" algn="ctr" rotWithShape="0">
                <a:srgbClr val="808080"/>
              </a:outerShdw>
            </a:effectLst>
          </p:spPr>
          <p:txBody>
            <a:bodyPr/>
            <a:lstStyle/>
            <a:p>
              <a:pPr algn="l" eaLnBrk="1" hangingPunct="1"/>
              <a:endParaRPr lang="fr-FR" sz="1600">
                <a:solidFill>
                  <a:srgbClr val="000099"/>
                </a:solidFill>
                <a:latin typeface="Times" pitchFamily="18" charset="0"/>
                <a:ea typeface="ＭＳ Ｐゴシック" pitchFamily="34" charset="-128"/>
              </a:endParaRPr>
            </a:p>
          </p:txBody>
        </p:sp>
        <p:sp>
          <p:nvSpPr>
            <p:cNvPr id="81970" name="Rectangle 47"/>
            <p:cNvSpPr>
              <a:spLocks noChangeArrowheads="1"/>
            </p:cNvSpPr>
            <p:nvPr/>
          </p:nvSpPr>
          <p:spPr bwMode="auto">
            <a:xfrm>
              <a:off x="4663" y="1626"/>
              <a:ext cx="102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Total weight : 12 500 t</a:t>
              </a:r>
              <a:endParaRPr lang="en-US" altLang="en-US" sz="2500">
                <a:solidFill>
                  <a:srgbClr val="000099"/>
                </a:solidFill>
                <a:latin typeface="Times" pitchFamily="18" charset="0"/>
                <a:ea typeface="ＭＳ Ｐゴシック" pitchFamily="34" charset="-128"/>
              </a:endParaRPr>
            </a:p>
          </p:txBody>
        </p:sp>
        <p:sp>
          <p:nvSpPr>
            <p:cNvPr id="81971" name="Rectangle 48"/>
            <p:cNvSpPr>
              <a:spLocks noChangeArrowheads="1"/>
            </p:cNvSpPr>
            <p:nvPr/>
          </p:nvSpPr>
          <p:spPr bwMode="auto">
            <a:xfrm>
              <a:off x="4663" y="1756"/>
              <a:ext cx="109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Overall diameter : 15 m</a:t>
              </a:r>
              <a:endParaRPr lang="en-US" altLang="en-US" sz="2500">
                <a:solidFill>
                  <a:srgbClr val="000099"/>
                </a:solidFill>
                <a:latin typeface="Times" pitchFamily="18" charset="0"/>
                <a:ea typeface="ＭＳ Ｐゴシック" pitchFamily="34" charset="-128"/>
              </a:endParaRPr>
            </a:p>
          </p:txBody>
        </p:sp>
        <p:sp>
          <p:nvSpPr>
            <p:cNvPr id="81972" name="Rectangle 49"/>
            <p:cNvSpPr>
              <a:spLocks noChangeArrowheads="1"/>
            </p:cNvSpPr>
            <p:nvPr/>
          </p:nvSpPr>
          <p:spPr bwMode="auto">
            <a:xfrm>
              <a:off x="4663" y="1883"/>
              <a:ext cx="106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Overall length : 21.6 m</a:t>
              </a:r>
              <a:endParaRPr lang="en-US" altLang="en-US" sz="2500">
                <a:solidFill>
                  <a:srgbClr val="000099"/>
                </a:solidFill>
                <a:latin typeface="Times" pitchFamily="18" charset="0"/>
                <a:ea typeface="ＭＳ Ｐゴシック" pitchFamily="34" charset="-128"/>
              </a:endParaRPr>
            </a:p>
          </p:txBody>
        </p:sp>
        <p:sp>
          <p:nvSpPr>
            <p:cNvPr id="81973" name="Rectangle 50"/>
            <p:cNvSpPr>
              <a:spLocks noChangeArrowheads="1"/>
            </p:cNvSpPr>
            <p:nvPr/>
          </p:nvSpPr>
          <p:spPr bwMode="auto">
            <a:xfrm>
              <a:off x="4663" y="2010"/>
              <a:ext cx="107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Magnetic field : 4 Tesla</a:t>
              </a:r>
              <a:endParaRPr lang="en-US" altLang="en-US" sz="2500">
                <a:solidFill>
                  <a:srgbClr val="000099"/>
                </a:solidFill>
                <a:latin typeface="Times" pitchFamily="18" charset="0"/>
                <a:ea typeface="ＭＳ Ｐゴシック" pitchFamily="34" charset="-128"/>
              </a:endParaRPr>
            </a:p>
          </p:txBody>
        </p:sp>
      </p:grpSp>
      <p:sp>
        <p:nvSpPr>
          <p:cNvPr id="81974" name="Rectangle 51"/>
          <p:cNvSpPr>
            <a:spLocks noChangeArrowheads="1"/>
          </p:cNvSpPr>
          <p:nvPr/>
        </p:nvSpPr>
        <p:spPr bwMode="auto">
          <a:xfrm>
            <a:off x="6125761" y="1337901"/>
            <a:ext cx="4632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b="1">
                <a:solidFill>
                  <a:srgbClr val="000099"/>
                </a:solidFill>
                <a:latin typeface="Helvetica" pitchFamily="34" charset="0"/>
                <a:ea typeface="ＭＳ Ｐゴシック" pitchFamily="34" charset="-128"/>
              </a:rPr>
              <a:t>HCAL</a:t>
            </a:r>
            <a:endParaRPr lang="en-US" altLang="en-US" sz="2500">
              <a:solidFill>
                <a:srgbClr val="000099"/>
              </a:solidFill>
              <a:latin typeface="Times" pitchFamily="18" charset="0"/>
              <a:ea typeface="ＭＳ Ｐゴシック" pitchFamily="34" charset="-128"/>
            </a:endParaRPr>
          </a:p>
        </p:txBody>
      </p:sp>
      <p:sp>
        <p:nvSpPr>
          <p:cNvPr id="81975" name="Rectangle 52"/>
          <p:cNvSpPr>
            <a:spLocks noChangeArrowheads="1"/>
          </p:cNvSpPr>
          <p:nvPr/>
        </p:nvSpPr>
        <p:spPr bwMode="auto">
          <a:xfrm>
            <a:off x="6747840" y="1337901"/>
            <a:ext cx="1734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Plastic scintillator/brass</a:t>
            </a:r>
          </a:p>
          <a:p>
            <a:pPr algn="l"/>
            <a:r>
              <a:rPr lang="en-US" altLang="en-US" sz="1300">
                <a:solidFill>
                  <a:srgbClr val="000099"/>
                </a:solidFill>
                <a:latin typeface="Helvetica" pitchFamily="34" charset="0"/>
                <a:ea typeface="ＭＳ Ｐゴシック" pitchFamily="34" charset="-128"/>
              </a:rPr>
              <a:t>sandwich</a:t>
            </a:r>
            <a:endParaRPr lang="en-US" altLang="en-US" sz="2500">
              <a:solidFill>
                <a:srgbClr val="000099"/>
              </a:solidFill>
              <a:latin typeface="Times" pitchFamily="18" charset="0"/>
              <a:ea typeface="ＭＳ Ｐゴシック" pitchFamily="34" charset="-128"/>
            </a:endParaRPr>
          </a:p>
        </p:txBody>
      </p:sp>
      <p:sp>
        <p:nvSpPr>
          <p:cNvPr id="81976" name="Rectangle 53"/>
          <p:cNvSpPr>
            <a:spLocks noChangeArrowheads="1"/>
          </p:cNvSpPr>
          <p:nvPr/>
        </p:nvSpPr>
        <p:spPr bwMode="auto">
          <a:xfrm>
            <a:off x="7104961" y="1445912"/>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77" name="Rectangle 54"/>
          <p:cNvSpPr>
            <a:spLocks noChangeArrowheads="1"/>
          </p:cNvSpPr>
          <p:nvPr/>
        </p:nvSpPr>
        <p:spPr bwMode="auto">
          <a:xfrm>
            <a:off x="7169760" y="1618731"/>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78" name="Rectangle 55"/>
          <p:cNvSpPr>
            <a:spLocks noChangeArrowheads="1"/>
          </p:cNvSpPr>
          <p:nvPr/>
        </p:nvSpPr>
        <p:spPr bwMode="auto">
          <a:xfrm>
            <a:off x="5592961" y="1795870"/>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 </a:t>
            </a:r>
            <a:endParaRPr lang="en-US" altLang="en-US" sz="2500">
              <a:solidFill>
                <a:srgbClr val="000099"/>
              </a:solidFill>
              <a:latin typeface="Times" pitchFamily="18" charset="0"/>
              <a:ea typeface="ＭＳ Ｐゴシック" pitchFamily="34" charset="-128"/>
            </a:endParaRPr>
          </a:p>
        </p:txBody>
      </p:sp>
      <p:sp>
        <p:nvSpPr>
          <p:cNvPr id="81979" name="Rectangle 56"/>
          <p:cNvSpPr>
            <a:spLocks noChangeArrowheads="1"/>
          </p:cNvSpPr>
          <p:nvPr/>
        </p:nvSpPr>
        <p:spPr bwMode="auto">
          <a:xfrm>
            <a:off x="4950720" y="1061392"/>
            <a:ext cx="1653120" cy="24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600" b="1">
                <a:solidFill>
                  <a:srgbClr val="000099"/>
                </a:solidFill>
                <a:latin typeface="Helvetica" pitchFamily="34" charset="0"/>
                <a:ea typeface="ＭＳ Ｐゴシック" pitchFamily="34" charset="-128"/>
              </a:rPr>
              <a:t>CALORIMETERS</a:t>
            </a:r>
            <a:endParaRPr lang="en-US" altLang="en-US" sz="2500">
              <a:solidFill>
                <a:srgbClr val="000099"/>
              </a:solidFill>
              <a:latin typeface="Times" pitchFamily="18" charset="0"/>
              <a:ea typeface="ＭＳ Ｐゴシック" pitchFamily="34" charset="-128"/>
            </a:endParaRPr>
          </a:p>
        </p:txBody>
      </p:sp>
      <p:pic>
        <p:nvPicPr>
          <p:cNvPr id="81980"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520" y="1"/>
            <a:ext cx="708480" cy="69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1" name="Oval 61"/>
          <p:cNvSpPr>
            <a:spLocks noChangeArrowheads="1"/>
          </p:cNvSpPr>
          <p:nvPr/>
        </p:nvSpPr>
        <p:spPr bwMode="auto">
          <a:xfrm>
            <a:off x="1110240" y="4997325"/>
            <a:ext cx="1110240" cy="325474"/>
          </a:xfrm>
          <a:prstGeom prst="ellipse">
            <a:avLst/>
          </a:prstGeom>
          <a:noFill/>
          <a:ln w="25400">
            <a:solidFill>
              <a:srgbClr val="C81704"/>
            </a:solidFill>
            <a:round/>
            <a:headEnd/>
            <a:tailEnd type="none" w="lg" len="lg"/>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endParaRPr lang="en-US"/>
          </a:p>
        </p:txBody>
      </p:sp>
      <p:sp>
        <p:nvSpPr>
          <p:cNvPr id="81982" name="Text Box 62"/>
          <p:cNvSpPr txBox="1">
            <a:spLocks noChangeArrowheads="1"/>
          </p:cNvSpPr>
          <p:nvPr/>
        </p:nvSpPr>
        <p:spPr bwMode="auto">
          <a:xfrm>
            <a:off x="79200" y="5930543"/>
            <a:ext cx="2326755" cy="5761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r>
              <a:rPr lang="en-US" sz="1600" b="1">
                <a:solidFill>
                  <a:srgbClr val="008000"/>
                </a:solidFill>
              </a:rPr>
              <a:t>Poids de la tour Eiffel </a:t>
            </a:r>
          </a:p>
          <a:p>
            <a:r>
              <a:rPr lang="en-US" sz="1600" b="1">
                <a:solidFill>
                  <a:srgbClr val="008000"/>
                </a:solidFill>
              </a:rPr>
              <a:t>= 10 100 t !!</a:t>
            </a:r>
            <a:endParaRPr lang="fr-FR" sz="1600" b="1">
              <a:solidFill>
                <a:srgbClr val="008000"/>
              </a:solidFill>
            </a:endParaRPr>
          </a:p>
        </p:txBody>
      </p:sp>
    </p:spTree>
    <p:extLst>
      <p:ext uri="{BB962C8B-B14F-4D97-AF65-F5344CB8AC3E}">
        <p14:creationId xmlns:p14="http://schemas.microsoft.com/office/powerpoint/2010/main" val="247449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2</a:t>
            </a:fld>
            <a:endParaRPr lang="fr-F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68760"/>
            <a:ext cx="7380312" cy="520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763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	Le détecteur ATLAS</a:t>
            </a:r>
            <a:endParaRPr lang="fr-FR"/>
          </a:p>
        </p:txBody>
      </p:sp>
      <p:pic>
        <p:nvPicPr>
          <p:cNvPr id="82949" name="Picture 2" descr="ATL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800" y="1339341"/>
            <a:ext cx="5869440" cy="42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361" y="0"/>
            <a:ext cx="404640" cy="74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51" name="Group 45"/>
          <p:cNvGrpSpPr>
            <a:grpSpLocks/>
          </p:cNvGrpSpPr>
          <p:nvPr/>
        </p:nvGrpSpPr>
        <p:grpSpPr bwMode="auto">
          <a:xfrm>
            <a:off x="260640" y="5499938"/>
            <a:ext cx="2062080" cy="868411"/>
            <a:chOff x="4574" y="1553"/>
            <a:chExt cx="1304" cy="632"/>
          </a:xfrm>
        </p:grpSpPr>
        <p:sp>
          <p:nvSpPr>
            <p:cNvPr id="90158" name="Rectangle 46"/>
            <p:cNvSpPr>
              <a:spLocks noChangeArrowheads="1"/>
            </p:cNvSpPr>
            <p:nvPr/>
          </p:nvSpPr>
          <p:spPr bwMode="auto">
            <a:xfrm>
              <a:off x="4574" y="1553"/>
              <a:ext cx="1304" cy="632"/>
            </a:xfrm>
            <a:prstGeom prst="rect">
              <a:avLst/>
            </a:prstGeom>
            <a:solidFill>
              <a:srgbClr val="FFCC99"/>
            </a:solidFill>
            <a:ln w="12700">
              <a:solidFill>
                <a:srgbClr val="000000"/>
              </a:solidFill>
              <a:miter lim="800000"/>
              <a:headEnd/>
              <a:tailEnd/>
            </a:ln>
            <a:effectLst>
              <a:outerShdw dist="35921" dir="2700000" algn="ctr" rotWithShape="0">
                <a:srgbClr val="808080"/>
              </a:outerShdw>
            </a:effectLst>
          </p:spPr>
          <p:txBody>
            <a:bodyPr/>
            <a:lstStyle/>
            <a:p>
              <a:pPr algn="l" eaLnBrk="1" hangingPunct="1"/>
              <a:endParaRPr lang="fr-FR" sz="1600">
                <a:solidFill>
                  <a:srgbClr val="000099"/>
                </a:solidFill>
                <a:latin typeface="Times" pitchFamily="18" charset="0"/>
                <a:ea typeface="ＭＳ Ｐゴシック" pitchFamily="34" charset="-128"/>
              </a:endParaRPr>
            </a:p>
          </p:txBody>
        </p:sp>
        <p:sp>
          <p:nvSpPr>
            <p:cNvPr id="82953" name="Rectangle 47"/>
            <p:cNvSpPr>
              <a:spLocks noChangeArrowheads="1"/>
            </p:cNvSpPr>
            <p:nvPr/>
          </p:nvSpPr>
          <p:spPr bwMode="auto">
            <a:xfrm>
              <a:off x="4663" y="1626"/>
              <a:ext cx="97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Total weight : 7 000 t</a:t>
              </a:r>
              <a:endParaRPr lang="en-US" altLang="en-US" sz="2500">
                <a:solidFill>
                  <a:srgbClr val="000099"/>
                </a:solidFill>
                <a:latin typeface="Times" pitchFamily="18" charset="0"/>
                <a:ea typeface="ＭＳ Ｐゴシック" pitchFamily="34" charset="-128"/>
              </a:endParaRPr>
            </a:p>
          </p:txBody>
        </p:sp>
        <p:sp>
          <p:nvSpPr>
            <p:cNvPr id="82954" name="Rectangle 48"/>
            <p:cNvSpPr>
              <a:spLocks noChangeArrowheads="1"/>
            </p:cNvSpPr>
            <p:nvPr/>
          </p:nvSpPr>
          <p:spPr bwMode="auto">
            <a:xfrm>
              <a:off x="4663" y="1756"/>
              <a:ext cx="109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Overall diameter : 22 m</a:t>
              </a:r>
              <a:endParaRPr lang="en-US" altLang="en-US" sz="2500">
                <a:solidFill>
                  <a:srgbClr val="000099"/>
                </a:solidFill>
                <a:latin typeface="Times" pitchFamily="18" charset="0"/>
                <a:ea typeface="ＭＳ Ｐゴシック" pitchFamily="34" charset="-128"/>
              </a:endParaRPr>
            </a:p>
          </p:txBody>
        </p:sp>
        <p:sp>
          <p:nvSpPr>
            <p:cNvPr id="82955" name="Rectangle 49"/>
            <p:cNvSpPr>
              <a:spLocks noChangeArrowheads="1"/>
            </p:cNvSpPr>
            <p:nvPr/>
          </p:nvSpPr>
          <p:spPr bwMode="auto">
            <a:xfrm>
              <a:off x="4663" y="1883"/>
              <a:ext cx="97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Overall length : 40 m</a:t>
              </a:r>
              <a:endParaRPr lang="en-US" altLang="en-US" sz="2500">
                <a:solidFill>
                  <a:srgbClr val="000099"/>
                </a:solidFill>
                <a:latin typeface="Times" pitchFamily="18" charset="0"/>
                <a:ea typeface="ＭＳ Ｐゴシック" pitchFamily="34" charset="-128"/>
              </a:endParaRPr>
            </a:p>
          </p:txBody>
        </p:sp>
        <p:sp>
          <p:nvSpPr>
            <p:cNvPr id="82956" name="Rectangle 50"/>
            <p:cNvSpPr>
              <a:spLocks noChangeArrowheads="1"/>
            </p:cNvSpPr>
            <p:nvPr/>
          </p:nvSpPr>
          <p:spPr bwMode="auto">
            <a:xfrm>
              <a:off x="4663" y="2010"/>
              <a:ext cx="107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1300">
                  <a:solidFill>
                    <a:srgbClr val="000099"/>
                  </a:solidFill>
                  <a:latin typeface="Helvetica" pitchFamily="34" charset="0"/>
                  <a:ea typeface="ＭＳ Ｐゴシック" pitchFamily="34" charset="-128"/>
                </a:rPr>
                <a:t>Magnetic field : 2 Tesla</a:t>
              </a:r>
              <a:endParaRPr lang="en-US" altLang="en-US" sz="2500">
                <a:solidFill>
                  <a:srgbClr val="000099"/>
                </a:solidFill>
                <a:latin typeface="Times" pitchFamily="18" charset="0"/>
                <a:ea typeface="ＭＳ Ｐゴシック" pitchFamily="34" charset="-128"/>
              </a:endParaRPr>
            </a:p>
          </p:txBody>
        </p:sp>
      </p:grpSp>
    </p:spTree>
    <p:extLst>
      <p:ext uri="{BB962C8B-B14F-4D97-AF65-F5344CB8AC3E}">
        <p14:creationId xmlns:p14="http://schemas.microsoft.com/office/powerpoint/2010/main" val="4101429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	Les expériences ALICE et LHCb</a:t>
            </a:r>
            <a:endParaRPr lang="fr-FR"/>
          </a:p>
        </p:txBody>
      </p:sp>
      <p:pic>
        <p:nvPicPr>
          <p:cNvPr id="83973" name="Picture 22" descr="detector-3D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3440" y="2383451"/>
            <a:ext cx="4570560" cy="419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0" name="Picture 7" descr="lhcb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800" y="2645559"/>
            <a:ext cx="946080" cy="6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1157882"/>
            <a:ext cx="4570560" cy="305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83992"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0706"/>
            <a:ext cx="596160" cy="570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93" name="Text Box 25"/>
          <p:cNvSpPr txBox="1">
            <a:spLocks noChangeArrowheads="1"/>
          </p:cNvSpPr>
          <p:nvPr/>
        </p:nvSpPr>
        <p:spPr bwMode="auto">
          <a:xfrm>
            <a:off x="622080" y="727277"/>
            <a:ext cx="834359"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r>
              <a:rPr lang="en-US"/>
              <a:t>ALICE</a:t>
            </a:r>
            <a:endParaRPr lang="fr-FR"/>
          </a:p>
        </p:txBody>
      </p:sp>
      <p:sp>
        <p:nvSpPr>
          <p:cNvPr id="83994" name="Text Box 26"/>
          <p:cNvSpPr txBox="1">
            <a:spLocks noChangeArrowheads="1"/>
          </p:cNvSpPr>
          <p:nvPr/>
        </p:nvSpPr>
        <p:spPr bwMode="auto">
          <a:xfrm>
            <a:off x="6919200" y="2383450"/>
            <a:ext cx="757415"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r>
              <a:rPr lang="en-US"/>
              <a:t>LHCb</a:t>
            </a:r>
            <a:endParaRPr lang="fr-FR"/>
          </a:p>
        </p:txBody>
      </p:sp>
    </p:spTree>
    <p:extLst>
      <p:ext uri="{BB962C8B-B14F-4D97-AF65-F5344CB8AC3E}">
        <p14:creationId xmlns:p14="http://schemas.microsoft.com/office/powerpoint/2010/main" val="719711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62" name="Rectangle 14"/>
          <p:cNvSpPr>
            <a:spLocks noChangeArrowheads="1"/>
          </p:cNvSpPr>
          <p:nvPr/>
        </p:nvSpPr>
        <p:spPr bwMode="auto">
          <a:xfrm>
            <a:off x="456480" y="776242"/>
            <a:ext cx="8294400" cy="546105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endParaRPr lang="en-US"/>
          </a:p>
        </p:txBody>
      </p:sp>
      <p:pic>
        <p:nvPicPr>
          <p:cNvPr id="104463" name="Picture 15" descr="DSC_0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60" y="761840"/>
            <a:ext cx="8176320" cy="5430810"/>
          </a:xfrm>
          <a:prstGeom prst="rect">
            <a:avLst/>
          </a:prstGeom>
          <a:noFill/>
          <a:extLst>
            <a:ext uri="{909E8E84-426E-40DD-AFC4-6F175D3DCCD1}">
              <a14:hiddenFill xmlns:a14="http://schemas.microsoft.com/office/drawing/2010/main">
                <a:solidFill>
                  <a:srgbClr val="FFFFFF"/>
                </a:solidFill>
              </a14:hiddenFill>
            </a:ext>
          </a:extLst>
        </p:spPr>
      </p:pic>
      <p:pic>
        <p:nvPicPr>
          <p:cNvPr id="104464" name="Picture 16" descr="DSC_0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60" y="761840"/>
            <a:ext cx="8176320" cy="5430810"/>
          </a:xfrm>
          <a:prstGeom prst="rect">
            <a:avLst/>
          </a:prstGeom>
          <a:noFill/>
          <a:extLst>
            <a:ext uri="{909E8E84-426E-40DD-AFC4-6F175D3DCCD1}">
              <a14:hiddenFill xmlns:a14="http://schemas.microsoft.com/office/drawing/2010/main">
                <a:solidFill>
                  <a:srgbClr val="FFFFFF"/>
                </a:solidFill>
              </a14:hiddenFill>
            </a:ext>
          </a:extLst>
        </p:spPr>
      </p:pic>
      <p:pic>
        <p:nvPicPr>
          <p:cNvPr id="104465" name="Picture 17" descr="DSC_00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60" y="761840"/>
            <a:ext cx="8176320" cy="5430810"/>
          </a:xfrm>
          <a:prstGeom prst="rect">
            <a:avLst/>
          </a:prstGeom>
          <a:noFill/>
          <a:extLst>
            <a:ext uri="{909E8E84-426E-40DD-AFC4-6F175D3DCCD1}">
              <a14:hiddenFill xmlns:a14="http://schemas.microsoft.com/office/drawing/2010/main">
                <a:solidFill>
                  <a:srgbClr val="FFFFFF"/>
                </a:solidFill>
              </a14:hiddenFill>
            </a:ext>
          </a:extLst>
        </p:spPr>
      </p:pic>
      <p:pic>
        <p:nvPicPr>
          <p:cNvPr id="104466" name="Picture 18" descr="DSC_0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560" y="761840"/>
            <a:ext cx="8176320" cy="5430810"/>
          </a:xfrm>
          <a:prstGeom prst="rect">
            <a:avLst/>
          </a:prstGeom>
          <a:noFill/>
          <a:extLst>
            <a:ext uri="{909E8E84-426E-40DD-AFC4-6F175D3DCCD1}">
              <a14:hiddenFill xmlns:a14="http://schemas.microsoft.com/office/drawing/2010/main">
                <a:solidFill>
                  <a:srgbClr val="FFFFFF"/>
                </a:solidFill>
              </a14:hiddenFill>
            </a:ext>
          </a:extLst>
        </p:spPr>
      </p:pic>
      <p:sp>
        <p:nvSpPr>
          <p:cNvPr id="104467" name="Rectangle 19"/>
          <p:cNvSpPr>
            <a:spLocks noGrp="1" noChangeArrowheads="1"/>
          </p:cNvSpPr>
          <p:nvPr>
            <p:ph type="title"/>
          </p:nvPr>
        </p:nvSpPr>
        <p:spPr>
          <a:ln/>
        </p:spPr>
        <p:txBody>
          <a:bodyPr/>
          <a:lstStyle/>
          <a:p>
            <a:endParaRPr lang="fr-FR"/>
          </a:p>
        </p:txBody>
      </p:sp>
    </p:spTree>
    <p:extLst>
      <p:ext uri="{BB962C8B-B14F-4D97-AF65-F5344CB8AC3E}">
        <p14:creationId xmlns:p14="http://schemas.microsoft.com/office/powerpoint/2010/main" val="3951499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64"/>
                                        </p:tgtEl>
                                        <p:attrNameLst>
                                          <p:attrName>style.visibility</p:attrName>
                                        </p:attrNameLst>
                                      </p:cBhvr>
                                      <p:to>
                                        <p:strVal val="visible"/>
                                      </p:to>
                                    </p:set>
                                    <p:animEffect transition="in" filter="fade">
                                      <p:cBhvr>
                                        <p:cTn id="7" dur="2000"/>
                                        <p:tgtEl>
                                          <p:spTgt spid="104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4465"/>
                                        </p:tgtEl>
                                        <p:attrNameLst>
                                          <p:attrName>style.visibility</p:attrName>
                                        </p:attrNameLst>
                                      </p:cBhvr>
                                      <p:to>
                                        <p:strVal val="visible"/>
                                      </p:to>
                                    </p:set>
                                    <p:animEffect transition="in" filter="fade">
                                      <p:cBhvr>
                                        <p:cTn id="12" dur="2000"/>
                                        <p:tgtEl>
                                          <p:spTgt spid="1044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4466"/>
                                        </p:tgtEl>
                                        <p:attrNameLst>
                                          <p:attrName>style.visibility</p:attrName>
                                        </p:attrNameLst>
                                      </p:cBhvr>
                                      <p:to>
                                        <p:strVal val="visible"/>
                                      </p:to>
                                    </p:set>
                                    <p:animEffect transition="in" filter="fade">
                                      <p:cBhvr>
                                        <p:cTn id="17" dur="2000"/>
                                        <p:tgtEl>
                                          <p:spTgt spid="104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t>	CMS</a:t>
            </a:r>
            <a:endParaRPr lang="fr-FR"/>
          </a:p>
        </p:txBody>
      </p:sp>
      <p:pic>
        <p:nvPicPr>
          <p:cNvPr id="105479" name="Picture 3" descr="bul-pho-2007-0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21" y="866971"/>
            <a:ext cx="8405280" cy="517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6356" name="Rectangle 4"/>
          <p:cNvSpPr>
            <a:spLocks noChangeArrowheads="1"/>
          </p:cNvSpPr>
          <p:nvPr/>
        </p:nvSpPr>
        <p:spPr bwMode="auto">
          <a:xfrm>
            <a:off x="306720" y="1026828"/>
            <a:ext cx="2734560" cy="1077233"/>
          </a:xfrm>
          <a:prstGeom prst="rect">
            <a:avLst/>
          </a:prstGeom>
          <a:noFill/>
          <a:ln w="9525">
            <a:noFill/>
            <a:miter lim="800000"/>
            <a:headEnd/>
            <a:tailEnd/>
          </a:ln>
          <a:effectLst/>
        </p:spPr>
        <p:txBody>
          <a:bodyPr lIns="82945" tIns="41473" rIns="82945" bIns="41473">
            <a:spAutoFit/>
          </a:bodyPr>
          <a:lstStyle/>
          <a:p>
            <a:r>
              <a:rPr lang="en-US">
                <a:solidFill>
                  <a:schemeClr val="bg1"/>
                </a:solidFill>
                <a:effectLst>
                  <a:outerShdw blurRad="38100" dist="38100" dir="2700000" algn="tl">
                    <a:srgbClr val="C0C0C0"/>
                  </a:outerShdw>
                </a:effectLst>
                <a:latin typeface="Arial" pitchFamily="34" charset="0"/>
                <a:ea typeface="ＭＳ Ｐゴシック" pitchFamily="34" charset="-128"/>
              </a:rPr>
              <a:t>Tracking System</a:t>
            </a:r>
            <a:br>
              <a:rPr lang="en-US">
                <a:solidFill>
                  <a:schemeClr val="bg1"/>
                </a:solidFill>
                <a:effectLst>
                  <a:outerShdw blurRad="38100" dist="38100" dir="2700000" algn="tl">
                    <a:srgbClr val="C0C0C0"/>
                  </a:outerShdw>
                </a:effectLst>
                <a:latin typeface="Arial" pitchFamily="34" charset="0"/>
                <a:ea typeface="ＭＳ Ｐゴシック" pitchFamily="34" charset="-128"/>
              </a:rPr>
            </a:br>
            <a:r>
              <a:rPr lang="en-US">
                <a:solidFill>
                  <a:schemeClr val="bg1"/>
                </a:solidFill>
                <a:effectLst>
                  <a:outerShdw blurRad="38100" dist="38100" dir="2700000" algn="tl">
                    <a:srgbClr val="C0C0C0"/>
                  </a:outerShdw>
                </a:effectLst>
                <a:latin typeface="Arial" pitchFamily="34" charset="0"/>
                <a:ea typeface="ＭＳ Ｐゴシック" pitchFamily="34" charset="-128"/>
              </a:rPr>
              <a:t>200 m</a:t>
            </a:r>
            <a:r>
              <a:rPr lang="en-US" b="1" baseline="30000">
                <a:solidFill>
                  <a:schemeClr val="bg1"/>
                </a:solidFill>
                <a:effectLst>
                  <a:outerShdw blurRad="38100" dist="38100" dir="2700000" algn="tl">
                    <a:srgbClr val="C0C0C0"/>
                  </a:outerShdw>
                </a:effectLst>
                <a:latin typeface="Arial" pitchFamily="34" charset="0"/>
                <a:ea typeface="ＭＳ Ｐゴシック" pitchFamily="34" charset="-128"/>
              </a:rPr>
              <a:t>2</a:t>
            </a:r>
            <a:r>
              <a:rPr lang="en-US">
                <a:solidFill>
                  <a:schemeClr val="bg1"/>
                </a:solidFill>
                <a:effectLst>
                  <a:outerShdw blurRad="38100" dist="38100" dir="2700000" algn="tl">
                    <a:srgbClr val="C0C0C0"/>
                  </a:outerShdw>
                </a:effectLst>
                <a:latin typeface="Arial" pitchFamily="34" charset="0"/>
                <a:ea typeface="ＭＳ Ｐゴシック" pitchFamily="34" charset="-128"/>
              </a:rPr>
              <a:t> of Silicon strip detectors</a:t>
            </a:r>
            <a:endParaRPr lang="en-US" sz="2900">
              <a:solidFill>
                <a:schemeClr val="bg1"/>
              </a:solidFill>
              <a:effectLst>
                <a:outerShdw blurRad="38100" dist="38100" dir="2700000" algn="tl">
                  <a:srgbClr val="C0C0C0"/>
                </a:outerShdw>
              </a:effectLst>
              <a:latin typeface="Arial" pitchFamily="34" charset="0"/>
              <a:ea typeface="ＭＳ Ｐゴシック" pitchFamily="34" charset="-128"/>
            </a:endParaRPr>
          </a:p>
        </p:txBody>
      </p:sp>
    </p:spTree>
    <p:extLst>
      <p:ext uri="{BB962C8B-B14F-4D97-AF65-F5344CB8AC3E}">
        <p14:creationId xmlns:p14="http://schemas.microsoft.com/office/powerpoint/2010/main" val="6890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	ATLAS</a:t>
            </a:r>
            <a:endParaRPr lang="fr-FR"/>
          </a:p>
        </p:txBody>
      </p:sp>
      <p:pic>
        <p:nvPicPr>
          <p:cNvPr id="1884167" name="Picture 7" descr="ATLAStoroidDec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840" y="980743"/>
            <a:ext cx="8042400" cy="524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117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25</a:t>
            </a:fld>
            <a:endParaRPr lang="fr-FR" dirty="0"/>
          </a:p>
        </p:txBody>
      </p:sp>
    </p:spTree>
    <p:controls>
      <mc:AlternateContent xmlns:mc="http://schemas.openxmlformats.org/markup-compatibility/2006">
        <mc:Choice xmlns:v="urn:schemas-microsoft-com:vml" Requires="v">
          <p:control spid="2053" name="ShockwaveFlash1" r:id="rId2" imgW="8128110" imgH="4760645"/>
        </mc:Choice>
        <mc:Fallback>
          <p:control name="ShockwaveFlash1" r:id="rId2" imgW="8128110" imgH="4760645">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12875"/>
                  <a:ext cx="8128000" cy="47609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480919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fr-FR" sz="3200" dirty="0"/>
              <a:t>	Largeur et </a:t>
            </a:r>
            <a:r>
              <a:rPr lang="fr-FR" sz="3200" dirty="0" smtClean="0"/>
              <a:t>désintégration</a:t>
            </a:r>
            <a:endParaRPr lang="fr-FR" sz="3200" dirty="0"/>
          </a:p>
        </p:txBody>
      </p:sp>
      <p:pic>
        <p:nvPicPr>
          <p:cNvPr id="157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934514"/>
            <a:ext cx="3918240" cy="280685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70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5360" y="949061"/>
            <a:ext cx="3070080" cy="28716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704" name="Rectangle 8"/>
          <p:cNvSpPr>
            <a:spLocks noChangeArrowheads="1"/>
          </p:cNvSpPr>
          <p:nvPr/>
        </p:nvSpPr>
        <p:spPr bwMode="auto">
          <a:xfrm>
            <a:off x="131041" y="1340768"/>
            <a:ext cx="4898880" cy="5498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91686" indent="-293764" defTabSz="407526">
              <a:lnSpc>
                <a:spcPct val="102000"/>
              </a:lnSpc>
              <a:buClr>
                <a:srgbClr val="800000"/>
              </a:buClr>
              <a:buSzPct val="85000"/>
              <a:buFont typeface="Wingdings" pitchFamily="2" charset="2"/>
              <a:buChar char="u"/>
            </a:pPr>
            <a:r>
              <a:rPr lang="fr-FR" sz="1600" b="1" u="sng" dirty="0">
                <a:solidFill>
                  <a:srgbClr val="003399"/>
                </a:solidFill>
                <a:latin typeface="Luxi Sans" charset="0"/>
              </a:rPr>
              <a:t>Largeur</a:t>
            </a:r>
            <a:r>
              <a:rPr lang="fr-FR" sz="1600" b="1" u="sng" dirty="0" smtClean="0">
                <a:solidFill>
                  <a:srgbClr val="003399"/>
                </a:solidFill>
                <a:latin typeface="Luxi Sans" charset="0"/>
              </a:rPr>
              <a:t>:</a:t>
            </a:r>
          </a:p>
          <a:p>
            <a:pPr marL="391686" indent="-293764" defTabSz="407526">
              <a:lnSpc>
                <a:spcPct val="102000"/>
              </a:lnSpc>
              <a:buClr>
                <a:srgbClr val="800000"/>
              </a:buClr>
              <a:buSzPct val="85000"/>
              <a:buFont typeface="Wingdings" pitchFamily="2" charset="2"/>
              <a:buChar char="u"/>
            </a:pPr>
            <a:endParaRPr lang="fr-FR" sz="1600" b="1" dirty="0">
              <a:solidFill>
                <a:srgbClr val="003399"/>
              </a:solidFill>
              <a:latin typeface="Luxi Sans" charset="0"/>
            </a:endParaRPr>
          </a:p>
          <a:p>
            <a:pPr marL="391686" indent="-293764" defTabSz="407526">
              <a:lnSpc>
                <a:spcPct val="102000"/>
              </a:lnSpc>
              <a:buClr>
                <a:srgbClr val="800000"/>
              </a:buClr>
              <a:buSzPct val="85000"/>
            </a:pPr>
            <a:r>
              <a:rPr lang="fr-FR" sz="1600" b="1" dirty="0">
                <a:solidFill>
                  <a:srgbClr val="003399"/>
                </a:solidFill>
                <a:latin typeface="Luxi Sans" charset="0"/>
              </a:rPr>
              <a:t>	Faibles masses:</a:t>
            </a:r>
          </a:p>
          <a:p>
            <a:pPr marL="391686" indent="-293764" defTabSz="407526">
              <a:lnSpc>
                <a:spcPct val="102000"/>
              </a:lnSpc>
              <a:buClr>
                <a:srgbClr val="800000"/>
              </a:buClr>
              <a:buSzPct val="85000"/>
            </a:pPr>
            <a:r>
              <a:rPr lang="fr-FR" sz="1600" dirty="0">
                <a:solidFill>
                  <a:srgbClr val="000000"/>
                </a:solidFill>
                <a:latin typeface="Luxi Sans" charset="0"/>
              </a:rPr>
              <a:t>	Le boson de </a:t>
            </a:r>
            <a:r>
              <a:rPr lang="fr-FR" sz="1600" dirty="0" err="1">
                <a:solidFill>
                  <a:srgbClr val="000000"/>
                </a:solidFill>
                <a:latin typeface="Luxi Sans" charset="0"/>
              </a:rPr>
              <a:t>higgs</a:t>
            </a:r>
            <a:r>
              <a:rPr lang="fr-FR" sz="1600" dirty="0">
                <a:solidFill>
                  <a:srgbClr val="000000"/>
                </a:solidFill>
                <a:latin typeface="Luxi Sans" charset="0"/>
              </a:rPr>
              <a:t> est très étroit: </a:t>
            </a:r>
            <a:r>
              <a:rPr lang="fr-FR" sz="1600" dirty="0">
                <a:solidFill>
                  <a:srgbClr val="000000"/>
                </a:solidFill>
                <a:latin typeface="Luxi Sans" charset="0"/>
                <a:sym typeface="Symbol" pitchFamily="18" charset="2"/>
              </a:rPr>
              <a:t>(H) &lt; 10 MeV</a:t>
            </a:r>
          </a:p>
          <a:p>
            <a:pPr marL="391686" indent="-293764" defTabSz="407526">
              <a:lnSpc>
                <a:spcPct val="102000"/>
              </a:lnSpc>
              <a:buClr>
                <a:srgbClr val="800000"/>
              </a:buClr>
              <a:buSzPct val="85000"/>
            </a:pPr>
            <a:r>
              <a:rPr lang="fr-FR" sz="1600" dirty="0">
                <a:solidFill>
                  <a:srgbClr val="000000"/>
                </a:solidFill>
                <a:latin typeface="Luxi Sans" charset="0"/>
                <a:sym typeface="Symbol" pitchFamily="18" charset="2"/>
              </a:rPr>
              <a:t>	Très inférieure aux résolutions expérimentales</a:t>
            </a:r>
          </a:p>
          <a:p>
            <a:pPr marL="391686" indent="-293764" defTabSz="407526">
              <a:lnSpc>
                <a:spcPct val="102000"/>
              </a:lnSpc>
              <a:buClr>
                <a:srgbClr val="800000"/>
              </a:buClr>
              <a:buSzPct val="85000"/>
            </a:pPr>
            <a:r>
              <a:rPr lang="fr-FR" sz="1600" dirty="0">
                <a:solidFill>
                  <a:srgbClr val="000000"/>
                </a:solidFill>
                <a:latin typeface="Luxi Sans" charset="0"/>
                <a:sym typeface="Symbol" pitchFamily="18" charset="2"/>
              </a:rPr>
              <a:t>	Cette largeur atteint 1 </a:t>
            </a:r>
            <a:r>
              <a:rPr lang="fr-FR" sz="1600" dirty="0" err="1">
                <a:solidFill>
                  <a:srgbClr val="000000"/>
                </a:solidFill>
                <a:latin typeface="Luxi Sans" charset="0"/>
                <a:sym typeface="Symbol" pitchFamily="18" charset="2"/>
              </a:rPr>
              <a:t>GeV</a:t>
            </a:r>
            <a:r>
              <a:rPr lang="fr-FR" sz="1600" dirty="0">
                <a:solidFill>
                  <a:srgbClr val="000000"/>
                </a:solidFill>
                <a:latin typeface="Luxi Sans" charset="0"/>
                <a:sym typeface="Symbol" pitchFamily="18" charset="2"/>
              </a:rPr>
              <a:t> pour M(H)=2M(Z)</a:t>
            </a:r>
          </a:p>
          <a:p>
            <a:pPr marL="391686" indent="-293764" defTabSz="407526">
              <a:lnSpc>
                <a:spcPct val="102000"/>
              </a:lnSpc>
              <a:buClr>
                <a:srgbClr val="800000"/>
              </a:buClr>
              <a:buSzPct val="85000"/>
            </a:pPr>
            <a:endParaRPr lang="fr-FR" sz="1600" dirty="0">
              <a:solidFill>
                <a:srgbClr val="000000"/>
              </a:solidFill>
              <a:latin typeface="Luxi Sans" charset="0"/>
              <a:sym typeface="Symbol" pitchFamily="18" charset="2"/>
            </a:endParaRPr>
          </a:p>
          <a:p>
            <a:pPr marL="391686" indent="-293764" defTabSz="407526">
              <a:lnSpc>
                <a:spcPct val="102000"/>
              </a:lnSpc>
              <a:buClr>
                <a:srgbClr val="800000"/>
              </a:buClr>
              <a:buSzPct val="85000"/>
            </a:pPr>
            <a:r>
              <a:rPr lang="fr-FR" sz="1600" b="1" dirty="0">
                <a:solidFill>
                  <a:srgbClr val="003399"/>
                </a:solidFill>
                <a:latin typeface="Luxi Sans" charset="0"/>
                <a:sym typeface="Symbol" pitchFamily="18" charset="2"/>
              </a:rPr>
              <a:t>	A haute masse:</a:t>
            </a:r>
            <a:endParaRPr lang="fr-FR" sz="1600" dirty="0">
              <a:solidFill>
                <a:srgbClr val="000000"/>
              </a:solidFill>
              <a:latin typeface="Luxi Sans" charset="0"/>
              <a:sym typeface="Symbol" pitchFamily="18" charset="2"/>
            </a:endParaRPr>
          </a:p>
          <a:p>
            <a:pPr marL="391686" indent="-293764" defTabSz="407526">
              <a:lnSpc>
                <a:spcPct val="102000"/>
              </a:lnSpc>
              <a:buClr>
                <a:srgbClr val="800000"/>
              </a:buClr>
              <a:buSzPct val="85000"/>
            </a:pPr>
            <a:r>
              <a:rPr lang="fr-FR" sz="1600" dirty="0">
                <a:solidFill>
                  <a:srgbClr val="000000"/>
                </a:solidFill>
                <a:latin typeface="Luxi Sans" charset="0"/>
                <a:sym typeface="Symbol" pitchFamily="18" charset="2"/>
              </a:rPr>
              <a:t>	Sa largeur devient presque aussi grande que sa masse: le boson de </a:t>
            </a:r>
            <a:r>
              <a:rPr lang="fr-FR" sz="1600" dirty="0" err="1">
                <a:solidFill>
                  <a:srgbClr val="000000"/>
                </a:solidFill>
                <a:latin typeface="Luxi Sans" charset="0"/>
                <a:sym typeface="Symbol" pitchFamily="18" charset="2"/>
              </a:rPr>
              <a:t>Higgs</a:t>
            </a:r>
            <a:r>
              <a:rPr lang="fr-FR" sz="1600" dirty="0">
                <a:solidFill>
                  <a:srgbClr val="000000"/>
                </a:solidFill>
                <a:latin typeface="Luxi Sans" charset="0"/>
                <a:sym typeface="Symbol" pitchFamily="18" charset="2"/>
              </a:rPr>
              <a:t> ne peut plus être considéré comme une </a:t>
            </a:r>
            <a:r>
              <a:rPr lang="fr-FR" sz="1600" dirty="0" smtClean="0">
                <a:solidFill>
                  <a:srgbClr val="000000"/>
                </a:solidFill>
                <a:latin typeface="Luxi Sans" charset="0"/>
                <a:sym typeface="Symbol" pitchFamily="18" charset="2"/>
              </a:rPr>
              <a:t>résonance</a:t>
            </a:r>
          </a:p>
          <a:p>
            <a:pPr marL="391686" indent="-293764" defTabSz="407526">
              <a:lnSpc>
                <a:spcPct val="102000"/>
              </a:lnSpc>
              <a:buClr>
                <a:srgbClr val="800000"/>
              </a:buClr>
              <a:buSzPct val="85000"/>
            </a:pPr>
            <a:endParaRPr lang="fr-FR" sz="1600" dirty="0">
              <a:solidFill>
                <a:srgbClr val="000000"/>
              </a:solidFill>
              <a:latin typeface="Luxi Sans" charset="0"/>
              <a:sym typeface="Symbol" pitchFamily="18" charset="2"/>
            </a:endParaRPr>
          </a:p>
          <a:p>
            <a:pPr marL="391686" indent="-293764" defTabSz="407526">
              <a:lnSpc>
                <a:spcPct val="102000"/>
              </a:lnSpc>
              <a:buClr>
                <a:srgbClr val="800000"/>
              </a:buClr>
              <a:buSzPct val="85000"/>
              <a:buFont typeface="Wingdings" pitchFamily="2" charset="2"/>
              <a:buChar char="u"/>
            </a:pPr>
            <a:r>
              <a:rPr lang="fr-FR" sz="1600" b="1" u="sng" dirty="0">
                <a:solidFill>
                  <a:srgbClr val="003399"/>
                </a:solidFill>
                <a:latin typeface="Luxi Sans" charset="0"/>
                <a:sym typeface="Symbol" pitchFamily="18" charset="2"/>
              </a:rPr>
              <a:t>Canaux de désintégration:</a:t>
            </a:r>
          </a:p>
          <a:p>
            <a:pPr marL="391686" indent="-293764" defTabSz="407526">
              <a:lnSpc>
                <a:spcPct val="102000"/>
              </a:lnSpc>
              <a:buClr>
                <a:srgbClr val="800000"/>
              </a:buClr>
              <a:buSzPct val="85000"/>
              <a:buFont typeface="Wingdings" pitchFamily="2" charset="2"/>
              <a:buChar char="u"/>
            </a:pPr>
            <a:endParaRPr lang="fr-FR" sz="1600" b="1" u="sng" dirty="0">
              <a:solidFill>
                <a:srgbClr val="003399"/>
              </a:solidFill>
              <a:latin typeface="Luxi Sans" charset="0"/>
              <a:sym typeface="Symbol" pitchFamily="18" charset="2"/>
            </a:endParaRPr>
          </a:p>
          <a:p>
            <a:pPr marL="783372" lvl="1" indent="-260644" defTabSz="407526">
              <a:lnSpc>
                <a:spcPct val="102000"/>
              </a:lnSpc>
              <a:buClr>
                <a:srgbClr val="000099"/>
              </a:buClr>
              <a:buSzPct val="75000"/>
            </a:pPr>
            <a:r>
              <a:rPr lang="fr-FR" sz="1500" b="1" dirty="0">
                <a:solidFill>
                  <a:srgbClr val="003399"/>
                </a:solidFill>
                <a:latin typeface="Luxi Sans" charset="0"/>
                <a:sym typeface="Symbol" pitchFamily="18" charset="2"/>
              </a:rPr>
              <a:t>M(H) &lt; 135 </a:t>
            </a:r>
            <a:r>
              <a:rPr lang="fr-FR" sz="1500" b="1" dirty="0" err="1">
                <a:solidFill>
                  <a:srgbClr val="003399"/>
                </a:solidFill>
                <a:latin typeface="Luxi Sans" charset="0"/>
                <a:sym typeface="Symbol" pitchFamily="18" charset="2"/>
              </a:rPr>
              <a:t>GeV</a:t>
            </a:r>
            <a:r>
              <a:rPr lang="fr-FR" sz="1500" b="1" dirty="0">
                <a:solidFill>
                  <a:srgbClr val="003399"/>
                </a:solidFill>
                <a:latin typeface="Luxi Sans" charset="0"/>
                <a:sym typeface="Symbol" pitchFamily="18" charset="2"/>
              </a:rPr>
              <a:t>:</a:t>
            </a:r>
          </a:p>
          <a:p>
            <a:pPr marL="783372" lvl="1" indent="-260644" defTabSz="407526">
              <a:lnSpc>
                <a:spcPct val="102000"/>
              </a:lnSpc>
              <a:buClr>
                <a:srgbClr val="000099"/>
              </a:buClr>
              <a:buSzPct val="75000"/>
              <a:buFont typeface="Wingdings" pitchFamily="2" charset="2"/>
              <a:buChar char="u"/>
            </a:pPr>
            <a:r>
              <a:rPr lang="fr-FR" sz="1500" dirty="0" err="1">
                <a:latin typeface="Luxi Sans" charset="0"/>
                <a:sym typeface="Symbol" pitchFamily="18" charset="2"/>
              </a:rPr>
              <a:t>H→bb</a:t>
            </a:r>
            <a:r>
              <a:rPr lang="fr-FR" sz="1500" dirty="0">
                <a:latin typeface="Luxi Sans" charset="0"/>
                <a:sym typeface="Symbol" pitchFamily="18" charset="2"/>
              </a:rPr>
              <a:t> dominant</a:t>
            </a:r>
          </a:p>
          <a:p>
            <a:pPr marL="783372" lvl="1" indent="-260644" defTabSz="407526">
              <a:lnSpc>
                <a:spcPct val="102000"/>
              </a:lnSpc>
              <a:buClr>
                <a:srgbClr val="000099"/>
              </a:buClr>
              <a:buSzPct val="75000"/>
              <a:buFont typeface="Wingdings" pitchFamily="2" charset="2"/>
              <a:buChar char="u"/>
            </a:pPr>
            <a:r>
              <a:rPr lang="fr-FR" sz="1500" dirty="0">
                <a:latin typeface="Luxi Sans" charset="0"/>
                <a:sym typeface="Symbol" pitchFamily="18" charset="2"/>
              </a:rPr>
              <a:t>BR(</a:t>
            </a:r>
            <a:r>
              <a:rPr lang="fr-FR" sz="1500" dirty="0" err="1">
                <a:latin typeface="Luxi Sans" charset="0"/>
                <a:sym typeface="Symbol" pitchFamily="18" charset="2"/>
              </a:rPr>
              <a:t>H→cc</a:t>
            </a:r>
            <a:r>
              <a:rPr lang="fr-FR" sz="1500" dirty="0">
                <a:latin typeface="Luxi Sans" charset="0"/>
                <a:sym typeface="Symbol" pitchFamily="18" charset="2"/>
              </a:rPr>
              <a:t>, </a:t>
            </a:r>
            <a:r>
              <a:rPr lang="el-GR" sz="1500" dirty="0">
                <a:cs typeface="Times New Roman" pitchFamily="18" charset="0"/>
                <a:sym typeface="Symbol" pitchFamily="18" charset="2"/>
              </a:rPr>
              <a:t>ττ</a:t>
            </a:r>
            <a:r>
              <a:rPr lang="en-US" sz="1500" dirty="0">
                <a:cs typeface="Times New Roman" pitchFamily="18" charset="0"/>
                <a:sym typeface="Symbol" pitchFamily="18" charset="2"/>
              </a:rPr>
              <a:t>, </a:t>
            </a:r>
            <a:r>
              <a:rPr lang="fr-FR" sz="1500" dirty="0" err="1">
                <a:latin typeface="Luxi Sans" charset="0"/>
                <a:sym typeface="Symbol" pitchFamily="18" charset="2"/>
              </a:rPr>
              <a:t>gg</a:t>
            </a:r>
            <a:r>
              <a:rPr lang="fr-FR" sz="1500" dirty="0">
                <a:latin typeface="Luxi Sans" charset="0"/>
                <a:sym typeface="Symbol" pitchFamily="18" charset="2"/>
              </a:rPr>
              <a:t>) de </a:t>
            </a:r>
            <a:r>
              <a:rPr lang="fr-FR" sz="1500" dirty="0" err="1">
                <a:latin typeface="Luxi Sans" charset="0"/>
                <a:sym typeface="Symbol" pitchFamily="18" charset="2"/>
              </a:rPr>
              <a:t>qq</a:t>
            </a:r>
            <a:r>
              <a:rPr lang="fr-FR" sz="1500" dirty="0">
                <a:latin typeface="Luxi Sans" charset="0"/>
                <a:sym typeface="Symbol" pitchFamily="18" charset="2"/>
              </a:rPr>
              <a:t> </a:t>
            </a:r>
            <a:r>
              <a:rPr lang="fr-FR" sz="1500" dirty="0">
                <a:cs typeface="Times New Roman" pitchFamily="18" charset="0"/>
                <a:sym typeface="Symbol" pitchFamily="18" charset="2"/>
              </a:rPr>
              <a:t>%</a:t>
            </a:r>
          </a:p>
          <a:p>
            <a:pPr marL="783372" lvl="1" indent="-260644" defTabSz="407526">
              <a:lnSpc>
                <a:spcPct val="102000"/>
              </a:lnSpc>
              <a:buClr>
                <a:srgbClr val="000099"/>
              </a:buClr>
              <a:buSzPct val="75000"/>
              <a:buFont typeface="Wingdings" pitchFamily="2" charset="2"/>
              <a:buChar char="u"/>
            </a:pPr>
            <a:r>
              <a:rPr lang="fr-FR" sz="1500" dirty="0">
                <a:latin typeface="Luxi Sans" charset="0"/>
                <a:sym typeface="Symbol" pitchFamily="18" charset="2"/>
              </a:rPr>
              <a:t>BR(H →, Z) de </a:t>
            </a:r>
            <a:r>
              <a:rPr lang="fr-FR" sz="1500" dirty="0" err="1">
                <a:latin typeface="Luxi Sans" charset="0"/>
                <a:sym typeface="Symbol" pitchFamily="18" charset="2"/>
              </a:rPr>
              <a:t>qq</a:t>
            </a:r>
            <a:r>
              <a:rPr lang="fr-FR" sz="1500" dirty="0">
                <a:latin typeface="Luxi Sans" charset="0"/>
                <a:sym typeface="Symbol" pitchFamily="18" charset="2"/>
              </a:rPr>
              <a:t> </a:t>
            </a:r>
            <a:r>
              <a:rPr lang="fr-FR" sz="1500" dirty="0">
                <a:cs typeface="Times New Roman" pitchFamily="18" charset="0"/>
                <a:sym typeface="Symbol" pitchFamily="18" charset="2"/>
              </a:rPr>
              <a:t>‰</a:t>
            </a:r>
            <a:endParaRPr lang="fr-FR" sz="1500" baseline="-25000" dirty="0">
              <a:ea typeface="Arial Unicode MS" pitchFamily="34" charset="-128"/>
              <a:cs typeface="Times New Roman" pitchFamily="18" charset="0"/>
              <a:sym typeface="Symbol" pitchFamily="18" charset="2"/>
            </a:endParaRPr>
          </a:p>
          <a:p>
            <a:pPr marL="783372" lvl="1" indent="-260644" defTabSz="407526">
              <a:lnSpc>
                <a:spcPct val="102000"/>
              </a:lnSpc>
              <a:buClr>
                <a:srgbClr val="000099"/>
              </a:buClr>
              <a:buSzPct val="75000"/>
            </a:pPr>
            <a:endParaRPr lang="fr-FR" sz="1500" b="1" dirty="0">
              <a:solidFill>
                <a:srgbClr val="003399"/>
              </a:solidFill>
              <a:latin typeface="Luxi Sans" charset="0"/>
              <a:sym typeface="Symbol" pitchFamily="18" charset="2"/>
            </a:endParaRPr>
          </a:p>
          <a:p>
            <a:pPr marL="783372" lvl="1" indent="-260644" defTabSz="407526">
              <a:lnSpc>
                <a:spcPct val="102000"/>
              </a:lnSpc>
              <a:buClr>
                <a:srgbClr val="000099"/>
              </a:buClr>
              <a:buSzPct val="75000"/>
            </a:pPr>
            <a:r>
              <a:rPr lang="fr-FR" sz="1500" b="1" dirty="0">
                <a:solidFill>
                  <a:srgbClr val="003399"/>
                </a:solidFill>
                <a:latin typeface="Luxi Sans" charset="0"/>
                <a:sym typeface="Symbol" pitchFamily="18" charset="2"/>
              </a:rPr>
              <a:t>M(H) &gt; 135 </a:t>
            </a:r>
            <a:r>
              <a:rPr lang="fr-FR" sz="1500" b="1" dirty="0" err="1">
                <a:solidFill>
                  <a:srgbClr val="003399"/>
                </a:solidFill>
                <a:latin typeface="Luxi Sans" charset="0"/>
                <a:sym typeface="Symbol" pitchFamily="18" charset="2"/>
              </a:rPr>
              <a:t>GeV</a:t>
            </a:r>
            <a:r>
              <a:rPr lang="fr-FR" sz="1500" b="1" dirty="0">
                <a:solidFill>
                  <a:srgbClr val="003399"/>
                </a:solidFill>
                <a:latin typeface="Luxi Sans" charset="0"/>
                <a:sym typeface="Symbol" pitchFamily="18" charset="2"/>
              </a:rPr>
              <a:t>:</a:t>
            </a:r>
          </a:p>
          <a:p>
            <a:pPr marL="783372" lvl="1" indent="-260644" defTabSz="407526">
              <a:lnSpc>
                <a:spcPct val="102000"/>
              </a:lnSpc>
              <a:buClr>
                <a:srgbClr val="000099"/>
              </a:buClr>
              <a:buSzPct val="75000"/>
              <a:buFont typeface="Wingdings" pitchFamily="2" charset="2"/>
              <a:buChar char="u"/>
            </a:pPr>
            <a:r>
              <a:rPr lang="fr-FR" sz="1500" dirty="0">
                <a:latin typeface="Luxi Sans" charset="0"/>
                <a:sym typeface="Symbol" pitchFamily="18" charset="2"/>
              </a:rPr>
              <a:t>BR(WW)=2/3 et BR(ZZ)=1/3</a:t>
            </a:r>
          </a:p>
          <a:p>
            <a:pPr marL="783372" lvl="1" indent="-260644" defTabSz="407526">
              <a:lnSpc>
                <a:spcPct val="102000"/>
              </a:lnSpc>
              <a:buClr>
                <a:srgbClr val="000099"/>
              </a:buClr>
              <a:buSzPct val="75000"/>
              <a:buFont typeface="Wingdings" pitchFamily="2" charset="2"/>
              <a:buChar char="u"/>
            </a:pPr>
            <a:r>
              <a:rPr lang="fr-FR" sz="1500" dirty="0" err="1">
                <a:latin typeface="Luxi Sans" charset="0"/>
                <a:sym typeface="Symbol" pitchFamily="18" charset="2"/>
              </a:rPr>
              <a:t>H→tt</a:t>
            </a:r>
            <a:r>
              <a:rPr lang="fr-FR" sz="1500" dirty="0">
                <a:latin typeface="Luxi Sans" charset="0"/>
                <a:sym typeface="Symbol" pitchFamily="18" charset="2"/>
              </a:rPr>
              <a:t> s’ouvre à très haute masse</a:t>
            </a:r>
          </a:p>
        </p:txBody>
      </p:sp>
    </p:spTree>
    <p:extLst>
      <p:ext uri="{BB962C8B-B14F-4D97-AF65-F5344CB8AC3E}">
        <p14:creationId xmlns:p14="http://schemas.microsoft.com/office/powerpoint/2010/main" val="3698457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fr-FR" dirty="0"/>
              <a:t>	Recherche au LEP</a:t>
            </a:r>
          </a:p>
        </p:txBody>
      </p:sp>
      <p:sp>
        <p:nvSpPr>
          <p:cNvPr id="181251" name="Rectangle 3"/>
          <p:cNvSpPr>
            <a:spLocks noGrp="1" noChangeArrowheads="1"/>
          </p:cNvSpPr>
          <p:nvPr>
            <p:ph type="body" idx="1"/>
          </p:nvPr>
        </p:nvSpPr>
        <p:spPr>
          <a:xfrm>
            <a:off x="35496" y="1268760"/>
            <a:ext cx="5974215" cy="4427036"/>
          </a:xfrm>
        </p:spPr>
        <p:txBody>
          <a:bodyPr/>
          <a:lstStyle/>
          <a:p>
            <a:r>
              <a:rPr lang="fr-FR" b="1" u="sng" dirty="0">
                <a:solidFill>
                  <a:srgbClr val="003399"/>
                </a:solidFill>
              </a:rPr>
              <a:t>Recherche au LEP :</a:t>
            </a:r>
            <a:r>
              <a:rPr lang="fr-FR" b="1" dirty="0">
                <a:solidFill>
                  <a:srgbClr val="003399"/>
                </a:solidFill>
              </a:rPr>
              <a:t> </a:t>
            </a:r>
            <a:r>
              <a:rPr lang="fr-FR" b="1" dirty="0" err="1">
                <a:solidFill>
                  <a:srgbClr val="003399"/>
                </a:solidFill>
              </a:rPr>
              <a:t>e</a:t>
            </a:r>
            <a:r>
              <a:rPr lang="fr-FR" b="1" baseline="30000" dirty="0" err="1">
                <a:solidFill>
                  <a:srgbClr val="003399"/>
                </a:solidFill>
              </a:rPr>
              <a:t>+</a:t>
            </a:r>
            <a:r>
              <a:rPr lang="fr-FR" b="1" dirty="0" err="1">
                <a:solidFill>
                  <a:srgbClr val="003399"/>
                </a:solidFill>
              </a:rPr>
              <a:t>e</a:t>
            </a:r>
            <a:r>
              <a:rPr lang="fr-FR" b="1" baseline="30000" dirty="0">
                <a:solidFill>
                  <a:srgbClr val="003399"/>
                </a:solidFill>
              </a:rPr>
              <a:t>-</a:t>
            </a:r>
            <a:r>
              <a:rPr lang="fr-FR" b="1" dirty="0">
                <a:solidFill>
                  <a:srgbClr val="003399"/>
                </a:solidFill>
              </a:rPr>
              <a:t> → HZ</a:t>
            </a:r>
          </a:p>
          <a:p>
            <a:pPr lvl="1"/>
            <a:endParaRPr lang="fr-FR" b="1" dirty="0">
              <a:solidFill>
                <a:srgbClr val="003399"/>
              </a:solidFill>
            </a:endParaRPr>
          </a:p>
          <a:p>
            <a:pPr lvl="1"/>
            <a:endParaRPr lang="fr-FR" b="1" dirty="0">
              <a:solidFill>
                <a:srgbClr val="003399"/>
              </a:solidFill>
            </a:endParaRPr>
          </a:p>
          <a:p>
            <a:pPr lvl="1"/>
            <a:endParaRPr lang="fr-FR" b="1" dirty="0">
              <a:solidFill>
                <a:srgbClr val="003399"/>
              </a:solidFill>
            </a:endParaRPr>
          </a:p>
          <a:p>
            <a:pPr marL="457200" lvl="1" indent="0">
              <a:buNone/>
            </a:pPr>
            <a:endParaRPr lang="fr-FR" b="1" dirty="0">
              <a:solidFill>
                <a:srgbClr val="003399"/>
              </a:solidFill>
            </a:endParaRPr>
          </a:p>
          <a:p>
            <a:pPr lvl="1"/>
            <a:r>
              <a:rPr lang="fr-FR" dirty="0"/>
              <a:t>M(H) &gt; 114.4 </a:t>
            </a:r>
            <a:r>
              <a:rPr lang="fr-FR" dirty="0" err="1"/>
              <a:t>GeV</a:t>
            </a:r>
            <a:endParaRPr lang="fr-FR" dirty="0"/>
          </a:p>
          <a:p>
            <a:pPr lvl="1"/>
            <a:r>
              <a:rPr lang="fr-FR" dirty="0"/>
              <a:t>L’excès à ~115 </a:t>
            </a:r>
            <a:r>
              <a:rPr lang="fr-FR" dirty="0" err="1"/>
              <a:t>GeV</a:t>
            </a:r>
            <a:r>
              <a:rPr lang="fr-FR" dirty="0"/>
              <a:t> correspond à ce qu’on attendrait pour un boson de </a:t>
            </a:r>
            <a:r>
              <a:rPr lang="fr-FR" dirty="0" err="1"/>
              <a:t>Higgs</a:t>
            </a:r>
            <a:r>
              <a:rPr lang="fr-FR" dirty="0"/>
              <a:t> du MS </a:t>
            </a:r>
          </a:p>
        </p:txBody>
      </p:sp>
      <p:pic>
        <p:nvPicPr>
          <p:cNvPr id="181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736261"/>
            <a:ext cx="2952328" cy="29330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717032"/>
            <a:ext cx="3084777" cy="295232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376" y="1844824"/>
            <a:ext cx="2286720" cy="116508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711" y="970542"/>
            <a:ext cx="2954777"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1833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fr-FR" dirty="0"/>
              <a:t>	C</a:t>
            </a:r>
            <a:r>
              <a:rPr lang="fr-FR" dirty="0" smtClean="0"/>
              <a:t>ollisionneurs </a:t>
            </a:r>
            <a:r>
              <a:rPr lang="fr-FR" dirty="0"/>
              <a:t>hadroniques</a:t>
            </a:r>
          </a:p>
        </p:txBody>
      </p:sp>
      <p:sp>
        <p:nvSpPr>
          <p:cNvPr id="155651" name="Rectangle 3"/>
          <p:cNvSpPr>
            <a:spLocks noGrp="1" noChangeArrowheads="1"/>
          </p:cNvSpPr>
          <p:nvPr>
            <p:ph type="body" idx="1"/>
          </p:nvPr>
        </p:nvSpPr>
        <p:spPr>
          <a:xfrm>
            <a:off x="64801" y="2122783"/>
            <a:ext cx="4703040" cy="3853845"/>
          </a:xfrm>
        </p:spPr>
        <p:txBody>
          <a:bodyPr/>
          <a:lstStyle/>
          <a:p>
            <a:pPr>
              <a:buFont typeface="Wingdings" pitchFamily="2" charset="2"/>
              <a:buNone/>
            </a:pPr>
            <a:r>
              <a:rPr lang="fr-FR" sz="1600" b="1" dirty="0">
                <a:solidFill>
                  <a:srgbClr val="003399"/>
                </a:solidFill>
              </a:rPr>
              <a:t>Fusion de gluon:</a:t>
            </a:r>
            <a:r>
              <a:rPr lang="fr-FR" sz="1600" b="1" dirty="0"/>
              <a:t> </a:t>
            </a:r>
          </a:p>
          <a:p>
            <a:pPr>
              <a:buFont typeface="Wingdings" pitchFamily="2" charset="2"/>
              <a:buNone/>
            </a:pPr>
            <a:r>
              <a:rPr lang="fr-FR" sz="1600" dirty="0"/>
              <a:t>	processus dominant	</a:t>
            </a:r>
          </a:p>
          <a:p>
            <a:pPr>
              <a:buFont typeface="Wingdings" pitchFamily="2" charset="2"/>
              <a:buNone/>
            </a:pPr>
            <a:r>
              <a:rPr lang="fr-FR" sz="1600" dirty="0"/>
              <a:t>	incertitude de ~15% au LHC</a:t>
            </a:r>
          </a:p>
          <a:p>
            <a:pPr>
              <a:buFont typeface="Wingdings" pitchFamily="2" charset="2"/>
              <a:buNone/>
            </a:pPr>
            <a:r>
              <a:rPr lang="fr-FR" sz="1600" dirty="0"/>
              <a:t>	(gluons dans l’état initial</a:t>
            </a:r>
            <a:r>
              <a:rPr lang="fr-FR" sz="1600" dirty="0" smtClean="0"/>
              <a:t>)</a:t>
            </a:r>
            <a:endParaRPr lang="fr-FR" sz="1600" dirty="0"/>
          </a:p>
          <a:p>
            <a:pPr>
              <a:buFont typeface="Wingdings" pitchFamily="2" charset="2"/>
              <a:buNone/>
            </a:pPr>
            <a:r>
              <a:rPr lang="fr-FR" sz="1600" b="1" dirty="0">
                <a:solidFill>
                  <a:srgbClr val="FF0000"/>
                </a:solidFill>
              </a:rPr>
              <a:t>Fusion de boson vecteurs (VBF)</a:t>
            </a:r>
          </a:p>
          <a:p>
            <a:pPr>
              <a:buFont typeface="Wingdings" pitchFamily="2" charset="2"/>
              <a:buNone/>
            </a:pPr>
            <a:r>
              <a:rPr lang="fr-FR" sz="1600" dirty="0">
                <a:solidFill>
                  <a:schemeClr val="tx1"/>
                </a:solidFill>
              </a:rPr>
              <a:t>	incertitude de ~5% au LHC</a:t>
            </a:r>
          </a:p>
          <a:p>
            <a:pPr>
              <a:buFont typeface="Wingdings" pitchFamily="2" charset="2"/>
              <a:buNone/>
            </a:pPr>
            <a:r>
              <a:rPr lang="fr-FR" sz="1600" dirty="0">
                <a:solidFill>
                  <a:schemeClr val="tx1"/>
                </a:solidFill>
              </a:rPr>
              <a:t>	signature spécifique avec 2 jets à </a:t>
            </a:r>
            <a:r>
              <a:rPr lang="fr-FR" sz="1600" dirty="0" smtClean="0">
                <a:solidFill>
                  <a:schemeClr val="tx1"/>
                </a:solidFill>
              </a:rPr>
              <a:t>l’avant</a:t>
            </a:r>
            <a:endParaRPr lang="fr-FR" sz="1600" dirty="0">
              <a:solidFill>
                <a:srgbClr val="008000"/>
              </a:solidFill>
            </a:endParaRPr>
          </a:p>
          <a:p>
            <a:pPr>
              <a:buFont typeface="Wingdings" pitchFamily="2" charset="2"/>
              <a:buNone/>
            </a:pPr>
            <a:r>
              <a:rPr lang="fr-FR" sz="1600" b="1" dirty="0">
                <a:solidFill>
                  <a:srgbClr val="008000"/>
                </a:solidFill>
              </a:rPr>
              <a:t>Production associée WH/ZH (VH)</a:t>
            </a:r>
          </a:p>
          <a:p>
            <a:pPr>
              <a:buFont typeface="Wingdings" pitchFamily="2" charset="2"/>
              <a:buNone/>
            </a:pPr>
            <a:r>
              <a:rPr lang="fr-FR" sz="1600" dirty="0">
                <a:solidFill>
                  <a:schemeClr val="tx1"/>
                </a:solidFill>
              </a:rPr>
              <a:t>	incertitude de ~5% au LHC</a:t>
            </a:r>
          </a:p>
          <a:p>
            <a:pPr>
              <a:buFont typeface="Wingdings" pitchFamily="2" charset="2"/>
              <a:buNone/>
            </a:pPr>
            <a:r>
              <a:rPr lang="fr-FR" sz="1600" dirty="0">
                <a:solidFill>
                  <a:schemeClr val="tx1"/>
                </a:solidFill>
              </a:rPr>
              <a:t>	désintégration semi-</a:t>
            </a:r>
            <a:r>
              <a:rPr lang="fr-FR" sz="1600" dirty="0" err="1">
                <a:solidFill>
                  <a:schemeClr val="tx1"/>
                </a:solidFill>
              </a:rPr>
              <a:t>leptonique</a:t>
            </a:r>
            <a:r>
              <a:rPr lang="fr-FR" sz="1600" dirty="0">
                <a:solidFill>
                  <a:schemeClr val="tx1"/>
                </a:solidFill>
              </a:rPr>
              <a:t> du W ou du </a:t>
            </a:r>
            <a:r>
              <a:rPr lang="fr-FR" sz="1600" dirty="0" smtClean="0">
                <a:solidFill>
                  <a:schemeClr val="tx1"/>
                </a:solidFill>
              </a:rPr>
              <a:t>Z</a:t>
            </a:r>
            <a:endParaRPr lang="fr-FR" sz="1600" dirty="0">
              <a:solidFill>
                <a:schemeClr val="tx1"/>
              </a:solidFill>
            </a:endParaRPr>
          </a:p>
          <a:p>
            <a:pPr>
              <a:buFont typeface="Wingdings" pitchFamily="2" charset="2"/>
              <a:buNone/>
            </a:pPr>
            <a:r>
              <a:rPr lang="fr-FR" sz="1600" b="1" dirty="0">
                <a:solidFill>
                  <a:srgbClr val="660066"/>
                </a:solidFill>
              </a:rPr>
              <a:t>Production associée </a:t>
            </a:r>
            <a:r>
              <a:rPr lang="fr-FR" sz="1600" b="1" dirty="0" err="1">
                <a:solidFill>
                  <a:srgbClr val="660066"/>
                </a:solidFill>
              </a:rPr>
              <a:t>ttbarH</a:t>
            </a:r>
            <a:endParaRPr lang="fr-FR" sz="1600" b="1" dirty="0">
              <a:solidFill>
                <a:srgbClr val="660066"/>
              </a:solidFill>
            </a:endParaRPr>
          </a:p>
          <a:p>
            <a:pPr>
              <a:buFont typeface="Wingdings" pitchFamily="2" charset="2"/>
              <a:buNone/>
            </a:pPr>
            <a:r>
              <a:rPr lang="fr-FR" sz="1600" dirty="0">
                <a:solidFill>
                  <a:schemeClr val="tx1"/>
                </a:solidFill>
              </a:rPr>
              <a:t>	incertitude de ~15% au LHC</a:t>
            </a:r>
          </a:p>
        </p:txBody>
      </p:sp>
      <p:pic>
        <p:nvPicPr>
          <p:cNvPr id="1556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601" y="2579311"/>
            <a:ext cx="4442400" cy="323601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5665" name="Group 17"/>
          <p:cNvGrpSpPr>
            <a:grpSpLocks/>
          </p:cNvGrpSpPr>
          <p:nvPr/>
        </p:nvGrpSpPr>
        <p:grpSpPr bwMode="auto">
          <a:xfrm>
            <a:off x="2190688" y="947614"/>
            <a:ext cx="6413760" cy="1473274"/>
            <a:chOff x="227" y="566"/>
            <a:chExt cx="4454" cy="1023"/>
          </a:xfrm>
        </p:grpSpPr>
        <p:pic>
          <p:nvPicPr>
            <p:cNvPr id="155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 y="566"/>
              <a:ext cx="796" cy="68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 y="680"/>
              <a:ext cx="1043" cy="52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 y="567"/>
              <a:ext cx="1052" cy="68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9" name="Picture 11" descr="gluonfus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 y="567"/>
              <a:ext cx="1111" cy="680"/>
            </a:xfrm>
            <a:prstGeom prst="rect">
              <a:avLst/>
            </a:prstGeom>
            <a:noFill/>
            <a:extLst>
              <a:ext uri="{909E8E84-426E-40DD-AFC4-6F175D3DCCD1}">
                <a14:hiddenFill xmlns:a14="http://schemas.microsoft.com/office/drawing/2010/main">
                  <a:solidFill>
                    <a:srgbClr val="FFFFFF"/>
                  </a:solidFill>
                </a14:hiddenFill>
              </a:ext>
            </a:extLst>
          </p:spPr>
        </p:pic>
        <p:sp>
          <p:nvSpPr>
            <p:cNvPr id="155660" name="Text Box 12"/>
            <p:cNvSpPr txBox="1">
              <a:spLocks noChangeArrowheads="1"/>
            </p:cNvSpPr>
            <p:nvPr/>
          </p:nvSpPr>
          <p:spPr bwMode="auto">
            <a:xfrm>
              <a:off x="329" y="1327"/>
              <a:ext cx="827" cy="20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300" b="1">
                  <a:solidFill>
                    <a:srgbClr val="0033CC"/>
                  </a:solidFill>
                  <a:cs typeface="Arial" charset="0"/>
                </a:rPr>
                <a:t>gluon</a:t>
              </a:r>
              <a:r>
                <a:rPr lang="fr-FR" sz="1300" b="1">
                  <a:solidFill>
                    <a:srgbClr val="003399"/>
                  </a:solidFill>
                  <a:cs typeface="Arial" charset="0"/>
                </a:rPr>
                <a:t> fusion</a:t>
              </a:r>
            </a:p>
          </p:txBody>
        </p:sp>
        <p:sp>
          <p:nvSpPr>
            <p:cNvPr id="155661" name="Text Box 13"/>
            <p:cNvSpPr txBox="1">
              <a:spLocks noChangeArrowheads="1"/>
            </p:cNvSpPr>
            <p:nvPr/>
          </p:nvSpPr>
          <p:spPr bwMode="auto">
            <a:xfrm>
              <a:off x="1178" y="1327"/>
              <a:ext cx="1240" cy="20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300" b="1">
                  <a:solidFill>
                    <a:srgbClr val="FF0000"/>
                  </a:solidFill>
                  <a:cs typeface="Arial" charset="0"/>
                </a:rPr>
                <a:t>vector boson fusion</a:t>
              </a:r>
            </a:p>
          </p:txBody>
        </p:sp>
        <p:sp>
          <p:nvSpPr>
            <p:cNvPr id="155663" name="Text Box 15"/>
            <p:cNvSpPr txBox="1">
              <a:spLocks noChangeArrowheads="1"/>
            </p:cNvSpPr>
            <p:nvPr/>
          </p:nvSpPr>
          <p:spPr bwMode="auto">
            <a:xfrm>
              <a:off x="2459" y="1247"/>
              <a:ext cx="1007" cy="34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300" b="1">
                  <a:solidFill>
                    <a:srgbClr val="008000"/>
                  </a:solidFill>
                  <a:cs typeface="Arial" charset="0"/>
                </a:rPr>
                <a:t>associated W/Z </a:t>
              </a:r>
            </a:p>
            <a:p>
              <a:r>
                <a:rPr lang="fr-FR" sz="1300" b="1">
                  <a:solidFill>
                    <a:srgbClr val="008000"/>
                  </a:solidFill>
                  <a:cs typeface="Arial" charset="0"/>
                </a:rPr>
                <a:t>production</a:t>
              </a:r>
            </a:p>
          </p:txBody>
        </p:sp>
        <p:sp>
          <p:nvSpPr>
            <p:cNvPr id="155664" name="Text Box 16"/>
            <p:cNvSpPr txBox="1">
              <a:spLocks noChangeArrowheads="1"/>
            </p:cNvSpPr>
            <p:nvPr/>
          </p:nvSpPr>
          <p:spPr bwMode="auto">
            <a:xfrm>
              <a:off x="3721" y="1247"/>
              <a:ext cx="872" cy="34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300" b="1">
                  <a:solidFill>
                    <a:srgbClr val="800080"/>
                  </a:solidFill>
                  <a:cs typeface="Arial" charset="0"/>
                </a:rPr>
                <a:t>associated tt </a:t>
              </a:r>
            </a:p>
            <a:p>
              <a:r>
                <a:rPr lang="fr-FR" sz="1300" b="1">
                  <a:solidFill>
                    <a:srgbClr val="800080"/>
                  </a:solidFill>
                  <a:cs typeface="Arial" charset="0"/>
                </a:rPr>
                <a:t>production</a:t>
              </a:r>
            </a:p>
          </p:txBody>
        </p:sp>
      </p:grpSp>
      <p:sp>
        <p:nvSpPr>
          <p:cNvPr id="155666" name="Line 18"/>
          <p:cNvSpPr>
            <a:spLocks noChangeShapeType="1"/>
          </p:cNvSpPr>
          <p:nvPr/>
        </p:nvSpPr>
        <p:spPr bwMode="auto">
          <a:xfrm>
            <a:off x="8244448" y="1862109"/>
            <a:ext cx="66240" cy="0"/>
          </a:xfrm>
          <a:prstGeom prst="line">
            <a:avLst/>
          </a:prstGeom>
          <a:noFill/>
          <a:ln w="25400">
            <a:solidFill>
              <a:srgbClr val="80008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endParaRPr lang="en-US"/>
          </a:p>
        </p:txBody>
      </p:sp>
      <p:sp>
        <p:nvSpPr>
          <p:cNvPr id="155667" name="Text Box 19"/>
          <p:cNvSpPr txBox="1">
            <a:spLocks noChangeArrowheads="1"/>
          </p:cNvSpPr>
          <p:nvPr/>
        </p:nvSpPr>
        <p:spPr bwMode="auto">
          <a:xfrm>
            <a:off x="339840" y="6165304"/>
            <a:ext cx="8543520" cy="5454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p>
            <a:r>
              <a:rPr lang="fr-FR" sz="1500" dirty="0">
                <a:latin typeface="Luxi Sans" charset="0"/>
              </a:rPr>
              <a:t>Incertitudes théoriques: variation échelles </a:t>
            </a:r>
            <a:r>
              <a:rPr lang="fr-FR" sz="1500" dirty="0" err="1">
                <a:latin typeface="Luxi Sans" charset="0"/>
              </a:rPr>
              <a:t>renormalisation</a:t>
            </a:r>
            <a:r>
              <a:rPr lang="fr-FR" sz="1500" dirty="0">
                <a:latin typeface="Luxi Sans" charset="0"/>
              </a:rPr>
              <a:t> &amp; factorisation, valeur de </a:t>
            </a:r>
            <a:r>
              <a:rPr lang="fr-FR" sz="1500" dirty="0">
                <a:latin typeface="Luxi Sans" charset="0"/>
                <a:sym typeface="Symbol" pitchFamily="18" charset="2"/>
              </a:rPr>
              <a:t></a:t>
            </a:r>
            <a:r>
              <a:rPr lang="fr-FR" sz="1500" dirty="0">
                <a:latin typeface="Luxi Sans" charset="0"/>
              </a:rPr>
              <a:t>s, </a:t>
            </a:r>
            <a:r>
              <a:rPr lang="fr-FR" sz="1500" dirty="0" err="1">
                <a:latin typeface="Luxi Sans" charset="0"/>
              </a:rPr>
              <a:t>PDFs</a:t>
            </a:r>
            <a:r>
              <a:rPr lang="fr-FR" sz="1500" dirty="0">
                <a:latin typeface="Luxi Sans" charset="0"/>
              </a:rPr>
              <a:t> (NNLO)  </a:t>
            </a:r>
          </a:p>
        </p:txBody>
      </p:sp>
    </p:spTree>
    <p:extLst>
      <p:ext uri="{BB962C8B-B14F-4D97-AF65-F5344CB8AC3E}">
        <p14:creationId xmlns:p14="http://schemas.microsoft.com/office/powerpoint/2010/main" val="30658322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Collisionneur</a:t>
            </a:r>
            <a:r>
              <a:rPr lang="en-US" dirty="0" smtClean="0"/>
              <a:t> </a:t>
            </a:r>
            <a:r>
              <a:rPr lang="en-US" dirty="0" err="1" smtClean="0"/>
              <a:t>hadronique</a:t>
            </a:r>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29</a:t>
            </a:fld>
            <a:endParaRPr lang="fr-FR" dirty="0"/>
          </a:p>
        </p:txBody>
      </p:sp>
      <p:pic>
        <p:nvPicPr>
          <p:cNvPr id="5122" name="Picture 2" descr="http://www.pd.infn.it/~dorigo/lhcx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3619500" cy="50196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atic.guim.co.uk/sys-images/Guardian/Science/contributors/2011/10/10/1318273791631/scetch-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956" y="2276872"/>
            <a:ext cx="4741540" cy="284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625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a:t>
            </a:fld>
            <a:endParaRPr lang="fr-F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80728"/>
            <a:ext cx="6951988"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763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Tevatron</a:t>
            </a:r>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30</a:t>
            </a:fld>
            <a:endParaRPr lang="fr-FR" dirty="0"/>
          </a:p>
        </p:txBody>
      </p:sp>
      <p:pic>
        <p:nvPicPr>
          <p:cNvPr id="5" name="Picture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268759"/>
            <a:ext cx="6840760" cy="5127553"/>
          </a:xfrm>
          <a:prstGeom prst="rect">
            <a:avLst/>
          </a:prstGeom>
        </p:spPr>
      </p:pic>
    </p:spTree>
    <p:extLst>
      <p:ext uri="{BB962C8B-B14F-4D97-AF65-F5344CB8AC3E}">
        <p14:creationId xmlns:p14="http://schemas.microsoft.com/office/powerpoint/2010/main" val="3587930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LHC le 4</a:t>
            </a:r>
            <a:r>
              <a:rPr lang="en-US" baseline="30000" dirty="0" smtClean="0"/>
              <a:t> </a:t>
            </a:r>
            <a:r>
              <a:rPr lang="en-US" dirty="0" err="1" smtClean="0"/>
              <a:t>Juillet</a:t>
            </a:r>
            <a:r>
              <a:rPr lang="en-US" dirty="0" smtClean="0"/>
              <a:t> 2012</a:t>
            </a:r>
            <a:endParaRPr lang="en-US" dirty="0"/>
          </a:p>
        </p:txBody>
      </p:sp>
      <p:sp>
        <p:nvSpPr>
          <p:cNvPr id="3" name="Espace réservé du contenu 2"/>
          <p:cNvSpPr>
            <a:spLocks noGrp="1"/>
          </p:cNvSpPr>
          <p:nvPr>
            <p:ph idx="1"/>
          </p:nvPr>
        </p:nvSpPr>
        <p:spPr>
          <a:xfrm>
            <a:off x="1115616" y="980728"/>
            <a:ext cx="7704856" cy="964704"/>
          </a:xfrm>
        </p:spPr>
        <p:txBody>
          <a:bodyPr/>
          <a:lstStyle/>
          <a:p>
            <a:r>
              <a:rPr lang="en-US" dirty="0" smtClean="0"/>
              <a:t>Observation d’un </a:t>
            </a:r>
            <a:r>
              <a:rPr lang="en-US" dirty="0" err="1" smtClean="0"/>
              <a:t>excès</a:t>
            </a:r>
            <a:r>
              <a:rPr lang="en-US" dirty="0" smtClean="0"/>
              <a:t> </a:t>
            </a:r>
            <a:r>
              <a:rPr lang="en-US" dirty="0" err="1" smtClean="0"/>
              <a:t>d’événements</a:t>
            </a:r>
            <a:r>
              <a:rPr lang="en-US" dirty="0" smtClean="0"/>
              <a:t> </a:t>
            </a:r>
            <a:r>
              <a:rPr lang="en-US" dirty="0" err="1" smtClean="0"/>
              <a:t>dans</a:t>
            </a:r>
            <a:r>
              <a:rPr lang="en-US" dirty="0" smtClean="0"/>
              <a:t> les </a:t>
            </a:r>
            <a:r>
              <a:rPr lang="en-US" dirty="0" err="1" smtClean="0"/>
              <a:t>canaux</a:t>
            </a:r>
            <a:r>
              <a:rPr lang="en-US" dirty="0" smtClean="0"/>
              <a:t> </a:t>
            </a:r>
            <a:r>
              <a:rPr lang="en-US" dirty="0" err="1" smtClean="0">
                <a:latin typeface="Symbol" pitchFamily="18" charset="2"/>
              </a:rPr>
              <a:t>gg</a:t>
            </a:r>
            <a:r>
              <a:rPr lang="en-US" dirty="0" smtClean="0"/>
              <a:t> et ZZ</a:t>
            </a:r>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31</a:t>
            </a:fld>
            <a:endParaRPr lang="fr-FR" dirty="0"/>
          </a:p>
        </p:txBody>
      </p:sp>
      <p:pic>
        <p:nvPicPr>
          <p:cNvPr id="5" name="Content Placehold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56799" y="1563589"/>
            <a:ext cx="3273483" cy="2349749"/>
          </a:xfrm>
          <a:prstGeom prst="rect">
            <a:avLst/>
          </a:prstGeom>
          <a:noFill/>
          <a:ln w="9525">
            <a:noFill/>
            <a:miter lim="800000"/>
            <a:headEnd/>
            <a:tailEnd/>
          </a:ln>
        </p:spPr>
      </p:pic>
      <p:pic>
        <p:nvPicPr>
          <p:cNvPr id="6"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74298" y="1340768"/>
            <a:ext cx="2634006" cy="2703322"/>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017912"/>
            <a:ext cx="2838602" cy="27234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9523" y="3992919"/>
            <a:ext cx="2985363" cy="2820457"/>
          </a:xfrm>
          <a:prstGeom prst="rect">
            <a:avLst/>
          </a:prstGeom>
        </p:spPr>
      </p:pic>
    </p:spTree>
    <p:extLst>
      <p:ext uri="{BB962C8B-B14F-4D97-AF65-F5344CB8AC3E}">
        <p14:creationId xmlns:p14="http://schemas.microsoft.com/office/powerpoint/2010/main" val="420890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Animation</a:t>
            </a:r>
            <a:endParaRPr lang="en-US"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124744"/>
            <a:ext cx="7128792" cy="5505098"/>
          </a:xfrm>
        </p:spPr>
      </p:pic>
      <p:sp>
        <p:nvSpPr>
          <p:cNvPr id="4" name="Espace réservé du numéro de diapositive 3"/>
          <p:cNvSpPr>
            <a:spLocks noGrp="1"/>
          </p:cNvSpPr>
          <p:nvPr>
            <p:ph type="sldNum" sz="quarter" idx="12"/>
          </p:nvPr>
        </p:nvSpPr>
        <p:spPr/>
        <p:txBody>
          <a:bodyPr/>
          <a:lstStyle/>
          <a:p>
            <a:fld id="{745BF7A5-19A3-4A76-9861-93597C54CEC0}" type="slidenum">
              <a:rPr lang="fr-FR" smtClean="0"/>
              <a:pPr/>
              <a:t>32</a:t>
            </a:fld>
            <a:endParaRPr lang="fr-FR" dirty="0"/>
          </a:p>
        </p:txBody>
      </p:sp>
    </p:spTree>
    <p:extLst>
      <p:ext uri="{BB962C8B-B14F-4D97-AF65-F5344CB8AC3E}">
        <p14:creationId xmlns:p14="http://schemas.microsoft.com/office/powerpoint/2010/main" val="3957536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Masse du Higgs</a:t>
            </a:r>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33</a:t>
            </a:fld>
            <a:endParaRPr lang="fr-F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79351"/>
            <a:ext cx="8048625"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5244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Couplage</a:t>
            </a:r>
            <a:r>
              <a:rPr lang="en-US" dirty="0" smtClean="0"/>
              <a:t> du Higgs</a:t>
            </a:r>
            <a:endParaRPr lang="en-US" dirty="0"/>
          </a:p>
        </p:txBody>
      </p:sp>
      <p:sp>
        <p:nvSpPr>
          <p:cNvPr id="3" name="Espace réservé du contenu 2"/>
          <p:cNvSpPr>
            <a:spLocks noGrp="1"/>
          </p:cNvSpPr>
          <p:nvPr>
            <p:ph idx="1"/>
          </p:nvPr>
        </p:nvSpPr>
        <p:spPr>
          <a:xfrm>
            <a:off x="539552" y="6132437"/>
            <a:ext cx="8229600" cy="392907"/>
          </a:xfrm>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34</a:t>
            </a:fld>
            <a:endParaRPr lang="fr-FR" dirty="0"/>
          </a:p>
        </p:txBody>
      </p:sp>
      <p:pic>
        <p:nvPicPr>
          <p:cNvPr id="6146" name="Picture 2" descr="https://twiki.cern.ch/twiki/pub/CMSPublic/PhysicsResultsHIG/sqr_mlz_ccc_mH125.7_decay_no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34329"/>
            <a:ext cx="3600400" cy="34543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twiki.cern.ch/twiki/pub/CMSPublic/PhysicsResultsHIG/cVcF_all_channels_2quadra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980728"/>
            <a:ext cx="2746647" cy="266429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717032"/>
            <a:ext cx="3027503"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930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35</a:t>
            </a:fld>
            <a:endParaRPr lang="fr-FR"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112" y="1280400"/>
            <a:ext cx="7164288" cy="531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930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36</a:t>
            </a:fld>
            <a:endParaRPr lang="fr-FR"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80728"/>
            <a:ext cx="5832648" cy="584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8430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37</a:t>
            </a:fld>
            <a:endParaRPr lang="fr-FR" dirty="0"/>
          </a:p>
        </p:txBody>
      </p:sp>
      <p:pic>
        <p:nvPicPr>
          <p:cNvPr id="5" name="Picture 3"/>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87624" y="1124744"/>
            <a:ext cx="737235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118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38</a:t>
            </a:fld>
            <a:endParaRPr lang="fr-FR" dirty="0"/>
          </a:p>
        </p:txBody>
      </p:sp>
      <p:pic>
        <p:nvPicPr>
          <p:cNvPr id="5" name="Picture 1" descr="cand-higgs-201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799" y="1242268"/>
            <a:ext cx="8491257" cy="5499100"/>
          </a:xfrm>
          <a:prstGeom prst="rect">
            <a:avLst/>
          </a:prstGeom>
        </p:spPr>
      </p:pic>
    </p:spTree>
    <p:extLst>
      <p:ext uri="{BB962C8B-B14F-4D97-AF65-F5344CB8AC3E}">
        <p14:creationId xmlns:p14="http://schemas.microsoft.com/office/powerpoint/2010/main" val="3957536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1230" y="2177517"/>
            <a:ext cx="3275266" cy="463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394" name="Rectangle 2"/>
          <p:cNvSpPr>
            <a:spLocks noGrp="1" noChangeArrowheads="1"/>
          </p:cNvSpPr>
          <p:nvPr>
            <p:ph type="title"/>
          </p:nvPr>
        </p:nvSpPr>
        <p:spPr/>
        <p:txBody>
          <a:bodyPr/>
          <a:lstStyle/>
          <a:p>
            <a:r>
              <a:rPr lang="fr-FR"/>
              <a:t>	Mesure des couplages</a:t>
            </a:r>
          </a:p>
        </p:txBody>
      </p:sp>
      <p:sp>
        <p:nvSpPr>
          <p:cNvPr id="187395" name="Rectangle 3"/>
          <p:cNvSpPr>
            <a:spLocks noGrp="1" noChangeArrowheads="1"/>
          </p:cNvSpPr>
          <p:nvPr>
            <p:ph type="body" idx="1"/>
          </p:nvPr>
        </p:nvSpPr>
        <p:spPr>
          <a:xfrm>
            <a:off x="260640" y="1142041"/>
            <a:ext cx="4572000" cy="2360407"/>
          </a:xfrm>
        </p:spPr>
        <p:txBody>
          <a:bodyPr/>
          <a:lstStyle/>
          <a:p>
            <a:r>
              <a:rPr lang="fr-FR" b="1" u="sng">
                <a:solidFill>
                  <a:srgbClr val="003399"/>
                </a:solidFill>
              </a:rPr>
              <a:t>Au LHC:</a:t>
            </a:r>
          </a:p>
          <a:p>
            <a:pPr lvl="1"/>
            <a:r>
              <a:rPr lang="fr-FR"/>
              <a:t>Avec 20 fb</a:t>
            </a:r>
            <a:r>
              <a:rPr lang="fr-FR" baseline="30000"/>
              <a:t>-1</a:t>
            </a:r>
            <a:r>
              <a:rPr lang="fr-FR"/>
              <a:t> à 7 TeV, précision &lt; 50%</a:t>
            </a:r>
          </a:p>
          <a:p>
            <a:pPr lvl="1"/>
            <a:r>
              <a:rPr lang="fr-FR"/>
              <a:t>Avec 30 fb</a:t>
            </a:r>
            <a:r>
              <a:rPr lang="fr-FR" baseline="30000"/>
              <a:t>-1</a:t>
            </a:r>
            <a:r>
              <a:rPr lang="fr-FR"/>
              <a:t> à 14 TeV, précision &lt; 20%</a:t>
            </a:r>
          </a:p>
          <a:p>
            <a:pPr lvl="1"/>
            <a:endParaRPr lang="fr-FR"/>
          </a:p>
          <a:p>
            <a:r>
              <a:rPr lang="fr-FR" b="1" u="sng">
                <a:solidFill>
                  <a:srgbClr val="003399"/>
                </a:solidFill>
              </a:rPr>
              <a:t>A l’ILC:</a:t>
            </a:r>
          </a:p>
          <a:p>
            <a:pPr lvl="1"/>
            <a:r>
              <a:rPr lang="fr-FR"/>
              <a:t>Précision de 1-3 % avec sqrt(s)=350-500 GeV et L=500fb</a:t>
            </a:r>
            <a:r>
              <a:rPr lang="fr-FR" baseline="30000"/>
              <a:t>-1</a:t>
            </a:r>
            <a:r>
              <a:rPr lang="fr-FR"/>
              <a:t> </a:t>
            </a:r>
          </a:p>
          <a:p>
            <a:pPr lvl="1"/>
            <a:endParaRPr lang="fr-FR"/>
          </a:p>
        </p:txBody>
      </p:sp>
      <p:pic>
        <p:nvPicPr>
          <p:cNvPr id="1873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00" y="3689667"/>
            <a:ext cx="3899520" cy="2680122"/>
          </a:xfrm>
          <a:prstGeom prst="rect">
            <a:avLst/>
          </a:prstGeom>
          <a:noFill/>
          <a:extLst>
            <a:ext uri="{909E8E84-426E-40DD-AFC4-6F175D3DCCD1}">
              <a14:hiddenFill xmlns:a14="http://schemas.microsoft.com/office/drawing/2010/main">
                <a:solidFill>
                  <a:srgbClr val="FFFFFF"/>
                </a:solidFill>
              </a14:hiddenFill>
            </a:ext>
          </a:extLst>
        </p:spPr>
      </p:pic>
      <p:pic>
        <p:nvPicPr>
          <p:cNvPr id="187398" name="Picture 6" descr="higgs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648" y="908720"/>
            <a:ext cx="3723840" cy="2540427"/>
          </a:xfrm>
          <a:prstGeom prst="rect">
            <a:avLst/>
          </a:prstGeom>
          <a:noFill/>
          <a:extLst>
            <a:ext uri="{909E8E84-426E-40DD-AFC4-6F175D3DCCD1}">
              <a14:hiddenFill xmlns:a14="http://schemas.microsoft.com/office/drawing/2010/main">
                <a:solidFill>
                  <a:srgbClr val="FFFFFF"/>
                </a:solidFill>
              </a14:hiddenFill>
            </a:ext>
          </a:extLst>
        </p:spPr>
      </p:pic>
      <p:sp>
        <p:nvSpPr>
          <p:cNvPr id="187400" name="AutoShape 8"/>
          <p:cNvSpPr>
            <a:spLocks noChangeArrowheads="1"/>
          </p:cNvSpPr>
          <p:nvPr/>
        </p:nvSpPr>
        <p:spPr bwMode="auto">
          <a:xfrm>
            <a:off x="7073616" y="3560059"/>
            <a:ext cx="522720" cy="589021"/>
          </a:xfrm>
          <a:prstGeom prst="downArrow">
            <a:avLst>
              <a:gd name="adj1" fmla="val 50000"/>
              <a:gd name="adj2" fmla="val 28168"/>
            </a:avLst>
          </a:prstGeom>
          <a:solidFill>
            <a:srgbClr val="FF9900"/>
          </a:solidFill>
          <a:ln w="25400">
            <a:solidFill>
              <a:srgbClr val="FF9900"/>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endParaRPr lang="en-US"/>
          </a:p>
        </p:txBody>
      </p:sp>
    </p:spTree>
    <p:extLst>
      <p:ext uri="{BB962C8B-B14F-4D97-AF65-F5344CB8AC3E}">
        <p14:creationId xmlns:p14="http://schemas.microsoft.com/office/powerpoint/2010/main" val="1243101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a:xfrm>
            <a:off x="539552" y="1600200"/>
            <a:ext cx="2520280" cy="4525963"/>
          </a:xfrm>
        </p:spPr>
        <p:txBody>
          <a:bodyPr/>
          <a:lstStyle/>
          <a:p>
            <a:r>
              <a:rPr lang="en-US" b="1" u="sng" dirty="0" smtClean="0"/>
              <a:t>Le </a:t>
            </a:r>
            <a:r>
              <a:rPr lang="en-US" b="1" u="sng" dirty="0" err="1" smtClean="0"/>
              <a:t>Tevatron</a:t>
            </a:r>
            <a:r>
              <a:rPr lang="en-US" b="1" u="sng" dirty="0" smtClean="0"/>
              <a:t>:</a:t>
            </a:r>
          </a:p>
          <a:p>
            <a:pPr marL="0" indent="0">
              <a:buNone/>
            </a:pPr>
            <a:endParaRPr lang="en-US" dirty="0" smtClean="0"/>
          </a:p>
          <a:p>
            <a:pPr marL="0" indent="0">
              <a:buNone/>
            </a:pPr>
            <a:r>
              <a:rPr lang="en-US" dirty="0" err="1" smtClean="0"/>
              <a:t>Collisionneur</a:t>
            </a:r>
            <a:r>
              <a:rPr lang="en-US" dirty="0" smtClean="0"/>
              <a:t> proton-antiproton</a:t>
            </a:r>
          </a:p>
          <a:p>
            <a:pPr marL="0" indent="0">
              <a:buNone/>
            </a:pPr>
            <a:endParaRPr lang="en-US" dirty="0" smtClean="0"/>
          </a:p>
          <a:p>
            <a:pPr marL="0" indent="0">
              <a:buNone/>
            </a:pPr>
            <a:r>
              <a:rPr lang="en-US" dirty="0" smtClean="0"/>
              <a:t>1992-1995: </a:t>
            </a:r>
            <a:r>
              <a:rPr lang="en-US" dirty="0" err="1" smtClean="0"/>
              <a:t>sqrt</a:t>
            </a:r>
            <a:r>
              <a:rPr lang="en-US" dirty="0" smtClean="0"/>
              <a:t>(s)=1.8 </a:t>
            </a:r>
            <a:r>
              <a:rPr lang="en-US" dirty="0" err="1" smtClean="0"/>
              <a:t>TeV</a:t>
            </a:r>
            <a:endParaRPr lang="en-US" dirty="0" smtClean="0"/>
          </a:p>
          <a:p>
            <a:pPr marL="0" indent="0">
              <a:buNone/>
            </a:pPr>
            <a:endParaRPr lang="en-US" dirty="0" smtClean="0"/>
          </a:p>
          <a:p>
            <a:pPr marL="0" indent="0">
              <a:buNone/>
            </a:pPr>
            <a:r>
              <a:rPr lang="en-US" dirty="0" smtClean="0"/>
              <a:t>2001-2011:</a:t>
            </a:r>
          </a:p>
          <a:p>
            <a:pPr marL="0" indent="0">
              <a:buNone/>
            </a:pPr>
            <a:r>
              <a:rPr lang="en-US" dirty="0" err="1"/>
              <a:t>sqrt</a:t>
            </a:r>
            <a:r>
              <a:rPr lang="en-US" dirty="0"/>
              <a:t>(s)=</a:t>
            </a:r>
            <a:r>
              <a:rPr lang="en-US" dirty="0" smtClean="0"/>
              <a:t>1.96 </a:t>
            </a:r>
            <a:r>
              <a:rPr lang="en-US" dirty="0" err="1"/>
              <a:t>TeV</a:t>
            </a:r>
            <a:endParaRPr lang="en-US" dirty="0"/>
          </a:p>
          <a:p>
            <a:pPr marL="0" indent="0">
              <a:buNone/>
            </a:pPr>
            <a:endParaRPr lang="en-US" dirty="0" smtClean="0"/>
          </a:p>
          <a:p>
            <a:pPr marL="0" indent="0">
              <a:buNone/>
            </a:pPr>
            <a:r>
              <a:rPr lang="en-US" dirty="0" err="1" smtClean="0"/>
              <a:t>Expériences</a:t>
            </a:r>
            <a:r>
              <a:rPr lang="en-US" dirty="0" smtClean="0"/>
              <a:t> CDF et D0</a:t>
            </a:r>
            <a:endParaRPr lang="en-US"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4</a:t>
            </a:fld>
            <a:endParaRPr lang="fr-FR" dirty="0"/>
          </a:p>
        </p:txBody>
      </p:sp>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l="2783" t="3123" r="35422" b="9323"/>
          <a:stretch>
            <a:fillRect/>
          </a:stretch>
        </p:blipFill>
        <p:spPr bwMode="auto">
          <a:xfrm>
            <a:off x="3491880" y="1052736"/>
            <a:ext cx="5472608" cy="5472608"/>
          </a:xfrm>
          <a:prstGeom prst="rect">
            <a:avLst/>
          </a:prstGeom>
          <a:noFill/>
          <a:ln>
            <a:noFill/>
          </a:ln>
          <a:effectLst/>
          <a:extLst>
            <a:ext uri="{909E8E84-426E-40DD-AFC4-6F175D3DCCD1}">
              <a14:hiddenFill xmlns:a14="http://schemas.microsoft.com/office/drawing/2010/main">
                <a:blipFill dpi="0" rotWithShape="0">
                  <a:blip/>
                  <a:srcRect l="2783" t="3123" r="35422" b="932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3934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fr-FR"/>
              <a:t>	Mesure du spin</a:t>
            </a:r>
          </a:p>
        </p:txBody>
      </p:sp>
      <p:sp>
        <p:nvSpPr>
          <p:cNvPr id="166915" name="Rectangle 3"/>
          <p:cNvSpPr>
            <a:spLocks noGrp="1" noChangeArrowheads="1"/>
          </p:cNvSpPr>
          <p:nvPr>
            <p:ph type="body" idx="1"/>
          </p:nvPr>
        </p:nvSpPr>
        <p:spPr>
          <a:xfrm>
            <a:off x="195840" y="1468954"/>
            <a:ext cx="5029920" cy="4572481"/>
          </a:xfrm>
        </p:spPr>
        <p:txBody>
          <a:bodyPr/>
          <a:lstStyle/>
          <a:p>
            <a:r>
              <a:rPr lang="fr-FR"/>
              <a:t>Détermination du spin du boson de Higgs:</a:t>
            </a:r>
          </a:p>
          <a:p>
            <a:pPr lvl="1"/>
            <a:endParaRPr lang="fr-FR"/>
          </a:p>
          <a:p>
            <a:pPr>
              <a:buFont typeface="Wingdings" pitchFamily="2" charset="2"/>
              <a:buNone/>
            </a:pPr>
            <a:r>
              <a:rPr lang="fr-FR"/>
              <a:t>	</a:t>
            </a:r>
            <a:r>
              <a:rPr lang="fr-FR" b="1" u="sng">
                <a:solidFill>
                  <a:srgbClr val="003399"/>
                </a:solidFill>
              </a:rPr>
              <a:t>Au LHC</a:t>
            </a:r>
            <a:r>
              <a:rPr lang="fr-FR" u="sng"/>
              <a:t>:</a:t>
            </a:r>
          </a:p>
          <a:p>
            <a:pPr lvl="1">
              <a:buFont typeface="Wingdings" pitchFamily="2" charset="2"/>
              <a:buNone/>
            </a:pPr>
            <a:r>
              <a:rPr lang="fr-FR"/>
              <a:t>	</a:t>
            </a:r>
          </a:p>
          <a:p>
            <a:pPr lvl="1"/>
            <a:r>
              <a:rPr lang="fr-FR"/>
              <a:t>l’observation de la désintégration du boson de Higgs en </a:t>
            </a:r>
            <a:r>
              <a:rPr lang="fr-FR">
                <a:sym typeface="Symbol" pitchFamily="18" charset="2"/>
              </a:rPr>
              <a:t>  exclut J=1</a:t>
            </a:r>
          </a:p>
          <a:p>
            <a:pPr lvl="1"/>
            <a:r>
              <a:rPr lang="fr-FR">
                <a:sym typeface="Symbol" pitchFamily="18" charset="2"/>
              </a:rPr>
              <a:t>Etude des corrélations angulaires des leptons dans le processus </a:t>
            </a:r>
            <a:r>
              <a:rPr lang="fr-FR"/>
              <a:t>H→ZZ* → 4 leptons </a:t>
            </a:r>
            <a:endParaRPr lang="fr-FR">
              <a:sym typeface="Symbol" pitchFamily="18" charset="2"/>
            </a:endParaRPr>
          </a:p>
          <a:p>
            <a:pPr lvl="1"/>
            <a:endParaRPr lang="fr-FR" b="1" u="sng">
              <a:solidFill>
                <a:srgbClr val="003399"/>
              </a:solidFill>
            </a:endParaRPr>
          </a:p>
          <a:p>
            <a:pPr>
              <a:buFont typeface="Wingdings" pitchFamily="2" charset="2"/>
              <a:buNone/>
            </a:pPr>
            <a:r>
              <a:rPr lang="fr-FR" b="1">
                <a:solidFill>
                  <a:srgbClr val="003399"/>
                </a:solidFill>
              </a:rPr>
              <a:t>	</a:t>
            </a:r>
            <a:r>
              <a:rPr lang="fr-FR" b="1" u="sng">
                <a:solidFill>
                  <a:srgbClr val="003399"/>
                </a:solidFill>
              </a:rPr>
              <a:t>A l’ILC: </a:t>
            </a:r>
            <a:endParaRPr lang="fr-FR" u="sng"/>
          </a:p>
          <a:p>
            <a:pPr lvl="1">
              <a:buFont typeface="Wingdings" pitchFamily="2" charset="2"/>
              <a:buNone/>
            </a:pPr>
            <a:r>
              <a:rPr lang="fr-FR"/>
              <a:t>	</a:t>
            </a:r>
          </a:p>
          <a:p>
            <a:pPr lvl="1"/>
            <a:r>
              <a:rPr lang="fr-FR"/>
              <a:t>Etude de la distribution angulaire des bosons Z et H dans le processus de Higgs-strahlung</a:t>
            </a:r>
          </a:p>
          <a:p>
            <a:pPr lvl="1"/>
            <a:r>
              <a:rPr lang="fr-FR"/>
              <a:t>Les nombres quantiques de spin et de parité en analysant les corrélations angulaires dans les processus H→ZZ*,WW et e+e- → HZ → 4f</a:t>
            </a:r>
            <a:endParaRPr lang="fr-FR">
              <a:sym typeface="Symbol" pitchFamily="18" charset="2"/>
            </a:endParaRPr>
          </a:p>
          <a:p>
            <a:pPr lvl="1"/>
            <a:endParaRPr lang="fr-FR">
              <a:sym typeface="Symbol" pitchFamily="18" charset="2"/>
            </a:endParaRPr>
          </a:p>
          <a:p>
            <a:pPr lvl="1"/>
            <a:endParaRPr lang="fr-FR"/>
          </a:p>
        </p:txBody>
      </p:sp>
      <p:pic>
        <p:nvPicPr>
          <p:cNvPr id="166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601" y="3037280"/>
            <a:ext cx="3278880" cy="307328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600" y="1077233"/>
            <a:ext cx="3525120" cy="1149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42405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fr-FR" dirty="0"/>
              <a:t>	Auto-couplage </a:t>
            </a:r>
            <a:r>
              <a:rPr lang="fr-FR" dirty="0" smtClean="0"/>
              <a:t>du </a:t>
            </a:r>
            <a:r>
              <a:rPr lang="fr-FR" dirty="0" err="1"/>
              <a:t>Higgs</a:t>
            </a:r>
            <a:endParaRPr lang="fr-FR" dirty="0"/>
          </a:p>
        </p:txBody>
      </p:sp>
      <p:sp>
        <p:nvSpPr>
          <p:cNvPr id="178179" name="Rectangle 3"/>
          <p:cNvSpPr>
            <a:spLocks noGrp="1" noChangeArrowheads="1"/>
          </p:cNvSpPr>
          <p:nvPr>
            <p:ph type="body" idx="1"/>
          </p:nvPr>
        </p:nvSpPr>
        <p:spPr>
          <a:xfrm>
            <a:off x="195840" y="1365283"/>
            <a:ext cx="4636800" cy="5160061"/>
          </a:xfrm>
        </p:spPr>
        <p:txBody>
          <a:bodyPr/>
          <a:lstStyle/>
          <a:p>
            <a:r>
              <a:rPr lang="fr-FR" b="1" dirty="0"/>
              <a:t>Reconstruction du potentiel scalaire:</a:t>
            </a:r>
          </a:p>
          <a:p>
            <a:pPr lvl="1"/>
            <a:r>
              <a:rPr lang="fr-FR" dirty="0"/>
              <a:t>Couplage quartique impossible à tester directement</a:t>
            </a:r>
          </a:p>
          <a:p>
            <a:pPr lvl="1"/>
            <a:endParaRPr lang="fr-FR" dirty="0"/>
          </a:p>
          <a:p>
            <a:endParaRPr lang="fr-FR" dirty="0"/>
          </a:p>
          <a:p>
            <a:r>
              <a:rPr lang="fr-FR" b="1" dirty="0"/>
              <a:t>Le couplage </a:t>
            </a:r>
            <a:r>
              <a:rPr lang="fr-FR" b="1" dirty="0" err="1"/>
              <a:t>g</a:t>
            </a:r>
            <a:r>
              <a:rPr lang="fr-FR" b="1" baseline="-25000" dirty="0" err="1"/>
              <a:t>HHH</a:t>
            </a:r>
            <a:r>
              <a:rPr lang="fr-FR" b="1" dirty="0"/>
              <a:t> :</a:t>
            </a:r>
          </a:p>
          <a:p>
            <a:pPr lvl="1"/>
            <a:r>
              <a:rPr lang="fr-FR" dirty="0"/>
              <a:t>possible à l’ILC grâce au processus de double </a:t>
            </a:r>
            <a:r>
              <a:rPr lang="fr-FR" dirty="0" err="1"/>
              <a:t>Higgs-strahlung</a:t>
            </a:r>
            <a:r>
              <a:rPr lang="fr-FR" dirty="0"/>
              <a:t> pour </a:t>
            </a:r>
            <a:r>
              <a:rPr lang="fr-FR" dirty="0" err="1"/>
              <a:t>sqrt</a:t>
            </a:r>
            <a:r>
              <a:rPr lang="fr-FR" dirty="0"/>
              <a:t>(s) &gt; 350 </a:t>
            </a:r>
            <a:r>
              <a:rPr lang="fr-FR" dirty="0" err="1"/>
              <a:t>GeV</a:t>
            </a:r>
            <a:endParaRPr lang="fr-FR" dirty="0"/>
          </a:p>
          <a:p>
            <a:pPr>
              <a:buFont typeface="Wingdings" pitchFamily="2" charset="2"/>
              <a:buNone/>
            </a:pPr>
            <a:endParaRPr lang="fr-FR" dirty="0"/>
          </a:p>
          <a:p>
            <a:pPr>
              <a:buFont typeface="Wingdings" pitchFamily="2" charset="2"/>
              <a:buNone/>
            </a:pPr>
            <a:endParaRPr lang="fr-FR" dirty="0"/>
          </a:p>
          <a:p>
            <a:pPr>
              <a:buFont typeface="Wingdings" pitchFamily="2" charset="2"/>
              <a:buNone/>
            </a:pPr>
            <a:endParaRPr lang="fr-FR" dirty="0"/>
          </a:p>
          <a:p>
            <a:pPr>
              <a:buFont typeface="Wingdings" pitchFamily="2" charset="2"/>
              <a:buNone/>
            </a:pPr>
            <a:endParaRPr lang="fr-FR" dirty="0"/>
          </a:p>
          <a:p>
            <a:r>
              <a:rPr lang="fr-FR" b="1" dirty="0"/>
              <a:t>Mesure de </a:t>
            </a:r>
            <a:r>
              <a:rPr lang="fr-FR" b="1" dirty="0" err="1"/>
              <a:t>g</a:t>
            </a:r>
            <a:r>
              <a:rPr lang="fr-FR" b="1" baseline="-25000" dirty="0" err="1"/>
              <a:t>HHH</a:t>
            </a:r>
            <a:r>
              <a:rPr lang="fr-FR" b="1" dirty="0"/>
              <a:t> à l’ILC:</a:t>
            </a:r>
          </a:p>
          <a:p>
            <a:pPr lvl="1"/>
            <a:r>
              <a:rPr lang="fr-FR" dirty="0"/>
              <a:t>Précision de 20 à 10% pour </a:t>
            </a:r>
            <a:r>
              <a:rPr lang="fr-FR" dirty="0" err="1"/>
              <a:t>sqrt</a:t>
            </a:r>
            <a:r>
              <a:rPr lang="fr-FR" dirty="0"/>
              <a:t>(s)=500 </a:t>
            </a:r>
            <a:r>
              <a:rPr lang="fr-FR" dirty="0" err="1"/>
              <a:t>GeV</a:t>
            </a:r>
            <a:r>
              <a:rPr lang="fr-FR" dirty="0"/>
              <a:t> et L=1ab</a:t>
            </a:r>
            <a:r>
              <a:rPr lang="fr-FR" baseline="30000" dirty="0"/>
              <a:t>-1</a:t>
            </a:r>
          </a:p>
        </p:txBody>
      </p:sp>
      <p:pic>
        <p:nvPicPr>
          <p:cNvPr id="178180" name="Picture 4" descr="hhz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928" y="3974828"/>
            <a:ext cx="2280960" cy="1326380"/>
          </a:xfrm>
          <a:prstGeom prst="rect">
            <a:avLst/>
          </a:prstGeom>
          <a:noFill/>
          <a:extLst>
            <a:ext uri="{909E8E84-426E-40DD-AFC4-6F175D3DCCD1}">
              <a14:hiddenFill xmlns:a14="http://schemas.microsoft.com/office/drawing/2010/main">
                <a:solidFill>
                  <a:srgbClr val="FFFFFF"/>
                </a:solidFill>
              </a14:hiddenFill>
            </a:ext>
          </a:extLst>
        </p:spPr>
      </p:pic>
      <p:pic>
        <p:nvPicPr>
          <p:cNvPr id="178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361" y="946180"/>
            <a:ext cx="3360960" cy="466609"/>
          </a:xfrm>
          <a:prstGeom prst="rect">
            <a:avLst/>
          </a:prstGeom>
          <a:noFill/>
          <a:extLst>
            <a:ext uri="{909E8E84-426E-40DD-AFC4-6F175D3DCCD1}">
              <a14:hiddenFill xmlns:a14="http://schemas.microsoft.com/office/drawing/2010/main">
                <a:solidFill>
                  <a:srgbClr val="FFFFFF"/>
                </a:solidFill>
              </a14:hiddenFill>
            </a:ext>
          </a:extLst>
        </p:spPr>
      </p:pic>
      <p:pic>
        <p:nvPicPr>
          <p:cNvPr id="178184" name="Picture 8" descr="zh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520" y="3993539"/>
            <a:ext cx="3853440" cy="2310003"/>
          </a:xfrm>
          <a:prstGeom prst="rect">
            <a:avLst/>
          </a:prstGeom>
          <a:noFill/>
          <a:extLst>
            <a:ext uri="{909E8E84-426E-40DD-AFC4-6F175D3DCCD1}">
              <a14:hiddenFill xmlns:a14="http://schemas.microsoft.com/office/drawing/2010/main">
                <a:solidFill>
                  <a:srgbClr val="FFFFFF"/>
                </a:solidFill>
              </a14:hiddenFill>
            </a:ext>
          </a:extLst>
        </p:spPr>
      </p:pic>
      <p:pic>
        <p:nvPicPr>
          <p:cNvPr id="1781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360" y="1600009"/>
            <a:ext cx="3461760" cy="222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994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5</a:t>
            </a:fld>
            <a:endParaRPr lang="fr-F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96144"/>
            <a:ext cx="7542281"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965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6</a:t>
            </a:fld>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261" y="1040130"/>
            <a:ext cx="7764227" cy="562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125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7</a:t>
            </a:fld>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24744"/>
            <a:ext cx="5829401" cy="536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125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EW Fit </a:t>
            </a:r>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8</a:t>
            </a:fld>
            <a:endParaRPr lang="fr-FR" dirty="0"/>
          </a:p>
        </p:txBody>
      </p:sp>
      <p:pic>
        <p:nvPicPr>
          <p:cNvPr id="3074" name="Picture 2" descr="http://gfitter.desy.de/Figures/Standard_Model/2013_09_19_ShowFullFitTable_lar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74068"/>
            <a:ext cx="6088518"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776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EW fit</a:t>
            </a:r>
            <a:endParaRPr lang="en-US" dirty="0"/>
          </a:p>
        </p:txBody>
      </p:sp>
      <p:sp>
        <p:nvSpPr>
          <p:cNvPr id="4" name="Espace réservé du numéro de diapositive 3"/>
          <p:cNvSpPr>
            <a:spLocks noGrp="1"/>
          </p:cNvSpPr>
          <p:nvPr>
            <p:ph type="sldNum" sz="quarter" idx="12"/>
          </p:nvPr>
        </p:nvSpPr>
        <p:spPr/>
        <p:txBody>
          <a:bodyPr/>
          <a:lstStyle/>
          <a:p>
            <a:fld id="{745BF7A5-19A3-4A76-9861-93597C54CEC0}" type="slidenum">
              <a:rPr lang="fr-FR" smtClean="0"/>
              <a:pPr/>
              <a:t>9</a:t>
            </a:fld>
            <a:endParaRPr lang="fr-FR" dirty="0"/>
          </a:p>
        </p:txBody>
      </p:sp>
      <p:pic>
        <p:nvPicPr>
          <p:cNvPr id="4098" name="Picture 2" descr="http://gfitter.desy.de/Figures/Standard_Model/2013_09_19_TablePlot_logo_larg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1006" y="908720"/>
            <a:ext cx="3195410" cy="58772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2048" y="2582902"/>
            <a:ext cx="4572000" cy="2862322"/>
          </a:xfrm>
          <a:prstGeom prst="rect">
            <a:avLst/>
          </a:prstGeom>
        </p:spPr>
        <p:txBody>
          <a:bodyPr>
            <a:spAutoFit/>
          </a:bodyPr>
          <a:lstStyle/>
          <a:p>
            <a:r>
              <a:rPr lang="en-US" dirty="0"/>
              <a:t>Comparing fit results (orange bars) with indirect determinations (blue bars) and direct measurements (data points): pull values for the SM fit defined as deviations to the indirect determinations. The total error is taken to be the error of the direct measurement added in quadrature with the error from the indirect determination. This plot is a graphical representation of the numbers presented in the above table. </a:t>
            </a:r>
          </a:p>
        </p:txBody>
      </p:sp>
    </p:spTree>
    <p:extLst>
      <p:ext uri="{BB962C8B-B14F-4D97-AF65-F5344CB8AC3E}">
        <p14:creationId xmlns:p14="http://schemas.microsoft.com/office/powerpoint/2010/main" val="3717917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3736</TotalTime>
  <Words>558</Words>
  <Application>Microsoft Office PowerPoint</Application>
  <PresentationFormat>Affichage à l'écran (4:3)</PresentationFormat>
  <Paragraphs>214</Paragraphs>
  <Slides>41</Slides>
  <Notes>0</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EW Fit </vt:lpstr>
      <vt:lpstr>EW fit</vt:lpstr>
      <vt:lpstr>Présentation PowerPoint</vt:lpstr>
      <vt:lpstr>Présentation PowerPoint</vt:lpstr>
      <vt:lpstr>Présentation PowerPoint</vt:lpstr>
      <vt:lpstr>Présentation PowerPoint</vt:lpstr>
      <vt:lpstr>Présentation PowerPoint</vt:lpstr>
      <vt:lpstr>Présentation PowerPoint</vt:lpstr>
      <vt:lpstr> Caverne d’ATLAS</vt:lpstr>
      <vt:lpstr> LHC</vt:lpstr>
      <vt:lpstr> LHC dipole</vt:lpstr>
      <vt:lpstr> Le détecteur CMS</vt:lpstr>
      <vt:lpstr> Le détecteur ATLAS</vt:lpstr>
      <vt:lpstr> Les expériences ALICE et LHCb</vt:lpstr>
      <vt:lpstr>Présentation PowerPoint</vt:lpstr>
      <vt:lpstr> CMS</vt:lpstr>
      <vt:lpstr> ATLAS</vt:lpstr>
      <vt:lpstr>Présentation PowerPoint</vt:lpstr>
      <vt:lpstr> Largeur et désintégration</vt:lpstr>
      <vt:lpstr> Recherche au LEP</vt:lpstr>
      <vt:lpstr> Collisionneurs hadroniques</vt:lpstr>
      <vt:lpstr>Collisionneur hadronique</vt:lpstr>
      <vt:lpstr>Tevatron</vt:lpstr>
      <vt:lpstr>LHC le 4 Juillet 2012</vt:lpstr>
      <vt:lpstr>Animation</vt:lpstr>
      <vt:lpstr>Masse du Higgs</vt:lpstr>
      <vt:lpstr>Couplage du Higgs</vt:lpstr>
      <vt:lpstr>Présentation PowerPoint</vt:lpstr>
      <vt:lpstr>Présentation PowerPoint</vt:lpstr>
      <vt:lpstr>Présentation PowerPoint</vt:lpstr>
      <vt:lpstr>Présentation PowerPoint</vt:lpstr>
      <vt:lpstr> Mesure des couplages</vt:lpstr>
      <vt:lpstr> Mesure du spin</vt:lpstr>
      <vt:lpstr> Auto-couplage du Higgs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thibeau</dc:creator>
  <cp:lastModifiedBy>Patrice Verdier</cp:lastModifiedBy>
  <cp:revision>593</cp:revision>
  <dcterms:created xsi:type="dcterms:W3CDTF">2012-04-19T12:00:57Z</dcterms:created>
  <dcterms:modified xsi:type="dcterms:W3CDTF">2014-03-25T11:36:54Z</dcterms:modified>
</cp:coreProperties>
</file>