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5"/>
  </p:notesMasterIdLst>
  <p:handoutMasterIdLst>
    <p:handoutMasterId r:id="rId46"/>
  </p:handoutMasterIdLst>
  <p:sldIdLst>
    <p:sldId id="472" r:id="rId2"/>
    <p:sldId id="473" r:id="rId3"/>
    <p:sldId id="461" r:id="rId4"/>
    <p:sldId id="474" r:id="rId5"/>
    <p:sldId id="475" r:id="rId6"/>
    <p:sldId id="396" r:id="rId7"/>
    <p:sldId id="365" r:id="rId8"/>
    <p:sldId id="392" r:id="rId9"/>
    <p:sldId id="394" r:id="rId10"/>
    <p:sldId id="450" r:id="rId11"/>
    <p:sldId id="395" r:id="rId12"/>
    <p:sldId id="449" r:id="rId13"/>
    <p:sldId id="272" r:id="rId14"/>
    <p:sldId id="448" r:id="rId15"/>
    <p:sldId id="476" r:id="rId16"/>
    <p:sldId id="477" r:id="rId17"/>
    <p:sldId id="478" r:id="rId18"/>
    <p:sldId id="479" r:id="rId19"/>
    <p:sldId id="480" r:id="rId20"/>
    <p:sldId id="425" r:id="rId21"/>
    <p:sldId id="481" r:id="rId22"/>
    <p:sldId id="408" r:id="rId23"/>
    <p:sldId id="273" r:id="rId24"/>
    <p:sldId id="482" r:id="rId25"/>
    <p:sldId id="426" r:id="rId26"/>
    <p:sldId id="468" r:id="rId27"/>
    <p:sldId id="417" r:id="rId28"/>
    <p:sldId id="418" r:id="rId29"/>
    <p:sldId id="420" r:id="rId30"/>
    <p:sldId id="277" r:id="rId31"/>
    <p:sldId id="451" r:id="rId32"/>
    <p:sldId id="419" r:id="rId33"/>
    <p:sldId id="275" r:id="rId34"/>
    <p:sldId id="435" r:id="rId35"/>
    <p:sldId id="378" r:id="rId36"/>
    <p:sldId id="484" r:id="rId37"/>
    <p:sldId id="483" r:id="rId38"/>
    <p:sldId id="438" r:id="rId39"/>
    <p:sldId id="440" r:id="rId40"/>
    <p:sldId id="485" r:id="rId41"/>
    <p:sldId id="276" r:id="rId42"/>
    <p:sldId id="436" r:id="rId43"/>
    <p:sldId id="43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60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28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99528-ADFE-A343-8FC7-419165F68817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883F5-E72D-014E-B020-0ADEF0E73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52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206F-BFE8-0A4D-B4A3-EE121B4E11A5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B4DCB-EC8C-6D45-A5A9-632B0DEC4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39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B4DCB-EC8C-6D45-A5A9-632B0DEC4B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4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FR" sz="1200" dirty="0" smtClean="0"/>
              <a:t>La notion d’atome restera oubliée jusqu’en 1647  : Pierre Gassendi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B4DCB-EC8C-6D45-A5A9-632B0DEC4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93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is the World Made of?</a:t>
            </a:r>
            <a:r>
              <a:rPr lang="en-US" dirty="0" smtClean="0"/>
              <a:t> Why do so many things in this world share the same characteristics? </a:t>
            </a:r>
          </a:p>
          <a:p>
            <a:r>
              <a:rPr lang="en-US" dirty="0" smtClean="0"/>
              <a:t>People have come to realize that the matter of the world is made from a few fundamental building blocks of nature. </a:t>
            </a:r>
          </a:p>
          <a:p>
            <a:r>
              <a:rPr lang="en-US" dirty="0" smtClean="0"/>
              <a:t>The word </a:t>
            </a:r>
            <a:r>
              <a:rPr lang="en-US" b="1" dirty="0" smtClean="0"/>
              <a:t>"fundamental"</a:t>
            </a:r>
            <a:r>
              <a:rPr lang="en-US" dirty="0" smtClean="0"/>
              <a:t> is key here. By fundamental building blocks we mean objects that are </a:t>
            </a:r>
            <a:r>
              <a:rPr lang="en-US" b="1" dirty="0" smtClean="0"/>
              <a:t>simple and </a:t>
            </a:r>
            <a:r>
              <a:rPr lang="en-US" b="1" dirty="0" err="1" smtClean="0"/>
              <a:t>structureless</a:t>
            </a:r>
            <a:r>
              <a:rPr lang="en-US" dirty="0" smtClean="0"/>
              <a:t> -- not made of anything smaller. </a:t>
            </a:r>
          </a:p>
          <a:p>
            <a:r>
              <a:rPr lang="en-US" dirty="0" smtClean="0"/>
              <a:t>Even in ancient times, people sought to organize the world around them into fundamental elements, such as earth, air, fire, and water.</a:t>
            </a:r>
          </a:p>
          <a:p>
            <a:endParaRPr lang="en-US" dirty="0" smtClean="0"/>
          </a:p>
          <a:p>
            <a:r>
              <a:rPr lang="en-US" dirty="0" smtClean="0"/>
              <a:t>Because it appeared small, solid, and dense, scientists originally thought that the nucleus was fundamental. Later, they discovered that it was made of protons (p</a:t>
            </a:r>
            <a:r>
              <a:rPr lang="en-US" baseline="30000" dirty="0" smtClean="0"/>
              <a:t>+</a:t>
            </a:r>
            <a:r>
              <a:rPr lang="en-US" dirty="0" smtClean="0"/>
              <a:t>), which are positively charged, and neutrons (n), which have no charge.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So, then, are protons and neutrons fundamental?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is the World Made of?</a:t>
            </a:r>
            <a:r>
              <a:rPr lang="en-US" dirty="0" smtClean="0"/>
              <a:t> Why do so many things in this world share the same characteristics? </a:t>
            </a:r>
          </a:p>
          <a:p>
            <a:r>
              <a:rPr lang="en-US" dirty="0" smtClean="0"/>
              <a:t>People have come to realize that the matter of the world is made from a few fundamental building blocks of nature. </a:t>
            </a:r>
          </a:p>
          <a:p>
            <a:r>
              <a:rPr lang="en-US" dirty="0" smtClean="0"/>
              <a:t>The word </a:t>
            </a:r>
            <a:r>
              <a:rPr lang="en-US" b="1" dirty="0" smtClean="0"/>
              <a:t>"fundamental"</a:t>
            </a:r>
            <a:r>
              <a:rPr lang="en-US" dirty="0" smtClean="0"/>
              <a:t> is key here. By fundamental building blocks we mean objects that are </a:t>
            </a:r>
            <a:r>
              <a:rPr lang="en-US" b="1" dirty="0" smtClean="0"/>
              <a:t>simple and </a:t>
            </a:r>
            <a:r>
              <a:rPr lang="en-US" b="1" dirty="0" err="1" smtClean="0"/>
              <a:t>structureless</a:t>
            </a:r>
            <a:r>
              <a:rPr lang="en-US" dirty="0" smtClean="0"/>
              <a:t> -- not made of anything smaller. </a:t>
            </a:r>
          </a:p>
          <a:p>
            <a:r>
              <a:rPr lang="en-US" dirty="0" smtClean="0"/>
              <a:t>Even in ancient times, people sought to organize the world around them into fundamental elements, such as earth, air, fire, and water.</a:t>
            </a:r>
          </a:p>
          <a:p>
            <a:endParaRPr lang="en-US" dirty="0" smtClean="0"/>
          </a:p>
          <a:p>
            <a:r>
              <a:rPr lang="en-US" dirty="0" smtClean="0"/>
              <a:t>Because it appeared small, solid, and dense, scientists originally thought that the nucleus was fundamental. Later, they discovered that it was made of protons (p</a:t>
            </a:r>
            <a:r>
              <a:rPr lang="en-US" baseline="30000" dirty="0" smtClean="0"/>
              <a:t>+</a:t>
            </a:r>
            <a:r>
              <a:rPr lang="en-US" dirty="0" smtClean="0"/>
              <a:t>), which are positively charged, and neutrons (n), which have no charge.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So, then, are protons and neutrons fundamental?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1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76A8F-1AB7-4B48-B7F6-13F95A131A52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350000 </a:t>
            </a:r>
            <a:r>
              <a:rPr lang="en-US" dirty="0" err="1" smtClean="0"/>
              <a:t>fois</a:t>
            </a:r>
            <a:r>
              <a:rPr lang="en-US" dirty="0" smtClean="0"/>
              <a:t> plus </a:t>
            </a:r>
            <a:r>
              <a:rPr lang="en-US" dirty="0" err="1" smtClean="0"/>
              <a:t>lourd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l’électron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3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A96E4-FE24-3349-AE93-A7D988BBF4AD}" type="slidenum">
              <a:rPr lang="fr-FR"/>
              <a:pPr/>
              <a:t>31</a:t>
            </a:fld>
            <a:endParaRPr lang="fr-FR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22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4A715-6B6E-6747-89B4-265CF2C2C90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1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13/11/2014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400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E535B7-00B2-894C-92EA-909BEAD736D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84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216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567158"/>
            <a:ext cx="8540447" cy="457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6"/>
        </a:buBlip>
        <a:defRPr sz="2400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6"/>
        </a:buBlip>
        <a:defRPr sz="2200" b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b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emf"/><Relationship Id="rId5" Type="http://schemas.openxmlformats.org/officeDocument/2006/relationships/image" Target="../media/image37.jpg"/><Relationship Id="rId6" Type="http://schemas.openxmlformats.org/officeDocument/2006/relationships/image" Target="../media/image3.png"/><Relationship Id="rId7" Type="http://schemas.openxmlformats.org/officeDocument/2006/relationships/image" Target="../media/image38.emf"/><Relationship Id="rId8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microsoft.com/office/2007/relationships/hdphoto" Target="../media/hdphoto1.wdp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 descr="hadr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5881" y="396138"/>
            <a:ext cx="63722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+mj-lt"/>
              </a:rPr>
              <a:t>Le modèle standard </a:t>
            </a:r>
          </a:p>
          <a:p>
            <a:pPr algn="ctr"/>
            <a:r>
              <a:rPr lang="fr-FR" sz="4000" dirty="0" smtClean="0">
                <a:solidFill>
                  <a:schemeClr val="bg1"/>
                </a:solidFill>
                <a:latin typeface="+mj-lt"/>
              </a:rPr>
              <a:t>de la physique des particules</a:t>
            </a:r>
            <a:endParaRPr lang="fr-FR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6833" y="5880269"/>
            <a:ext cx="1839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Stéphane </a:t>
            </a:r>
            <a:r>
              <a:rPr lang="en-US" dirty="0" err="1" smtClean="0">
                <a:solidFill>
                  <a:srgbClr val="FFFFFF"/>
                </a:solidFill>
              </a:rPr>
              <a:t>Perriès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IPN Lyon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13/</a:t>
            </a:r>
            <a:r>
              <a:rPr lang="en-US" dirty="0" smtClean="0">
                <a:solidFill>
                  <a:srgbClr val="FFFFFF"/>
                </a:solidFill>
              </a:rPr>
              <a:t>11/</a:t>
            </a:r>
            <a:r>
              <a:rPr lang="en-US" dirty="0" smtClean="0">
                <a:solidFill>
                  <a:srgbClr val="FFFFFF"/>
                </a:solidFill>
              </a:rPr>
              <a:t>2014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449461" y="2090113"/>
            <a:ext cx="5086111" cy="302741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Historique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Physique des hautes énergies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La matière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Les interactions fondamentales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Le boson de </a:t>
            </a:r>
            <a:r>
              <a:rPr lang="fr-FR" dirty="0" err="1" smtClean="0">
                <a:solidFill>
                  <a:schemeClr val="bg1"/>
                </a:solidFill>
              </a:rPr>
              <a:t>Higgs</a:t>
            </a: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1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dirty="0" smtClean="0"/>
              <a:t>La quête des constituants élémentaires</a:t>
            </a:r>
            <a:endParaRPr lang="fr-FR" sz="4200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6" name="Group 330"/>
          <p:cNvGrpSpPr>
            <a:grpSpLocks/>
          </p:cNvGrpSpPr>
          <p:nvPr/>
        </p:nvGrpSpPr>
        <p:grpSpPr bwMode="auto">
          <a:xfrm>
            <a:off x="1116810" y="1522758"/>
            <a:ext cx="6910381" cy="4724397"/>
            <a:chOff x="432" y="960"/>
            <a:chExt cx="4603" cy="3216"/>
          </a:xfrm>
        </p:grpSpPr>
        <p:sp>
          <p:nvSpPr>
            <p:cNvPr id="7" name="Rectangle 331"/>
            <p:cNvSpPr>
              <a:spLocks noChangeArrowheads="1"/>
            </p:cNvSpPr>
            <p:nvPr/>
          </p:nvSpPr>
          <p:spPr bwMode="auto">
            <a:xfrm>
              <a:off x="1003" y="1004"/>
              <a:ext cx="4032" cy="2928"/>
            </a:xfrm>
            <a:prstGeom prst="rect">
              <a:avLst/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2"/>
            <p:cNvSpPr>
              <a:spLocks noChangeShapeType="1"/>
            </p:cNvSpPr>
            <p:nvPr/>
          </p:nvSpPr>
          <p:spPr bwMode="auto">
            <a:xfrm>
              <a:off x="1008" y="2538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3"/>
            <p:cNvSpPr>
              <a:spLocks noChangeShapeType="1"/>
            </p:cNvSpPr>
            <p:nvPr/>
          </p:nvSpPr>
          <p:spPr bwMode="auto">
            <a:xfrm>
              <a:off x="1008" y="1160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34"/>
            <p:cNvSpPr txBox="1">
              <a:spLocks noChangeArrowheads="1"/>
            </p:cNvSpPr>
            <p:nvPr/>
          </p:nvSpPr>
          <p:spPr bwMode="auto">
            <a:xfrm>
              <a:off x="786" y="3820"/>
              <a:ext cx="17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1" name="Text Box 335"/>
            <p:cNvSpPr txBox="1">
              <a:spLocks noChangeArrowheads="1"/>
            </p:cNvSpPr>
            <p:nvPr/>
          </p:nvSpPr>
          <p:spPr bwMode="auto">
            <a:xfrm>
              <a:off x="720" y="2428"/>
              <a:ext cx="252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2" name="Text Box 336"/>
            <p:cNvSpPr txBox="1">
              <a:spLocks noChangeArrowheads="1"/>
            </p:cNvSpPr>
            <p:nvPr/>
          </p:nvSpPr>
          <p:spPr bwMode="auto">
            <a:xfrm>
              <a:off x="630" y="1056"/>
              <a:ext cx="33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3" name="Text Box 337"/>
            <p:cNvSpPr txBox="1">
              <a:spLocks noChangeArrowheads="1"/>
            </p:cNvSpPr>
            <p:nvPr/>
          </p:nvSpPr>
          <p:spPr bwMode="auto">
            <a:xfrm rot="16200000">
              <a:off x="-929" y="2321"/>
              <a:ext cx="29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2000" dirty="0">
                  <a:latin typeface="Comic Sans MS" pitchFamily="-105" charset="0"/>
                </a:rPr>
                <a:t>Nombre de constituants élémentaires </a:t>
              </a:r>
              <a:endParaRPr lang="en-US" sz="2000" dirty="0">
                <a:latin typeface="Comic Sans MS" pitchFamily="-105" charset="0"/>
              </a:endParaRPr>
            </a:p>
          </p:txBody>
        </p:sp>
        <p:sp>
          <p:nvSpPr>
            <p:cNvPr id="14" name="Text Box 338"/>
            <p:cNvSpPr txBox="1">
              <a:spLocks noChangeArrowheads="1"/>
            </p:cNvSpPr>
            <p:nvPr/>
          </p:nvSpPr>
          <p:spPr bwMode="auto">
            <a:xfrm>
              <a:off x="1170" y="3964"/>
              <a:ext cx="1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5" name="Text Box 339"/>
            <p:cNvSpPr txBox="1">
              <a:spLocks noChangeArrowheads="1"/>
            </p:cNvSpPr>
            <p:nvPr/>
          </p:nvSpPr>
          <p:spPr bwMode="auto">
            <a:xfrm>
              <a:off x="720" y="3964"/>
              <a:ext cx="46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-105" charset="0"/>
                </a:rPr>
                <a:t>-</a:t>
              </a:r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6" name="Text Box 340"/>
            <p:cNvSpPr txBox="1">
              <a:spLocks noChangeArrowheads="1"/>
            </p:cNvSpPr>
            <p:nvPr/>
          </p:nvSpPr>
          <p:spPr bwMode="auto">
            <a:xfrm>
              <a:off x="1507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7" name="Text Box 341"/>
            <p:cNvSpPr txBox="1">
              <a:spLocks noChangeArrowheads="1"/>
            </p:cNvSpPr>
            <p:nvPr/>
          </p:nvSpPr>
          <p:spPr bwMode="auto">
            <a:xfrm>
              <a:off x="1939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1500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8" name="Text Box 342"/>
            <p:cNvSpPr txBox="1">
              <a:spLocks noChangeArrowheads="1"/>
            </p:cNvSpPr>
            <p:nvPr/>
          </p:nvSpPr>
          <p:spPr bwMode="auto">
            <a:xfrm>
              <a:off x="2544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1800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9" name="Text Box 343"/>
            <p:cNvSpPr txBox="1">
              <a:spLocks noChangeArrowheads="1"/>
            </p:cNvSpPr>
            <p:nvPr/>
          </p:nvSpPr>
          <p:spPr bwMode="auto">
            <a:xfrm>
              <a:off x="2976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0" name="Text Box 344"/>
            <p:cNvSpPr txBox="1">
              <a:spLocks noChangeArrowheads="1"/>
            </p:cNvSpPr>
            <p:nvPr/>
          </p:nvSpPr>
          <p:spPr bwMode="auto">
            <a:xfrm>
              <a:off x="3432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1950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1" name="Text Box 345"/>
            <p:cNvSpPr txBox="1">
              <a:spLocks noChangeArrowheads="1"/>
            </p:cNvSpPr>
            <p:nvPr/>
          </p:nvSpPr>
          <p:spPr bwMode="auto">
            <a:xfrm>
              <a:off x="4008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1980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2" name="Text Box 346"/>
            <p:cNvSpPr txBox="1">
              <a:spLocks noChangeArrowheads="1"/>
            </p:cNvSpPr>
            <p:nvPr/>
          </p:nvSpPr>
          <p:spPr bwMode="auto">
            <a:xfrm>
              <a:off x="4440" y="3964"/>
              <a:ext cx="42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2000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3" name="Line 347"/>
            <p:cNvSpPr>
              <a:spLocks noChangeShapeType="1"/>
            </p:cNvSpPr>
            <p:nvPr/>
          </p:nvSpPr>
          <p:spPr bwMode="auto">
            <a:xfrm>
              <a:off x="4939" y="2544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48"/>
            <p:cNvSpPr>
              <a:spLocks noChangeShapeType="1"/>
            </p:cNvSpPr>
            <p:nvPr/>
          </p:nvSpPr>
          <p:spPr bwMode="auto">
            <a:xfrm>
              <a:off x="4939" y="1166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9"/>
            <p:cNvSpPr>
              <a:spLocks noChangeShapeType="1"/>
            </p:cNvSpPr>
            <p:nvPr/>
          </p:nvSpPr>
          <p:spPr bwMode="auto">
            <a:xfrm flipV="1">
              <a:off x="124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50"/>
            <p:cNvSpPr>
              <a:spLocks noChangeShapeType="1"/>
            </p:cNvSpPr>
            <p:nvPr/>
          </p:nvSpPr>
          <p:spPr bwMode="auto">
            <a:xfrm flipV="1">
              <a:off x="1680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51"/>
            <p:cNvSpPr>
              <a:spLocks noChangeShapeType="1"/>
            </p:cNvSpPr>
            <p:nvPr/>
          </p:nvSpPr>
          <p:spPr bwMode="auto">
            <a:xfrm flipV="1">
              <a:off x="211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52"/>
            <p:cNvSpPr>
              <a:spLocks noChangeShapeType="1"/>
            </p:cNvSpPr>
            <p:nvPr/>
          </p:nvSpPr>
          <p:spPr bwMode="auto">
            <a:xfrm flipV="1">
              <a:off x="272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3"/>
            <p:cNvSpPr>
              <a:spLocks noChangeShapeType="1"/>
            </p:cNvSpPr>
            <p:nvPr/>
          </p:nvSpPr>
          <p:spPr bwMode="auto">
            <a:xfrm flipV="1">
              <a:off x="316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4"/>
            <p:cNvSpPr>
              <a:spLocks noChangeShapeType="1"/>
            </p:cNvSpPr>
            <p:nvPr/>
          </p:nvSpPr>
          <p:spPr bwMode="auto">
            <a:xfrm flipV="1">
              <a:off x="3615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5"/>
            <p:cNvSpPr>
              <a:spLocks noChangeShapeType="1"/>
            </p:cNvSpPr>
            <p:nvPr/>
          </p:nvSpPr>
          <p:spPr bwMode="auto">
            <a:xfrm flipV="1">
              <a:off x="4211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6"/>
            <p:cNvSpPr>
              <a:spLocks noChangeShapeType="1"/>
            </p:cNvSpPr>
            <p:nvPr/>
          </p:nvSpPr>
          <p:spPr bwMode="auto">
            <a:xfrm flipV="1">
              <a:off x="4619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7"/>
            <p:cNvSpPr>
              <a:spLocks noChangeShapeType="1"/>
            </p:cNvSpPr>
            <p:nvPr/>
          </p:nvSpPr>
          <p:spPr bwMode="auto">
            <a:xfrm flipV="1">
              <a:off x="124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58"/>
            <p:cNvSpPr>
              <a:spLocks noChangeShapeType="1"/>
            </p:cNvSpPr>
            <p:nvPr/>
          </p:nvSpPr>
          <p:spPr bwMode="auto">
            <a:xfrm flipV="1">
              <a:off x="1680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9"/>
            <p:cNvSpPr>
              <a:spLocks noChangeShapeType="1"/>
            </p:cNvSpPr>
            <p:nvPr/>
          </p:nvSpPr>
          <p:spPr bwMode="auto">
            <a:xfrm flipV="1">
              <a:off x="211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0"/>
            <p:cNvSpPr>
              <a:spLocks noChangeShapeType="1"/>
            </p:cNvSpPr>
            <p:nvPr/>
          </p:nvSpPr>
          <p:spPr bwMode="auto">
            <a:xfrm flipV="1">
              <a:off x="272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1"/>
            <p:cNvSpPr>
              <a:spLocks noChangeShapeType="1"/>
            </p:cNvSpPr>
            <p:nvPr/>
          </p:nvSpPr>
          <p:spPr bwMode="auto">
            <a:xfrm flipV="1">
              <a:off x="316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2"/>
            <p:cNvSpPr>
              <a:spLocks noChangeShapeType="1"/>
            </p:cNvSpPr>
            <p:nvPr/>
          </p:nvSpPr>
          <p:spPr bwMode="auto">
            <a:xfrm flipV="1">
              <a:off x="3615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3"/>
            <p:cNvSpPr>
              <a:spLocks noChangeShapeType="1"/>
            </p:cNvSpPr>
            <p:nvPr/>
          </p:nvSpPr>
          <p:spPr bwMode="auto">
            <a:xfrm flipV="1">
              <a:off x="4211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64"/>
            <p:cNvSpPr>
              <a:spLocks noChangeShapeType="1"/>
            </p:cNvSpPr>
            <p:nvPr/>
          </p:nvSpPr>
          <p:spPr bwMode="auto">
            <a:xfrm flipV="1">
              <a:off x="4619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65"/>
            <p:cNvSpPr txBox="1">
              <a:spLocks noChangeArrowheads="1"/>
            </p:cNvSpPr>
            <p:nvPr/>
          </p:nvSpPr>
          <p:spPr bwMode="auto">
            <a:xfrm>
              <a:off x="1056" y="3216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terre, air, feu, eau</a:t>
              </a:r>
            </a:p>
          </p:txBody>
        </p:sp>
        <p:sp>
          <p:nvSpPr>
            <p:cNvPr id="42" name="Text Box 366"/>
            <p:cNvSpPr txBox="1">
              <a:spLocks noChangeArrowheads="1"/>
            </p:cNvSpPr>
            <p:nvPr/>
          </p:nvSpPr>
          <p:spPr bwMode="auto">
            <a:xfrm>
              <a:off x="1392" y="2006"/>
              <a:ext cx="1066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soufre, sel, mercure</a:t>
              </a:r>
            </a:p>
          </p:txBody>
        </p:sp>
        <p:sp>
          <p:nvSpPr>
            <p:cNvPr id="43" name="Text Box 367"/>
            <p:cNvSpPr txBox="1">
              <a:spLocks noChangeArrowheads="1"/>
            </p:cNvSpPr>
            <p:nvPr/>
          </p:nvSpPr>
          <p:spPr bwMode="auto">
            <a:xfrm>
              <a:off x="1872" y="1200"/>
              <a:ext cx="9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>
                  <a:latin typeface="Comic Sans MS" pitchFamily="-105" charset="0"/>
                </a:rPr>
                <a:t>éléments chimiques</a:t>
              </a:r>
            </a:p>
          </p:txBody>
        </p:sp>
        <p:sp>
          <p:nvSpPr>
            <p:cNvPr id="45" name="Text Box 369"/>
            <p:cNvSpPr txBox="1">
              <a:spLocks noChangeArrowheads="1"/>
            </p:cNvSpPr>
            <p:nvPr/>
          </p:nvSpPr>
          <p:spPr bwMode="auto">
            <a:xfrm>
              <a:off x="3408" y="1152"/>
              <a:ext cx="1211" cy="48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particules subatomiques</a:t>
              </a:r>
            </a:p>
          </p:txBody>
        </p:sp>
        <p:sp>
          <p:nvSpPr>
            <p:cNvPr id="46" name="Text Box 370"/>
            <p:cNvSpPr txBox="1">
              <a:spLocks noChangeArrowheads="1"/>
            </p:cNvSpPr>
            <p:nvPr/>
          </p:nvSpPr>
          <p:spPr bwMode="auto">
            <a:xfrm>
              <a:off x="3696" y="292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quarks et leptons</a:t>
              </a:r>
            </a:p>
          </p:txBody>
        </p:sp>
        <p:sp>
          <p:nvSpPr>
            <p:cNvPr id="47" name="Freeform 371"/>
            <p:cNvSpPr>
              <a:spLocks/>
            </p:cNvSpPr>
            <p:nvPr/>
          </p:nvSpPr>
          <p:spPr bwMode="auto">
            <a:xfrm>
              <a:off x="1157" y="2559"/>
              <a:ext cx="684" cy="530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10" y="489"/>
                </a:cxn>
                <a:cxn ang="0">
                  <a:pos x="15" y="464"/>
                </a:cxn>
                <a:cxn ang="0">
                  <a:pos x="21" y="446"/>
                </a:cxn>
                <a:cxn ang="0">
                  <a:pos x="27" y="425"/>
                </a:cxn>
                <a:cxn ang="0">
                  <a:pos x="36" y="356"/>
                </a:cxn>
                <a:cxn ang="0">
                  <a:pos x="42" y="336"/>
                </a:cxn>
                <a:cxn ang="0">
                  <a:pos x="54" y="242"/>
                </a:cxn>
                <a:cxn ang="0">
                  <a:pos x="60" y="224"/>
                </a:cxn>
                <a:cxn ang="0">
                  <a:pos x="66" y="206"/>
                </a:cxn>
                <a:cxn ang="0">
                  <a:pos x="75" y="188"/>
                </a:cxn>
                <a:cxn ang="0">
                  <a:pos x="84" y="168"/>
                </a:cxn>
                <a:cxn ang="0">
                  <a:pos x="93" y="149"/>
                </a:cxn>
                <a:cxn ang="0">
                  <a:pos x="120" y="122"/>
                </a:cxn>
                <a:cxn ang="0">
                  <a:pos x="156" y="95"/>
                </a:cxn>
                <a:cxn ang="0">
                  <a:pos x="183" y="75"/>
                </a:cxn>
                <a:cxn ang="0">
                  <a:pos x="228" y="45"/>
                </a:cxn>
                <a:cxn ang="0">
                  <a:pos x="255" y="30"/>
                </a:cxn>
                <a:cxn ang="0">
                  <a:pos x="285" y="21"/>
                </a:cxn>
                <a:cxn ang="0">
                  <a:pos x="319" y="12"/>
                </a:cxn>
                <a:cxn ang="0">
                  <a:pos x="457" y="5"/>
                </a:cxn>
                <a:cxn ang="0">
                  <a:pos x="487" y="3"/>
                </a:cxn>
                <a:cxn ang="0">
                  <a:pos x="508" y="8"/>
                </a:cxn>
                <a:cxn ang="0">
                  <a:pos x="652" y="9"/>
                </a:cxn>
                <a:cxn ang="0">
                  <a:pos x="658" y="6"/>
                </a:cxn>
                <a:cxn ang="0">
                  <a:pos x="684" y="6"/>
                </a:cxn>
              </a:cxnLst>
              <a:rect l="0" t="0" r="r" b="b"/>
              <a:pathLst>
                <a:path w="684" h="530">
                  <a:moveTo>
                    <a:pt x="0" y="530"/>
                  </a:moveTo>
                  <a:cubicBezTo>
                    <a:pt x="4" y="516"/>
                    <a:pt x="2" y="502"/>
                    <a:pt x="10" y="489"/>
                  </a:cubicBezTo>
                  <a:cubicBezTo>
                    <a:pt x="11" y="482"/>
                    <a:pt x="11" y="470"/>
                    <a:pt x="15" y="464"/>
                  </a:cubicBezTo>
                  <a:cubicBezTo>
                    <a:pt x="16" y="458"/>
                    <a:pt x="18" y="452"/>
                    <a:pt x="21" y="446"/>
                  </a:cubicBezTo>
                  <a:cubicBezTo>
                    <a:pt x="22" y="439"/>
                    <a:pt x="24" y="431"/>
                    <a:pt x="27" y="425"/>
                  </a:cubicBezTo>
                  <a:cubicBezTo>
                    <a:pt x="28" y="405"/>
                    <a:pt x="26" y="375"/>
                    <a:pt x="36" y="356"/>
                  </a:cubicBezTo>
                  <a:cubicBezTo>
                    <a:pt x="37" y="349"/>
                    <a:pt x="40" y="343"/>
                    <a:pt x="42" y="336"/>
                  </a:cubicBezTo>
                  <a:cubicBezTo>
                    <a:pt x="44" y="310"/>
                    <a:pt x="41" y="267"/>
                    <a:pt x="54" y="242"/>
                  </a:cubicBezTo>
                  <a:cubicBezTo>
                    <a:pt x="55" y="236"/>
                    <a:pt x="57" y="230"/>
                    <a:pt x="60" y="224"/>
                  </a:cubicBezTo>
                  <a:cubicBezTo>
                    <a:pt x="61" y="218"/>
                    <a:pt x="63" y="212"/>
                    <a:pt x="66" y="206"/>
                  </a:cubicBezTo>
                  <a:cubicBezTo>
                    <a:pt x="67" y="200"/>
                    <a:pt x="71" y="193"/>
                    <a:pt x="75" y="188"/>
                  </a:cubicBezTo>
                  <a:cubicBezTo>
                    <a:pt x="76" y="181"/>
                    <a:pt x="81" y="174"/>
                    <a:pt x="84" y="168"/>
                  </a:cubicBezTo>
                  <a:cubicBezTo>
                    <a:pt x="85" y="160"/>
                    <a:pt x="88" y="155"/>
                    <a:pt x="93" y="149"/>
                  </a:cubicBezTo>
                  <a:cubicBezTo>
                    <a:pt x="95" y="137"/>
                    <a:pt x="110" y="128"/>
                    <a:pt x="120" y="122"/>
                  </a:cubicBezTo>
                  <a:cubicBezTo>
                    <a:pt x="128" y="111"/>
                    <a:pt x="142" y="98"/>
                    <a:pt x="156" y="95"/>
                  </a:cubicBezTo>
                  <a:cubicBezTo>
                    <a:pt x="165" y="88"/>
                    <a:pt x="173" y="81"/>
                    <a:pt x="183" y="75"/>
                  </a:cubicBezTo>
                  <a:cubicBezTo>
                    <a:pt x="194" y="61"/>
                    <a:pt x="209" y="48"/>
                    <a:pt x="228" y="45"/>
                  </a:cubicBezTo>
                  <a:cubicBezTo>
                    <a:pt x="241" y="43"/>
                    <a:pt x="255" y="30"/>
                    <a:pt x="255" y="30"/>
                  </a:cubicBezTo>
                  <a:cubicBezTo>
                    <a:pt x="262" y="27"/>
                    <a:pt x="278" y="22"/>
                    <a:pt x="285" y="21"/>
                  </a:cubicBezTo>
                  <a:cubicBezTo>
                    <a:pt x="295" y="17"/>
                    <a:pt x="309" y="14"/>
                    <a:pt x="319" y="12"/>
                  </a:cubicBezTo>
                  <a:cubicBezTo>
                    <a:pt x="362" y="1"/>
                    <a:pt x="320" y="8"/>
                    <a:pt x="457" y="5"/>
                  </a:cubicBezTo>
                  <a:cubicBezTo>
                    <a:pt x="466" y="5"/>
                    <a:pt x="487" y="6"/>
                    <a:pt x="487" y="3"/>
                  </a:cubicBezTo>
                  <a:cubicBezTo>
                    <a:pt x="494" y="0"/>
                    <a:pt x="501" y="9"/>
                    <a:pt x="508" y="8"/>
                  </a:cubicBezTo>
                  <a:cubicBezTo>
                    <a:pt x="556" y="8"/>
                    <a:pt x="605" y="18"/>
                    <a:pt x="652" y="9"/>
                  </a:cubicBezTo>
                  <a:cubicBezTo>
                    <a:pt x="657" y="6"/>
                    <a:pt x="655" y="6"/>
                    <a:pt x="658" y="6"/>
                  </a:cubicBezTo>
                  <a:lnTo>
                    <a:pt x="684" y="6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72"/>
            <p:cNvSpPr>
              <a:spLocks/>
            </p:cNvSpPr>
            <p:nvPr/>
          </p:nvSpPr>
          <p:spPr bwMode="auto">
            <a:xfrm>
              <a:off x="1144" y="1116"/>
              <a:ext cx="24" cy="20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219"/>
                </a:cxn>
                <a:cxn ang="0">
                  <a:pos x="2" y="402"/>
                </a:cxn>
                <a:cxn ang="0">
                  <a:pos x="5" y="702"/>
                </a:cxn>
                <a:cxn ang="0">
                  <a:pos x="2" y="1221"/>
                </a:cxn>
                <a:cxn ang="0">
                  <a:pos x="11" y="1329"/>
                </a:cxn>
                <a:cxn ang="0">
                  <a:pos x="5" y="1530"/>
                </a:cxn>
                <a:cxn ang="0">
                  <a:pos x="2" y="1578"/>
                </a:cxn>
                <a:cxn ang="0">
                  <a:pos x="14" y="1626"/>
                </a:cxn>
                <a:cxn ang="0">
                  <a:pos x="11" y="1947"/>
                </a:cxn>
                <a:cxn ang="0">
                  <a:pos x="17" y="2004"/>
                </a:cxn>
              </a:cxnLst>
              <a:rect l="0" t="0" r="r" b="b"/>
              <a:pathLst>
                <a:path w="24" h="2004">
                  <a:moveTo>
                    <a:pt x="5" y="0"/>
                  </a:moveTo>
                  <a:cubicBezTo>
                    <a:pt x="2" y="74"/>
                    <a:pt x="6" y="146"/>
                    <a:pt x="11" y="219"/>
                  </a:cubicBezTo>
                  <a:cubicBezTo>
                    <a:pt x="9" y="281"/>
                    <a:pt x="10" y="341"/>
                    <a:pt x="2" y="402"/>
                  </a:cubicBezTo>
                  <a:cubicBezTo>
                    <a:pt x="6" y="504"/>
                    <a:pt x="7" y="598"/>
                    <a:pt x="5" y="702"/>
                  </a:cubicBezTo>
                  <a:cubicBezTo>
                    <a:pt x="6" y="868"/>
                    <a:pt x="19" y="1050"/>
                    <a:pt x="2" y="1221"/>
                  </a:cubicBezTo>
                  <a:cubicBezTo>
                    <a:pt x="7" y="1248"/>
                    <a:pt x="7" y="1300"/>
                    <a:pt x="11" y="1329"/>
                  </a:cubicBezTo>
                  <a:cubicBezTo>
                    <a:pt x="2" y="1413"/>
                    <a:pt x="5" y="1464"/>
                    <a:pt x="5" y="1530"/>
                  </a:cubicBezTo>
                  <a:cubicBezTo>
                    <a:pt x="4" y="1540"/>
                    <a:pt x="3" y="1568"/>
                    <a:pt x="2" y="1578"/>
                  </a:cubicBezTo>
                  <a:cubicBezTo>
                    <a:pt x="0" y="1592"/>
                    <a:pt x="14" y="1626"/>
                    <a:pt x="14" y="1626"/>
                  </a:cubicBezTo>
                  <a:cubicBezTo>
                    <a:pt x="11" y="1736"/>
                    <a:pt x="18" y="1837"/>
                    <a:pt x="11" y="1947"/>
                  </a:cubicBezTo>
                  <a:cubicBezTo>
                    <a:pt x="14" y="1972"/>
                    <a:pt x="24" y="1982"/>
                    <a:pt x="17" y="2004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3"/>
            <p:cNvSpPr>
              <a:spLocks/>
            </p:cNvSpPr>
            <p:nvPr/>
          </p:nvSpPr>
          <p:spPr bwMode="auto">
            <a:xfrm>
              <a:off x="1836" y="1296"/>
              <a:ext cx="1428" cy="1278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81" y="1272"/>
                </a:cxn>
                <a:cxn ang="0">
                  <a:pos x="261" y="1269"/>
                </a:cxn>
                <a:cxn ang="0">
                  <a:pos x="411" y="1245"/>
                </a:cxn>
                <a:cxn ang="0">
                  <a:pos x="522" y="1209"/>
                </a:cxn>
                <a:cxn ang="0">
                  <a:pos x="615" y="1154"/>
                </a:cxn>
                <a:cxn ang="0">
                  <a:pos x="645" y="1140"/>
                </a:cxn>
                <a:cxn ang="0">
                  <a:pos x="660" y="1128"/>
                </a:cxn>
                <a:cxn ang="0">
                  <a:pos x="663" y="1125"/>
                </a:cxn>
                <a:cxn ang="0">
                  <a:pos x="671" y="1118"/>
                </a:cxn>
                <a:cxn ang="0">
                  <a:pos x="683" y="1109"/>
                </a:cxn>
                <a:cxn ang="0">
                  <a:pos x="690" y="1103"/>
                </a:cxn>
                <a:cxn ang="0">
                  <a:pos x="717" y="1083"/>
                </a:cxn>
                <a:cxn ang="0">
                  <a:pos x="735" y="1059"/>
                </a:cxn>
                <a:cxn ang="0">
                  <a:pos x="765" y="1017"/>
                </a:cxn>
                <a:cxn ang="0">
                  <a:pos x="837" y="825"/>
                </a:cxn>
                <a:cxn ang="0">
                  <a:pos x="873" y="654"/>
                </a:cxn>
                <a:cxn ang="0">
                  <a:pos x="915" y="477"/>
                </a:cxn>
                <a:cxn ang="0">
                  <a:pos x="969" y="351"/>
                </a:cxn>
                <a:cxn ang="0">
                  <a:pos x="1032" y="270"/>
                </a:cxn>
                <a:cxn ang="0">
                  <a:pos x="1101" y="210"/>
                </a:cxn>
                <a:cxn ang="0">
                  <a:pos x="1128" y="189"/>
                </a:cxn>
                <a:cxn ang="0">
                  <a:pos x="1146" y="177"/>
                </a:cxn>
                <a:cxn ang="0">
                  <a:pos x="1173" y="150"/>
                </a:cxn>
                <a:cxn ang="0">
                  <a:pos x="1257" y="93"/>
                </a:cxn>
                <a:cxn ang="0">
                  <a:pos x="1311" y="66"/>
                </a:cxn>
                <a:cxn ang="0">
                  <a:pos x="1335" y="53"/>
                </a:cxn>
                <a:cxn ang="0">
                  <a:pos x="1344" y="47"/>
                </a:cxn>
                <a:cxn ang="0">
                  <a:pos x="1383" y="30"/>
                </a:cxn>
                <a:cxn ang="0">
                  <a:pos x="1401" y="15"/>
                </a:cxn>
                <a:cxn ang="0">
                  <a:pos x="1418" y="6"/>
                </a:cxn>
                <a:cxn ang="0">
                  <a:pos x="1428" y="0"/>
                </a:cxn>
              </a:cxnLst>
              <a:rect l="0" t="0" r="r" b="b"/>
              <a:pathLst>
                <a:path w="1428" h="1278">
                  <a:moveTo>
                    <a:pt x="0" y="1275"/>
                  </a:moveTo>
                  <a:cubicBezTo>
                    <a:pt x="23" y="1278"/>
                    <a:pt x="58" y="1269"/>
                    <a:pt x="81" y="1272"/>
                  </a:cubicBezTo>
                  <a:cubicBezTo>
                    <a:pt x="145" y="1267"/>
                    <a:pt x="196" y="1271"/>
                    <a:pt x="261" y="1269"/>
                  </a:cubicBezTo>
                  <a:cubicBezTo>
                    <a:pt x="312" y="1259"/>
                    <a:pt x="361" y="1258"/>
                    <a:pt x="411" y="1245"/>
                  </a:cubicBezTo>
                  <a:cubicBezTo>
                    <a:pt x="450" y="1235"/>
                    <a:pt x="484" y="1222"/>
                    <a:pt x="522" y="1209"/>
                  </a:cubicBezTo>
                  <a:cubicBezTo>
                    <a:pt x="553" y="1199"/>
                    <a:pt x="588" y="1172"/>
                    <a:pt x="615" y="1154"/>
                  </a:cubicBezTo>
                  <a:cubicBezTo>
                    <a:pt x="631" y="1149"/>
                    <a:pt x="624" y="1154"/>
                    <a:pt x="645" y="1140"/>
                  </a:cubicBezTo>
                  <a:cubicBezTo>
                    <a:pt x="648" y="1138"/>
                    <a:pt x="660" y="1128"/>
                    <a:pt x="660" y="1128"/>
                  </a:cubicBezTo>
                  <a:cubicBezTo>
                    <a:pt x="668" y="1104"/>
                    <a:pt x="647" y="1141"/>
                    <a:pt x="663" y="1125"/>
                  </a:cubicBezTo>
                  <a:cubicBezTo>
                    <a:pt x="665" y="1123"/>
                    <a:pt x="669" y="1120"/>
                    <a:pt x="671" y="1118"/>
                  </a:cubicBezTo>
                  <a:cubicBezTo>
                    <a:pt x="674" y="1115"/>
                    <a:pt x="681" y="1112"/>
                    <a:pt x="683" y="1109"/>
                  </a:cubicBezTo>
                  <a:cubicBezTo>
                    <a:pt x="686" y="1107"/>
                    <a:pt x="684" y="1107"/>
                    <a:pt x="690" y="1103"/>
                  </a:cubicBezTo>
                  <a:cubicBezTo>
                    <a:pt x="695" y="1095"/>
                    <a:pt x="710" y="1088"/>
                    <a:pt x="717" y="1083"/>
                  </a:cubicBezTo>
                  <a:cubicBezTo>
                    <a:pt x="721" y="1071"/>
                    <a:pt x="725" y="1066"/>
                    <a:pt x="735" y="1059"/>
                  </a:cubicBezTo>
                  <a:cubicBezTo>
                    <a:pt x="745" y="1045"/>
                    <a:pt x="751" y="1027"/>
                    <a:pt x="765" y="1017"/>
                  </a:cubicBezTo>
                  <a:cubicBezTo>
                    <a:pt x="802" y="961"/>
                    <a:pt x="821" y="890"/>
                    <a:pt x="837" y="825"/>
                  </a:cubicBezTo>
                  <a:cubicBezTo>
                    <a:pt x="843" y="767"/>
                    <a:pt x="862" y="711"/>
                    <a:pt x="873" y="654"/>
                  </a:cubicBezTo>
                  <a:cubicBezTo>
                    <a:pt x="878" y="588"/>
                    <a:pt x="895" y="538"/>
                    <a:pt x="915" y="477"/>
                  </a:cubicBezTo>
                  <a:cubicBezTo>
                    <a:pt x="930" y="433"/>
                    <a:pt x="943" y="390"/>
                    <a:pt x="969" y="351"/>
                  </a:cubicBezTo>
                  <a:cubicBezTo>
                    <a:pt x="983" y="330"/>
                    <a:pt x="1012" y="283"/>
                    <a:pt x="1032" y="270"/>
                  </a:cubicBezTo>
                  <a:cubicBezTo>
                    <a:pt x="1059" y="252"/>
                    <a:pt x="1075" y="227"/>
                    <a:pt x="1101" y="210"/>
                  </a:cubicBezTo>
                  <a:cubicBezTo>
                    <a:pt x="1108" y="199"/>
                    <a:pt x="1117" y="197"/>
                    <a:pt x="1128" y="189"/>
                  </a:cubicBezTo>
                  <a:cubicBezTo>
                    <a:pt x="1134" y="185"/>
                    <a:pt x="1146" y="177"/>
                    <a:pt x="1146" y="177"/>
                  </a:cubicBezTo>
                  <a:cubicBezTo>
                    <a:pt x="1153" y="167"/>
                    <a:pt x="1162" y="154"/>
                    <a:pt x="1173" y="150"/>
                  </a:cubicBezTo>
                  <a:cubicBezTo>
                    <a:pt x="1192" y="131"/>
                    <a:pt x="1230" y="102"/>
                    <a:pt x="1257" y="93"/>
                  </a:cubicBezTo>
                  <a:cubicBezTo>
                    <a:pt x="1273" y="77"/>
                    <a:pt x="1289" y="71"/>
                    <a:pt x="1311" y="66"/>
                  </a:cubicBezTo>
                  <a:cubicBezTo>
                    <a:pt x="1311" y="66"/>
                    <a:pt x="1330" y="55"/>
                    <a:pt x="1335" y="53"/>
                  </a:cubicBezTo>
                  <a:cubicBezTo>
                    <a:pt x="1338" y="52"/>
                    <a:pt x="1344" y="47"/>
                    <a:pt x="1344" y="47"/>
                  </a:cubicBezTo>
                  <a:cubicBezTo>
                    <a:pt x="1354" y="37"/>
                    <a:pt x="1370" y="35"/>
                    <a:pt x="1383" y="30"/>
                  </a:cubicBezTo>
                  <a:cubicBezTo>
                    <a:pt x="1391" y="27"/>
                    <a:pt x="1401" y="15"/>
                    <a:pt x="1401" y="15"/>
                  </a:cubicBezTo>
                  <a:cubicBezTo>
                    <a:pt x="1410" y="15"/>
                    <a:pt x="1414" y="8"/>
                    <a:pt x="1418" y="6"/>
                  </a:cubicBezTo>
                  <a:lnTo>
                    <a:pt x="1428" y="0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4"/>
            <p:cNvSpPr>
              <a:spLocks/>
            </p:cNvSpPr>
            <p:nvPr/>
          </p:nvSpPr>
          <p:spPr bwMode="auto">
            <a:xfrm>
              <a:off x="3261" y="1299"/>
              <a:ext cx="20" cy="222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303"/>
                </a:cxn>
                <a:cxn ang="0">
                  <a:pos x="9" y="573"/>
                </a:cxn>
                <a:cxn ang="0">
                  <a:pos x="9" y="633"/>
                </a:cxn>
                <a:cxn ang="0">
                  <a:pos x="9" y="717"/>
                </a:cxn>
                <a:cxn ang="0">
                  <a:pos x="3" y="1179"/>
                </a:cxn>
                <a:cxn ang="0">
                  <a:pos x="3" y="1617"/>
                </a:cxn>
                <a:cxn ang="0">
                  <a:pos x="15" y="1863"/>
                </a:cxn>
                <a:cxn ang="0">
                  <a:pos x="9" y="2145"/>
                </a:cxn>
                <a:cxn ang="0">
                  <a:pos x="12" y="2229"/>
                </a:cxn>
                <a:cxn ang="0">
                  <a:pos x="3" y="2157"/>
                </a:cxn>
              </a:cxnLst>
              <a:rect l="0" t="0" r="r" b="b"/>
              <a:pathLst>
                <a:path w="20" h="2229">
                  <a:moveTo>
                    <a:pt x="9" y="0"/>
                  </a:moveTo>
                  <a:cubicBezTo>
                    <a:pt x="13" y="101"/>
                    <a:pt x="20" y="202"/>
                    <a:pt x="6" y="303"/>
                  </a:cubicBezTo>
                  <a:cubicBezTo>
                    <a:pt x="10" y="394"/>
                    <a:pt x="13" y="482"/>
                    <a:pt x="9" y="573"/>
                  </a:cubicBezTo>
                  <a:cubicBezTo>
                    <a:pt x="8" y="593"/>
                    <a:pt x="9" y="633"/>
                    <a:pt x="9" y="633"/>
                  </a:cubicBezTo>
                  <a:cubicBezTo>
                    <a:pt x="11" y="662"/>
                    <a:pt x="5" y="688"/>
                    <a:pt x="9" y="717"/>
                  </a:cubicBezTo>
                  <a:cubicBezTo>
                    <a:pt x="16" y="871"/>
                    <a:pt x="8" y="1025"/>
                    <a:pt x="3" y="1179"/>
                  </a:cubicBezTo>
                  <a:cubicBezTo>
                    <a:pt x="5" y="1322"/>
                    <a:pt x="16" y="1473"/>
                    <a:pt x="3" y="1617"/>
                  </a:cubicBezTo>
                  <a:cubicBezTo>
                    <a:pt x="0" y="1693"/>
                    <a:pt x="9" y="1788"/>
                    <a:pt x="15" y="1863"/>
                  </a:cubicBezTo>
                  <a:cubicBezTo>
                    <a:pt x="9" y="2007"/>
                    <a:pt x="15" y="1923"/>
                    <a:pt x="9" y="2145"/>
                  </a:cubicBezTo>
                  <a:cubicBezTo>
                    <a:pt x="9" y="2161"/>
                    <a:pt x="13" y="2227"/>
                    <a:pt x="12" y="2229"/>
                  </a:cubicBezTo>
                  <a:lnTo>
                    <a:pt x="3" y="2157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75"/>
            <p:cNvSpPr>
              <a:spLocks/>
            </p:cNvSpPr>
            <p:nvPr/>
          </p:nvSpPr>
          <p:spPr bwMode="auto">
            <a:xfrm>
              <a:off x="3282" y="1614"/>
              <a:ext cx="585" cy="1917"/>
            </a:xfrm>
            <a:custGeom>
              <a:avLst/>
              <a:gdLst/>
              <a:ahLst/>
              <a:cxnLst>
                <a:cxn ang="0">
                  <a:pos x="0" y="1917"/>
                </a:cxn>
                <a:cxn ang="0">
                  <a:pos x="39" y="1827"/>
                </a:cxn>
                <a:cxn ang="0">
                  <a:pos x="66" y="1755"/>
                </a:cxn>
                <a:cxn ang="0">
                  <a:pos x="90" y="1710"/>
                </a:cxn>
                <a:cxn ang="0">
                  <a:pos x="114" y="1674"/>
                </a:cxn>
                <a:cxn ang="0">
                  <a:pos x="171" y="1530"/>
                </a:cxn>
                <a:cxn ang="0">
                  <a:pos x="186" y="1467"/>
                </a:cxn>
                <a:cxn ang="0">
                  <a:pos x="210" y="1386"/>
                </a:cxn>
                <a:cxn ang="0">
                  <a:pos x="216" y="1362"/>
                </a:cxn>
                <a:cxn ang="0">
                  <a:pos x="222" y="1320"/>
                </a:cxn>
                <a:cxn ang="0">
                  <a:pos x="258" y="1113"/>
                </a:cxn>
                <a:cxn ang="0">
                  <a:pos x="279" y="1038"/>
                </a:cxn>
                <a:cxn ang="0">
                  <a:pos x="303" y="966"/>
                </a:cxn>
                <a:cxn ang="0">
                  <a:pos x="321" y="939"/>
                </a:cxn>
                <a:cxn ang="0">
                  <a:pos x="348" y="891"/>
                </a:cxn>
                <a:cxn ang="0">
                  <a:pos x="375" y="822"/>
                </a:cxn>
                <a:cxn ang="0">
                  <a:pos x="399" y="747"/>
                </a:cxn>
                <a:cxn ang="0">
                  <a:pos x="468" y="453"/>
                </a:cxn>
                <a:cxn ang="0">
                  <a:pos x="501" y="411"/>
                </a:cxn>
                <a:cxn ang="0">
                  <a:pos x="528" y="366"/>
                </a:cxn>
                <a:cxn ang="0">
                  <a:pos x="531" y="312"/>
                </a:cxn>
                <a:cxn ang="0">
                  <a:pos x="537" y="240"/>
                </a:cxn>
                <a:cxn ang="0">
                  <a:pos x="570" y="195"/>
                </a:cxn>
                <a:cxn ang="0">
                  <a:pos x="579" y="78"/>
                </a:cxn>
                <a:cxn ang="0">
                  <a:pos x="585" y="0"/>
                </a:cxn>
              </a:cxnLst>
              <a:rect l="0" t="0" r="r" b="b"/>
              <a:pathLst>
                <a:path w="585" h="1917">
                  <a:moveTo>
                    <a:pt x="0" y="1917"/>
                  </a:moveTo>
                  <a:cubicBezTo>
                    <a:pt x="10" y="1886"/>
                    <a:pt x="26" y="1857"/>
                    <a:pt x="39" y="1827"/>
                  </a:cubicBezTo>
                  <a:cubicBezTo>
                    <a:pt x="49" y="1805"/>
                    <a:pt x="53" y="1775"/>
                    <a:pt x="66" y="1755"/>
                  </a:cubicBezTo>
                  <a:cubicBezTo>
                    <a:pt x="76" y="1740"/>
                    <a:pt x="81" y="1726"/>
                    <a:pt x="90" y="1710"/>
                  </a:cubicBezTo>
                  <a:cubicBezTo>
                    <a:pt x="96" y="1700"/>
                    <a:pt x="110" y="1686"/>
                    <a:pt x="114" y="1674"/>
                  </a:cubicBezTo>
                  <a:cubicBezTo>
                    <a:pt x="131" y="1624"/>
                    <a:pt x="148" y="1577"/>
                    <a:pt x="171" y="1530"/>
                  </a:cubicBezTo>
                  <a:cubicBezTo>
                    <a:pt x="180" y="1511"/>
                    <a:pt x="181" y="1487"/>
                    <a:pt x="186" y="1467"/>
                  </a:cubicBezTo>
                  <a:cubicBezTo>
                    <a:pt x="193" y="1440"/>
                    <a:pt x="203" y="1413"/>
                    <a:pt x="210" y="1386"/>
                  </a:cubicBezTo>
                  <a:cubicBezTo>
                    <a:pt x="212" y="1378"/>
                    <a:pt x="215" y="1370"/>
                    <a:pt x="216" y="1362"/>
                  </a:cubicBezTo>
                  <a:cubicBezTo>
                    <a:pt x="218" y="1348"/>
                    <a:pt x="222" y="1320"/>
                    <a:pt x="222" y="1320"/>
                  </a:cubicBezTo>
                  <a:cubicBezTo>
                    <a:pt x="226" y="1252"/>
                    <a:pt x="241" y="1179"/>
                    <a:pt x="258" y="1113"/>
                  </a:cubicBezTo>
                  <a:cubicBezTo>
                    <a:pt x="261" y="1084"/>
                    <a:pt x="268" y="1063"/>
                    <a:pt x="279" y="1038"/>
                  </a:cubicBezTo>
                  <a:cubicBezTo>
                    <a:pt x="289" y="1015"/>
                    <a:pt x="295" y="990"/>
                    <a:pt x="303" y="966"/>
                  </a:cubicBezTo>
                  <a:cubicBezTo>
                    <a:pt x="306" y="956"/>
                    <a:pt x="318" y="949"/>
                    <a:pt x="321" y="939"/>
                  </a:cubicBezTo>
                  <a:cubicBezTo>
                    <a:pt x="326" y="923"/>
                    <a:pt x="338" y="905"/>
                    <a:pt x="348" y="891"/>
                  </a:cubicBezTo>
                  <a:cubicBezTo>
                    <a:pt x="354" y="867"/>
                    <a:pt x="371" y="846"/>
                    <a:pt x="375" y="822"/>
                  </a:cubicBezTo>
                  <a:cubicBezTo>
                    <a:pt x="379" y="797"/>
                    <a:pt x="385" y="769"/>
                    <a:pt x="399" y="747"/>
                  </a:cubicBezTo>
                  <a:cubicBezTo>
                    <a:pt x="381" y="655"/>
                    <a:pt x="397" y="524"/>
                    <a:pt x="468" y="453"/>
                  </a:cubicBezTo>
                  <a:cubicBezTo>
                    <a:pt x="473" y="437"/>
                    <a:pt x="487" y="421"/>
                    <a:pt x="501" y="411"/>
                  </a:cubicBezTo>
                  <a:cubicBezTo>
                    <a:pt x="507" y="394"/>
                    <a:pt x="518" y="381"/>
                    <a:pt x="528" y="366"/>
                  </a:cubicBezTo>
                  <a:cubicBezTo>
                    <a:pt x="536" y="355"/>
                    <a:pt x="526" y="326"/>
                    <a:pt x="531" y="312"/>
                  </a:cubicBezTo>
                  <a:cubicBezTo>
                    <a:pt x="532" y="289"/>
                    <a:pt x="535" y="263"/>
                    <a:pt x="537" y="240"/>
                  </a:cubicBezTo>
                  <a:cubicBezTo>
                    <a:pt x="538" y="226"/>
                    <a:pt x="570" y="195"/>
                    <a:pt x="570" y="195"/>
                  </a:cubicBezTo>
                  <a:cubicBezTo>
                    <a:pt x="575" y="155"/>
                    <a:pt x="577" y="117"/>
                    <a:pt x="579" y="78"/>
                  </a:cubicBezTo>
                  <a:cubicBezTo>
                    <a:pt x="580" y="57"/>
                    <a:pt x="585" y="21"/>
                    <a:pt x="585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6"/>
            <p:cNvSpPr>
              <a:spLocks/>
            </p:cNvSpPr>
            <p:nvPr/>
          </p:nvSpPr>
          <p:spPr bwMode="auto">
            <a:xfrm>
              <a:off x="3862" y="1617"/>
              <a:ext cx="13" cy="119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72"/>
                </a:cxn>
                <a:cxn ang="0">
                  <a:pos x="5" y="243"/>
                </a:cxn>
                <a:cxn ang="0">
                  <a:pos x="5" y="564"/>
                </a:cxn>
                <a:cxn ang="0">
                  <a:pos x="2" y="654"/>
                </a:cxn>
                <a:cxn ang="0">
                  <a:pos x="5" y="717"/>
                </a:cxn>
                <a:cxn ang="0">
                  <a:pos x="11" y="828"/>
                </a:cxn>
                <a:cxn ang="0">
                  <a:pos x="5" y="993"/>
                </a:cxn>
                <a:cxn ang="0">
                  <a:pos x="11" y="1197"/>
                </a:cxn>
              </a:cxnLst>
              <a:rect l="0" t="0" r="r" b="b"/>
              <a:pathLst>
                <a:path w="13" h="1197">
                  <a:moveTo>
                    <a:pt x="8" y="0"/>
                  </a:moveTo>
                  <a:cubicBezTo>
                    <a:pt x="13" y="26"/>
                    <a:pt x="6" y="43"/>
                    <a:pt x="8" y="72"/>
                  </a:cubicBezTo>
                  <a:cubicBezTo>
                    <a:pt x="3" y="126"/>
                    <a:pt x="5" y="204"/>
                    <a:pt x="5" y="243"/>
                  </a:cubicBezTo>
                  <a:cubicBezTo>
                    <a:pt x="13" y="348"/>
                    <a:pt x="2" y="468"/>
                    <a:pt x="5" y="564"/>
                  </a:cubicBezTo>
                  <a:cubicBezTo>
                    <a:pt x="11" y="692"/>
                    <a:pt x="2" y="585"/>
                    <a:pt x="2" y="654"/>
                  </a:cubicBezTo>
                  <a:cubicBezTo>
                    <a:pt x="4" y="678"/>
                    <a:pt x="5" y="717"/>
                    <a:pt x="5" y="717"/>
                  </a:cubicBezTo>
                  <a:cubicBezTo>
                    <a:pt x="3" y="756"/>
                    <a:pt x="8" y="792"/>
                    <a:pt x="11" y="828"/>
                  </a:cubicBezTo>
                  <a:cubicBezTo>
                    <a:pt x="9" y="880"/>
                    <a:pt x="8" y="941"/>
                    <a:pt x="5" y="993"/>
                  </a:cubicBezTo>
                  <a:cubicBezTo>
                    <a:pt x="8" y="1076"/>
                    <a:pt x="0" y="1120"/>
                    <a:pt x="11" y="1197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7"/>
            <p:cNvSpPr>
              <a:spLocks/>
            </p:cNvSpPr>
            <p:nvPr/>
          </p:nvSpPr>
          <p:spPr bwMode="auto">
            <a:xfrm>
              <a:off x="4773" y="1678"/>
              <a:ext cx="243" cy="572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8" y="437"/>
                </a:cxn>
                <a:cxn ang="0">
                  <a:pos x="39" y="290"/>
                </a:cxn>
                <a:cxn ang="0">
                  <a:pos x="51" y="215"/>
                </a:cxn>
                <a:cxn ang="0">
                  <a:pos x="72" y="164"/>
                </a:cxn>
                <a:cxn ang="0">
                  <a:pos x="108" y="62"/>
                </a:cxn>
                <a:cxn ang="0">
                  <a:pos x="150" y="2"/>
                </a:cxn>
                <a:cxn ang="0">
                  <a:pos x="243" y="2"/>
                </a:cxn>
              </a:cxnLst>
              <a:rect l="0" t="0" r="r" b="b"/>
              <a:pathLst>
                <a:path w="243" h="572">
                  <a:moveTo>
                    <a:pt x="0" y="572"/>
                  </a:moveTo>
                  <a:cubicBezTo>
                    <a:pt x="14" y="530"/>
                    <a:pt x="4" y="480"/>
                    <a:pt x="18" y="437"/>
                  </a:cubicBezTo>
                  <a:cubicBezTo>
                    <a:pt x="25" y="388"/>
                    <a:pt x="31" y="339"/>
                    <a:pt x="39" y="290"/>
                  </a:cubicBezTo>
                  <a:cubicBezTo>
                    <a:pt x="42" y="272"/>
                    <a:pt x="47" y="232"/>
                    <a:pt x="51" y="215"/>
                  </a:cubicBezTo>
                  <a:cubicBezTo>
                    <a:pt x="53" y="206"/>
                    <a:pt x="66" y="149"/>
                    <a:pt x="72" y="164"/>
                  </a:cubicBezTo>
                  <a:cubicBezTo>
                    <a:pt x="77" y="115"/>
                    <a:pt x="86" y="106"/>
                    <a:pt x="108" y="62"/>
                  </a:cubicBezTo>
                  <a:cubicBezTo>
                    <a:pt x="118" y="42"/>
                    <a:pt x="130" y="15"/>
                    <a:pt x="150" y="2"/>
                  </a:cubicBezTo>
                  <a:cubicBezTo>
                    <a:pt x="187" y="5"/>
                    <a:pt x="226" y="0"/>
                    <a:pt x="243" y="2"/>
                  </a:cubicBezTo>
                </a:path>
              </a:pathLst>
            </a:custGeom>
            <a:noFill/>
            <a:ln w="38100" cap="flat" cmpd="sng">
              <a:solidFill>
                <a:srgbClr val="FD4335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8"/>
            <p:cNvSpPr>
              <a:spLocks/>
            </p:cNvSpPr>
            <p:nvPr/>
          </p:nvSpPr>
          <p:spPr bwMode="auto">
            <a:xfrm>
              <a:off x="3888" y="2304"/>
              <a:ext cx="897" cy="549"/>
            </a:xfrm>
            <a:custGeom>
              <a:avLst/>
              <a:gdLst/>
              <a:ahLst/>
              <a:cxnLst>
                <a:cxn ang="0">
                  <a:pos x="0" y="549"/>
                </a:cxn>
                <a:cxn ang="0">
                  <a:pos x="39" y="525"/>
                </a:cxn>
                <a:cxn ang="0">
                  <a:pos x="114" y="498"/>
                </a:cxn>
                <a:cxn ang="0">
                  <a:pos x="141" y="486"/>
                </a:cxn>
                <a:cxn ang="0">
                  <a:pos x="147" y="477"/>
                </a:cxn>
                <a:cxn ang="0">
                  <a:pos x="156" y="474"/>
                </a:cxn>
                <a:cxn ang="0">
                  <a:pos x="159" y="465"/>
                </a:cxn>
                <a:cxn ang="0">
                  <a:pos x="168" y="459"/>
                </a:cxn>
                <a:cxn ang="0">
                  <a:pos x="195" y="405"/>
                </a:cxn>
                <a:cxn ang="0">
                  <a:pos x="225" y="270"/>
                </a:cxn>
                <a:cxn ang="0">
                  <a:pos x="267" y="204"/>
                </a:cxn>
                <a:cxn ang="0">
                  <a:pos x="375" y="198"/>
                </a:cxn>
                <a:cxn ang="0">
                  <a:pos x="414" y="186"/>
                </a:cxn>
                <a:cxn ang="0">
                  <a:pos x="429" y="120"/>
                </a:cxn>
                <a:cxn ang="0">
                  <a:pos x="471" y="84"/>
                </a:cxn>
                <a:cxn ang="0">
                  <a:pos x="621" y="78"/>
                </a:cxn>
                <a:cxn ang="0">
                  <a:pos x="651" y="66"/>
                </a:cxn>
                <a:cxn ang="0">
                  <a:pos x="837" y="39"/>
                </a:cxn>
                <a:cxn ang="0">
                  <a:pos x="870" y="33"/>
                </a:cxn>
                <a:cxn ang="0">
                  <a:pos x="897" y="0"/>
                </a:cxn>
              </a:cxnLst>
              <a:rect l="0" t="0" r="r" b="b"/>
              <a:pathLst>
                <a:path w="897" h="549">
                  <a:moveTo>
                    <a:pt x="0" y="549"/>
                  </a:moveTo>
                  <a:cubicBezTo>
                    <a:pt x="6" y="531"/>
                    <a:pt x="25" y="534"/>
                    <a:pt x="39" y="525"/>
                  </a:cubicBezTo>
                  <a:cubicBezTo>
                    <a:pt x="63" y="509"/>
                    <a:pt x="87" y="505"/>
                    <a:pt x="114" y="498"/>
                  </a:cubicBezTo>
                  <a:cubicBezTo>
                    <a:pt x="124" y="495"/>
                    <a:pt x="131" y="489"/>
                    <a:pt x="141" y="486"/>
                  </a:cubicBezTo>
                  <a:cubicBezTo>
                    <a:pt x="143" y="483"/>
                    <a:pt x="144" y="479"/>
                    <a:pt x="147" y="477"/>
                  </a:cubicBezTo>
                  <a:cubicBezTo>
                    <a:pt x="149" y="475"/>
                    <a:pt x="154" y="476"/>
                    <a:pt x="156" y="474"/>
                  </a:cubicBezTo>
                  <a:cubicBezTo>
                    <a:pt x="158" y="472"/>
                    <a:pt x="157" y="467"/>
                    <a:pt x="159" y="465"/>
                  </a:cubicBezTo>
                  <a:cubicBezTo>
                    <a:pt x="161" y="462"/>
                    <a:pt x="165" y="461"/>
                    <a:pt x="168" y="459"/>
                  </a:cubicBezTo>
                  <a:cubicBezTo>
                    <a:pt x="174" y="440"/>
                    <a:pt x="189" y="424"/>
                    <a:pt x="195" y="405"/>
                  </a:cubicBezTo>
                  <a:cubicBezTo>
                    <a:pt x="208" y="365"/>
                    <a:pt x="212" y="310"/>
                    <a:pt x="225" y="270"/>
                  </a:cubicBezTo>
                  <a:cubicBezTo>
                    <a:pt x="231" y="251"/>
                    <a:pt x="252" y="216"/>
                    <a:pt x="267" y="204"/>
                  </a:cubicBezTo>
                  <a:cubicBezTo>
                    <a:pt x="297" y="180"/>
                    <a:pt x="337" y="199"/>
                    <a:pt x="375" y="198"/>
                  </a:cubicBezTo>
                  <a:cubicBezTo>
                    <a:pt x="388" y="194"/>
                    <a:pt x="401" y="190"/>
                    <a:pt x="414" y="186"/>
                  </a:cubicBezTo>
                  <a:cubicBezTo>
                    <a:pt x="427" y="167"/>
                    <a:pt x="435" y="141"/>
                    <a:pt x="429" y="120"/>
                  </a:cubicBezTo>
                  <a:cubicBezTo>
                    <a:pt x="436" y="105"/>
                    <a:pt x="454" y="90"/>
                    <a:pt x="471" y="84"/>
                  </a:cubicBezTo>
                  <a:cubicBezTo>
                    <a:pt x="524" y="86"/>
                    <a:pt x="568" y="81"/>
                    <a:pt x="621" y="78"/>
                  </a:cubicBezTo>
                  <a:cubicBezTo>
                    <a:pt x="631" y="75"/>
                    <a:pt x="663" y="42"/>
                    <a:pt x="651" y="66"/>
                  </a:cubicBezTo>
                  <a:cubicBezTo>
                    <a:pt x="681" y="27"/>
                    <a:pt x="814" y="39"/>
                    <a:pt x="837" y="39"/>
                  </a:cubicBezTo>
                  <a:cubicBezTo>
                    <a:pt x="861" y="31"/>
                    <a:pt x="852" y="39"/>
                    <a:pt x="870" y="33"/>
                  </a:cubicBezTo>
                  <a:cubicBezTo>
                    <a:pt x="880" y="27"/>
                    <a:pt x="893" y="5"/>
                    <a:pt x="897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368"/>
            <p:cNvSpPr txBox="1">
              <a:spLocks noChangeArrowheads="1"/>
            </p:cNvSpPr>
            <p:nvPr/>
          </p:nvSpPr>
          <p:spPr bwMode="auto">
            <a:xfrm>
              <a:off x="2769" y="339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électron, proton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395451" y="1864469"/>
            <a:ext cx="2603215" cy="3419899"/>
          </a:xfrm>
          <a:prstGeom prst="rect">
            <a:avLst/>
          </a:prstGeom>
          <a:solidFill>
            <a:srgbClr val="EEF3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1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XX</a:t>
            </a:r>
            <a:r>
              <a:rPr lang="en-US" baseline="30000" dirty="0" err="1" smtClean="0"/>
              <a:t>ème</a:t>
            </a:r>
            <a:r>
              <a:rPr lang="en-US" dirty="0" smtClean="0"/>
              <a:t> siècle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11</a:t>
            </a:fld>
            <a:endParaRPr lang="fr-FR"/>
          </a:p>
        </p:txBody>
      </p:sp>
      <p:sp>
        <p:nvSpPr>
          <p:cNvPr id="5" name="Date Placeholder 4"/>
          <p:cNvSpPr txBox="1">
            <a:spLocks/>
          </p:cNvSpPr>
          <p:nvPr/>
        </p:nvSpPr>
        <p:spPr>
          <a:xfrm>
            <a:off x="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2AC2D6-163E-664D-BA1D-C3971DDC2973}" type="datetime1">
              <a:rPr lang="fr-FR" smtClean="0"/>
              <a:pPr/>
              <a:t>12/11/14</a:t>
            </a:fld>
            <a:endParaRPr lang="fr-FR"/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C12431-0F43-9049-B55E-3F86A6FF6645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5951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956521" y="3624484"/>
            <a:ext cx="316684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2700">
              <a:spcBef>
                <a:spcPct val="20000"/>
              </a:spcBef>
            </a:pPr>
            <a:r>
              <a:rPr lang="fr-FR" sz="2400" dirty="0"/>
              <a:t>XX</a:t>
            </a:r>
            <a:r>
              <a:rPr lang="fr-FR" sz="2400" baseline="30000" dirty="0"/>
              <a:t> </a:t>
            </a:r>
            <a:r>
              <a:rPr lang="fr-FR" sz="2400" dirty="0"/>
              <a:t>siècle:</a:t>
            </a:r>
            <a:r>
              <a:rPr lang="fr-FR" sz="2400" baseline="30000" dirty="0"/>
              <a:t> </a:t>
            </a:r>
            <a:r>
              <a:rPr lang="fr-FR" sz="2400" dirty="0"/>
              <a:t>  La physique </a:t>
            </a:r>
            <a:r>
              <a:rPr lang="fr-FR" sz="2400" dirty="0" smtClean="0"/>
              <a:t>moderne devient </a:t>
            </a:r>
            <a:r>
              <a:rPr lang="fr-FR" sz="2400" dirty="0"/>
              <a:t>mathématique </a:t>
            </a:r>
            <a:r>
              <a:rPr lang="fr-FR" sz="2400" dirty="0" smtClean="0"/>
              <a:t>: mécanique quantique et mécanique relativiste… </a:t>
            </a:r>
            <a:r>
              <a:rPr lang="fr-FR" sz="2400" dirty="0"/>
              <a:t>constituants ultimes ?</a:t>
            </a:r>
          </a:p>
        </p:txBody>
      </p:sp>
      <p:pic>
        <p:nvPicPr>
          <p:cNvPr id="17" name="Picture 16" descr="image_id-21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624484"/>
            <a:ext cx="1820863" cy="2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image_id-130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28" y="3624484"/>
            <a:ext cx="1757363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_id-233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98" y="3624484"/>
            <a:ext cx="1872256" cy="25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18"/>
          <p:cNvSpPr txBox="1"/>
          <p:nvPr/>
        </p:nvSpPr>
        <p:spPr>
          <a:xfrm>
            <a:off x="118151" y="5738977"/>
            <a:ext cx="5571804" cy="646331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Depuis</a:t>
            </a:r>
            <a:r>
              <a:rPr lang="en-US" dirty="0" smtClean="0"/>
              <a:t> le début du </a:t>
            </a:r>
            <a:r>
              <a:rPr lang="en-US" dirty="0" err="1" smtClean="0"/>
              <a:t>XX</a:t>
            </a:r>
            <a:r>
              <a:rPr lang="en-US" baseline="30000" dirty="0" err="1" smtClean="0"/>
              <a:t>éme</a:t>
            </a:r>
            <a:r>
              <a:rPr lang="en-US" dirty="0" smtClean="0"/>
              <a:t> </a:t>
            </a:r>
            <a:r>
              <a:rPr lang="en-US" dirty="0" err="1" smtClean="0"/>
              <a:t>siécle</a:t>
            </a:r>
            <a:r>
              <a:rPr lang="en-US" dirty="0" smtClean="0"/>
              <a:t> :</a:t>
            </a:r>
            <a:br>
              <a:rPr lang="en-US" dirty="0" smtClean="0"/>
            </a:br>
            <a:r>
              <a:rPr lang="en-US" dirty="0" smtClean="0"/>
              <a:t>23 prix Nobel pour la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7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020926"/>
          </a:xfrm>
        </p:spPr>
        <p:txBody>
          <a:bodyPr/>
          <a:lstStyle/>
          <a:p>
            <a:r>
              <a:rPr lang="en-US" sz="4800" dirty="0" smtClean="0"/>
              <a:t>Trop de </a:t>
            </a:r>
            <a:r>
              <a:rPr lang="en-US" sz="4800" dirty="0" err="1" smtClean="0"/>
              <a:t>nouvelles</a:t>
            </a:r>
            <a:r>
              <a:rPr lang="en-US" sz="4800" dirty="0" smtClean="0"/>
              <a:t> </a:t>
            </a:r>
            <a:r>
              <a:rPr lang="en-US" sz="4800" dirty="0" err="1" smtClean="0"/>
              <a:t>particules</a:t>
            </a:r>
            <a:r>
              <a:rPr lang="en-US" sz="4800" dirty="0" smtClean="0"/>
              <a:t>…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12</a:t>
            </a:fld>
            <a:endParaRPr lang="fr-FR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fr-FR" sz="2400" b="0">
              <a:latin typeface="Times New Roman" charset="0"/>
            </a:endParaRPr>
          </a:p>
        </p:txBody>
      </p:sp>
      <p:pic>
        <p:nvPicPr>
          <p:cNvPr id="8" name="Picture 4" descr="00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168962"/>
            <a:ext cx="54737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atm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123423"/>
            <a:ext cx="2974975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2771775" y="2636838"/>
            <a:ext cx="21605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1" y="4957707"/>
            <a:ext cx="91440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cs typeface="Tahoma"/>
              </a:rPr>
              <a:t>Avec l’arrivée des accélérateurs (</a:t>
            </a:r>
            <a:r>
              <a:rPr lang="fr-FR" sz="1800" dirty="0" smtClean="0">
                <a:solidFill>
                  <a:srgbClr val="000000"/>
                </a:solidFill>
                <a:cs typeface="Tahoma"/>
              </a:rPr>
              <a:t>années </a:t>
            </a:r>
            <a:r>
              <a:rPr lang="fr-FR" sz="1800" dirty="0">
                <a:solidFill>
                  <a:srgbClr val="000000"/>
                </a:solidFill>
                <a:cs typeface="Tahoma"/>
              </a:rPr>
              <a:t>~1950)  on trouve beaucoup (trop) de</a:t>
            </a:r>
            <a:r>
              <a:rPr lang="fr-FR" sz="1800" dirty="0" smtClean="0">
                <a:solidFill>
                  <a:srgbClr val="000000"/>
                </a:solidFill>
                <a:cs typeface="Tahoma"/>
              </a:rPr>
              <a:t> nouvelles </a:t>
            </a:r>
            <a:r>
              <a:rPr lang="fr-FR" sz="1800" dirty="0">
                <a:solidFill>
                  <a:srgbClr val="000000"/>
                </a:solidFill>
                <a:cs typeface="Tahoma"/>
              </a:rPr>
              <a:t>particules . On est revenu </a:t>
            </a:r>
            <a:r>
              <a:rPr lang="fr-FR" sz="1800" dirty="0" smtClean="0">
                <a:solidFill>
                  <a:srgbClr val="000000"/>
                </a:solidFill>
                <a:cs typeface="Tahoma"/>
              </a:rPr>
              <a:t>à Mendeleïev. </a:t>
            </a:r>
            <a:endParaRPr lang="fr-FR" sz="1800" dirty="0">
              <a:solidFill>
                <a:srgbClr val="000000"/>
              </a:solidFill>
              <a:cs typeface="Tahoma"/>
            </a:endParaRPr>
          </a:p>
          <a:p>
            <a:r>
              <a:rPr lang="fr-FR" b="1" dirty="0" smtClean="0">
                <a:solidFill>
                  <a:srgbClr val="FF0000"/>
                </a:solidFill>
                <a:cs typeface="Tahoma"/>
              </a:rPr>
              <a:t>Il </a:t>
            </a:r>
            <a:r>
              <a:rPr lang="fr-FR" b="1" dirty="0">
                <a:solidFill>
                  <a:srgbClr val="FF0000"/>
                </a:solidFill>
                <a:cs typeface="Tahoma"/>
              </a:rPr>
              <a:t>doit y avoir des symétries</a:t>
            </a:r>
            <a:r>
              <a:rPr lang="fr-FR" b="1" dirty="0" smtClean="0">
                <a:solidFill>
                  <a:srgbClr val="FF0000"/>
                </a:solidFill>
                <a:cs typeface="Tahoma"/>
              </a:rPr>
              <a:t>/propriétés </a:t>
            </a:r>
            <a:r>
              <a:rPr lang="fr-FR" b="1" dirty="0">
                <a:solidFill>
                  <a:srgbClr val="FF0000"/>
                </a:solidFill>
                <a:cs typeface="Tahoma"/>
              </a:rPr>
              <a:t>permettant de décrire ensemble </a:t>
            </a:r>
          </a:p>
          <a:p>
            <a:r>
              <a:rPr lang="fr-FR" b="1" dirty="0">
                <a:solidFill>
                  <a:srgbClr val="FF0000"/>
                </a:solidFill>
                <a:cs typeface="Tahoma"/>
              </a:rPr>
              <a:t>ces particules</a:t>
            </a:r>
            <a:r>
              <a:rPr lang="fr-FR" b="1" dirty="0" smtClean="0">
                <a:solidFill>
                  <a:srgbClr val="FF0000"/>
                </a:solidFill>
                <a:cs typeface="Tahoma"/>
              </a:rPr>
              <a:t> ou </a:t>
            </a:r>
            <a:r>
              <a:rPr lang="fr-FR" b="1" dirty="0">
                <a:solidFill>
                  <a:srgbClr val="FF0000"/>
                </a:solidFill>
                <a:cs typeface="Tahoma"/>
              </a:rPr>
              <a:t>une sous </a:t>
            </a:r>
            <a:r>
              <a:rPr lang="fr-FR" b="1" dirty="0" smtClean="0">
                <a:solidFill>
                  <a:srgbClr val="FF0000"/>
                </a:solidFill>
                <a:cs typeface="Tahoma"/>
              </a:rPr>
              <a:t>structure? </a:t>
            </a:r>
            <a:r>
              <a:rPr lang="fr-FR" b="1" dirty="0">
                <a:solidFill>
                  <a:srgbClr val="FF0000"/>
                </a:solidFill>
                <a:cs typeface="Tahoma"/>
              </a:rPr>
              <a:t>(modèle des quarks fin des ~1960</a:t>
            </a:r>
            <a:r>
              <a:rPr lang="fr-FR" sz="1800" b="1" dirty="0">
                <a:solidFill>
                  <a:srgbClr val="FF0000"/>
                </a:solidFill>
                <a:latin typeface="Tahoma"/>
                <a:cs typeface="Tahoma"/>
              </a:rPr>
              <a:t>) </a:t>
            </a:r>
            <a:r>
              <a:rPr lang="fr-FR" sz="1800" b="1" dirty="0">
                <a:latin typeface="Tahoma"/>
                <a:cs typeface="Tahoma"/>
              </a:rPr>
              <a:t> </a:t>
            </a:r>
            <a:endParaRPr lang="fr-FR" sz="2400" b="1" dirty="0">
              <a:latin typeface="Tahoma"/>
              <a:cs typeface="Tahoma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4140200" y="4221163"/>
            <a:ext cx="0" cy="5032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Image 10" descr="AC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2738" y="3145600"/>
            <a:ext cx="24606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120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dirty="0" smtClean="0"/>
              <a:t>La quête des constituants élémentaires</a:t>
            </a:r>
            <a:endParaRPr lang="fr-FR" sz="4200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13</a:t>
            </a:fld>
            <a:endParaRPr lang="fr-FR"/>
          </a:p>
        </p:txBody>
      </p:sp>
      <p:grpSp>
        <p:nvGrpSpPr>
          <p:cNvPr id="6" name="Group 330"/>
          <p:cNvGrpSpPr>
            <a:grpSpLocks/>
          </p:cNvGrpSpPr>
          <p:nvPr/>
        </p:nvGrpSpPr>
        <p:grpSpPr bwMode="auto">
          <a:xfrm>
            <a:off x="1116810" y="1522758"/>
            <a:ext cx="6910381" cy="4724397"/>
            <a:chOff x="432" y="960"/>
            <a:chExt cx="4603" cy="3216"/>
          </a:xfrm>
        </p:grpSpPr>
        <p:sp>
          <p:nvSpPr>
            <p:cNvPr id="7" name="Rectangle 331"/>
            <p:cNvSpPr>
              <a:spLocks noChangeArrowheads="1"/>
            </p:cNvSpPr>
            <p:nvPr/>
          </p:nvSpPr>
          <p:spPr bwMode="auto">
            <a:xfrm>
              <a:off x="1003" y="1004"/>
              <a:ext cx="4032" cy="2928"/>
            </a:xfrm>
            <a:prstGeom prst="rect">
              <a:avLst/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2"/>
            <p:cNvSpPr>
              <a:spLocks noChangeShapeType="1"/>
            </p:cNvSpPr>
            <p:nvPr/>
          </p:nvSpPr>
          <p:spPr bwMode="auto">
            <a:xfrm>
              <a:off x="1008" y="2538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3"/>
            <p:cNvSpPr>
              <a:spLocks noChangeShapeType="1"/>
            </p:cNvSpPr>
            <p:nvPr/>
          </p:nvSpPr>
          <p:spPr bwMode="auto">
            <a:xfrm>
              <a:off x="1008" y="1160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34"/>
            <p:cNvSpPr txBox="1">
              <a:spLocks noChangeArrowheads="1"/>
            </p:cNvSpPr>
            <p:nvPr/>
          </p:nvSpPr>
          <p:spPr bwMode="auto">
            <a:xfrm>
              <a:off x="786" y="3820"/>
              <a:ext cx="17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1" name="Text Box 335"/>
            <p:cNvSpPr txBox="1">
              <a:spLocks noChangeArrowheads="1"/>
            </p:cNvSpPr>
            <p:nvPr/>
          </p:nvSpPr>
          <p:spPr bwMode="auto">
            <a:xfrm>
              <a:off x="720" y="2428"/>
              <a:ext cx="252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2" name="Text Box 336"/>
            <p:cNvSpPr txBox="1">
              <a:spLocks noChangeArrowheads="1"/>
            </p:cNvSpPr>
            <p:nvPr/>
          </p:nvSpPr>
          <p:spPr bwMode="auto">
            <a:xfrm>
              <a:off x="630" y="1056"/>
              <a:ext cx="33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3" name="Text Box 337"/>
            <p:cNvSpPr txBox="1">
              <a:spLocks noChangeArrowheads="1"/>
            </p:cNvSpPr>
            <p:nvPr/>
          </p:nvSpPr>
          <p:spPr bwMode="auto">
            <a:xfrm rot="16200000">
              <a:off x="-929" y="2321"/>
              <a:ext cx="29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2000" dirty="0">
                  <a:latin typeface="Comic Sans MS" pitchFamily="-105" charset="0"/>
                </a:rPr>
                <a:t>Nombre de constituants élémentaires </a:t>
              </a:r>
              <a:endParaRPr lang="en-US" sz="2000" dirty="0">
                <a:latin typeface="Comic Sans MS" pitchFamily="-105" charset="0"/>
              </a:endParaRPr>
            </a:p>
          </p:txBody>
        </p:sp>
        <p:sp>
          <p:nvSpPr>
            <p:cNvPr id="14" name="Text Box 338"/>
            <p:cNvSpPr txBox="1">
              <a:spLocks noChangeArrowheads="1"/>
            </p:cNvSpPr>
            <p:nvPr/>
          </p:nvSpPr>
          <p:spPr bwMode="auto">
            <a:xfrm>
              <a:off x="1170" y="3964"/>
              <a:ext cx="1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5" name="Text Box 339"/>
            <p:cNvSpPr txBox="1">
              <a:spLocks noChangeArrowheads="1"/>
            </p:cNvSpPr>
            <p:nvPr/>
          </p:nvSpPr>
          <p:spPr bwMode="auto">
            <a:xfrm>
              <a:off x="720" y="3964"/>
              <a:ext cx="46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-105" charset="0"/>
                </a:rPr>
                <a:t>-</a:t>
              </a:r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6" name="Text Box 340"/>
            <p:cNvSpPr txBox="1">
              <a:spLocks noChangeArrowheads="1"/>
            </p:cNvSpPr>
            <p:nvPr/>
          </p:nvSpPr>
          <p:spPr bwMode="auto">
            <a:xfrm>
              <a:off x="1507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7" name="Text Box 341"/>
            <p:cNvSpPr txBox="1">
              <a:spLocks noChangeArrowheads="1"/>
            </p:cNvSpPr>
            <p:nvPr/>
          </p:nvSpPr>
          <p:spPr bwMode="auto">
            <a:xfrm>
              <a:off x="1939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1500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8" name="Text Box 342"/>
            <p:cNvSpPr txBox="1">
              <a:spLocks noChangeArrowheads="1"/>
            </p:cNvSpPr>
            <p:nvPr/>
          </p:nvSpPr>
          <p:spPr bwMode="auto">
            <a:xfrm>
              <a:off x="2544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1800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9" name="Text Box 343"/>
            <p:cNvSpPr txBox="1">
              <a:spLocks noChangeArrowheads="1"/>
            </p:cNvSpPr>
            <p:nvPr/>
          </p:nvSpPr>
          <p:spPr bwMode="auto">
            <a:xfrm>
              <a:off x="2976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0" name="Text Box 344"/>
            <p:cNvSpPr txBox="1">
              <a:spLocks noChangeArrowheads="1"/>
            </p:cNvSpPr>
            <p:nvPr/>
          </p:nvSpPr>
          <p:spPr bwMode="auto">
            <a:xfrm>
              <a:off x="3432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1950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1" name="Text Box 345"/>
            <p:cNvSpPr txBox="1">
              <a:spLocks noChangeArrowheads="1"/>
            </p:cNvSpPr>
            <p:nvPr/>
          </p:nvSpPr>
          <p:spPr bwMode="auto">
            <a:xfrm>
              <a:off x="4008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1980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2" name="Text Box 346"/>
            <p:cNvSpPr txBox="1">
              <a:spLocks noChangeArrowheads="1"/>
            </p:cNvSpPr>
            <p:nvPr/>
          </p:nvSpPr>
          <p:spPr bwMode="auto">
            <a:xfrm>
              <a:off x="4440" y="3964"/>
              <a:ext cx="42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2000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3" name="Line 347"/>
            <p:cNvSpPr>
              <a:spLocks noChangeShapeType="1"/>
            </p:cNvSpPr>
            <p:nvPr/>
          </p:nvSpPr>
          <p:spPr bwMode="auto">
            <a:xfrm>
              <a:off x="4939" y="2544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48"/>
            <p:cNvSpPr>
              <a:spLocks noChangeShapeType="1"/>
            </p:cNvSpPr>
            <p:nvPr/>
          </p:nvSpPr>
          <p:spPr bwMode="auto">
            <a:xfrm>
              <a:off x="4939" y="1166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9"/>
            <p:cNvSpPr>
              <a:spLocks noChangeShapeType="1"/>
            </p:cNvSpPr>
            <p:nvPr/>
          </p:nvSpPr>
          <p:spPr bwMode="auto">
            <a:xfrm flipV="1">
              <a:off x="124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50"/>
            <p:cNvSpPr>
              <a:spLocks noChangeShapeType="1"/>
            </p:cNvSpPr>
            <p:nvPr/>
          </p:nvSpPr>
          <p:spPr bwMode="auto">
            <a:xfrm flipV="1">
              <a:off x="1680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51"/>
            <p:cNvSpPr>
              <a:spLocks noChangeShapeType="1"/>
            </p:cNvSpPr>
            <p:nvPr/>
          </p:nvSpPr>
          <p:spPr bwMode="auto">
            <a:xfrm flipV="1">
              <a:off x="211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52"/>
            <p:cNvSpPr>
              <a:spLocks noChangeShapeType="1"/>
            </p:cNvSpPr>
            <p:nvPr/>
          </p:nvSpPr>
          <p:spPr bwMode="auto">
            <a:xfrm flipV="1">
              <a:off x="272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3"/>
            <p:cNvSpPr>
              <a:spLocks noChangeShapeType="1"/>
            </p:cNvSpPr>
            <p:nvPr/>
          </p:nvSpPr>
          <p:spPr bwMode="auto">
            <a:xfrm flipV="1">
              <a:off x="316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4"/>
            <p:cNvSpPr>
              <a:spLocks noChangeShapeType="1"/>
            </p:cNvSpPr>
            <p:nvPr/>
          </p:nvSpPr>
          <p:spPr bwMode="auto">
            <a:xfrm flipV="1">
              <a:off x="3615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5"/>
            <p:cNvSpPr>
              <a:spLocks noChangeShapeType="1"/>
            </p:cNvSpPr>
            <p:nvPr/>
          </p:nvSpPr>
          <p:spPr bwMode="auto">
            <a:xfrm flipV="1">
              <a:off x="4211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6"/>
            <p:cNvSpPr>
              <a:spLocks noChangeShapeType="1"/>
            </p:cNvSpPr>
            <p:nvPr/>
          </p:nvSpPr>
          <p:spPr bwMode="auto">
            <a:xfrm flipV="1">
              <a:off x="4619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7"/>
            <p:cNvSpPr>
              <a:spLocks noChangeShapeType="1"/>
            </p:cNvSpPr>
            <p:nvPr/>
          </p:nvSpPr>
          <p:spPr bwMode="auto">
            <a:xfrm flipV="1">
              <a:off x="124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58"/>
            <p:cNvSpPr>
              <a:spLocks noChangeShapeType="1"/>
            </p:cNvSpPr>
            <p:nvPr/>
          </p:nvSpPr>
          <p:spPr bwMode="auto">
            <a:xfrm flipV="1">
              <a:off x="1680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9"/>
            <p:cNvSpPr>
              <a:spLocks noChangeShapeType="1"/>
            </p:cNvSpPr>
            <p:nvPr/>
          </p:nvSpPr>
          <p:spPr bwMode="auto">
            <a:xfrm flipV="1">
              <a:off x="211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0"/>
            <p:cNvSpPr>
              <a:spLocks noChangeShapeType="1"/>
            </p:cNvSpPr>
            <p:nvPr/>
          </p:nvSpPr>
          <p:spPr bwMode="auto">
            <a:xfrm flipV="1">
              <a:off x="272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1"/>
            <p:cNvSpPr>
              <a:spLocks noChangeShapeType="1"/>
            </p:cNvSpPr>
            <p:nvPr/>
          </p:nvSpPr>
          <p:spPr bwMode="auto">
            <a:xfrm flipV="1">
              <a:off x="316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2"/>
            <p:cNvSpPr>
              <a:spLocks noChangeShapeType="1"/>
            </p:cNvSpPr>
            <p:nvPr/>
          </p:nvSpPr>
          <p:spPr bwMode="auto">
            <a:xfrm flipV="1">
              <a:off x="3615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3"/>
            <p:cNvSpPr>
              <a:spLocks noChangeShapeType="1"/>
            </p:cNvSpPr>
            <p:nvPr/>
          </p:nvSpPr>
          <p:spPr bwMode="auto">
            <a:xfrm flipV="1">
              <a:off x="4211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64"/>
            <p:cNvSpPr>
              <a:spLocks noChangeShapeType="1"/>
            </p:cNvSpPr>
            <p:nvPr/>
          </p:nvSpPr>
          <p:spPr bwMode="auto">
            <a:xfrm flipV="1">
              <a:off x="4619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65"/>
            <p:cNvSpPr txBox="1">
              <a:spLocks noChangeArrowheads="1"/>
            </p:cNvSpPr>
            <p:nvPr/>
          </p:nvSpPr>
          <p:spPr bwMode="auto">
            <a:xfrm>
              <a:off x="1056" y="3216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terre, air, feu, eau</a:t>
              </a:r>
            </a:p>
          </p:txBody>
        </p:sp>
        <p:sp>
          <p:nvSpPr>
            <p:cNvPr id="42" name="Text Box 366"/>
            <p:cNvSpPr txBox="1">
              <a:spLocks noChangeArrowheads="1"/>
            </p:cNvSpPr>
            <p:nvPr/>
          </p:nvSpPr>
          <p:spPr bwMode="auto">
            <a:xfrm>
              <a:off x="1392" y="2006"/>
              <a:ext cx="1066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soufre, sel, mercure</a:t>
              </a:r>
            </a:p>
          </p:txBody>
        </p:sp>
        <p:sp>
          <p:nvSpPr>
            <p:cNvPr id="43" name="Text Box 367"/>
            <p:cNvSpPr txBox="1">
              <a:spLocks noChangeArrowheads="1"/>
            </p:cNvSpPr>
            <p:nvPr/>
          </p:nvSpPr>
          <p:spPr bwMode="auto">
            <a:xfrm>
              <a:off x="1872" y="1200"/>
              <a:ext cx="9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>
                  <a:latin typeface="Comic Sans MS" pitchFamily="-105" charset="0"/>
                </a:rPr>
                <a:t>éléments chimiques</a:t>
              </a:r>
            </a:p>
          </p:txBody>
        </p:sp>
        <p:sp>
          <p:nvSpPr>
            <p:cNvPr id="44" name="Text Box 368"/>
            <p:cNvSpPr txBox="1">
              <a:spLocks noChangeArrowheads="1"/>
            </p:cNvSpPr>
            <p:nvPr/>
          </p:nvSpPr>
          <p:spPr bwMode="auto">
            <a:xfrm>
              <a:off x="2832" y="339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électron, proton</a:t>
              </a:r>
            </a:p>
          </p:txBody>
        </p:sp>
        <p:sp>
          <p:nvSpPr>
            <p:cNvPr id="45" name="Text Box 369"/>
            <p:cNvSpPr txBox="1">
              <a:spLocks noChangeArrowheads="1"/>
            </p:cNvSpPr>
            <p:nvPr/>
          </p:nvSpPr>
          <p:spPr bwMode="auto">
            <a:xfrm>
              <a:off x="3408" y="1152"/>
              <a:ext cx="1211" cy="48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particules subatomiques</a:t>
              </a:r>
            </a:p>
          </p:txBody>
        </p:sp>
        <p:sp>
          <p:nvSpPr>
            <p:cNvPr id="46" name="Text Box 370"/>
            <p:cNvSpPr txBox="1">
              <a:spLocks noChangeArrowheads="1"/>
            </p:cNvSpPr>
            <p:nvPr/>
          </p:nvSpPr>
          <p:spPr bwMode="auto">
            <a:xfrm>
              <a:off x="3696" y="292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quarks et leptons</a:t>
              </a:r>
            </a:p>
          </p:txBody>
        </p:sp>
        <p:sp>
          <p:nvSpPr>
            <p:cNvPr id="47" name="Freeform 371"/>
            <p:cNvSpPr>
              <a:spLocks/>
            </p:cNvSpPr>
            <p:nvPr/>
          </p:nvSpPr>
          <p:spPr bwMode="auto">
            <a:xfrm>
              <a:off x="1157" y="2559"/>
              <a:ext cx="684" cy="530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10" y="489"/>
                </a:cxn>
                <a:cxn ang="0">
                  <a:pos x="15" y="464"/>
                </a:cxn>
                <a:cxn ang="0">
                  <a:pos x="21" y="446"/>
                </a:cxn>
                <a:cxn ang="0">
                  <a:pos x="27" y="425"/>
                </a:cxn>
                <a:cxn ang="0">
                  <a:pos x="36" y="356"/>
                </a:cxn>
                <a:cxn ang="0">
                  <a:pos x="42" y="336"/>
                </a:cxn>
                <a:cxn ang="0">
                  <a:pos x="54" y="242"/>
                </a:cxn>
                <a:cxn ang="0">
                  <a:pos x="60" y="224"/>
                </a:cxn>
                <a:cxn ang="0">
                  <a:pos x="66" y="206"/>
                </a:cxn>
                <a:cxn ang="0">
                  <a:pos x="75" y="188"/>
                </a:cxn>
                <a:cxn ang="0">
                  <a:pos x="84" y="168"/>
                </a:cxn>
                <a:cxn ang="0">
                  <a:pos x="93" y="149"/>
                </a:cxn>
                <a:cxn ang="0">
                  <a:pos x="120" y="122"/>
                </a:cxn>
                <a:cxn ang="0">
                  <a:pos x="156" y="95"/>
                </a:cxn>
                <a:cxn ang="0">
                  <a:pos x="183" y="75"/>
                </a:cxn>
                <a:cxn ang="0">
                  <a:pos x="228" y="45"/>
                </a:cxn>
                <a:cxn ang="0">
                  <a:pos x="255" y="30"/>
                </a:cxn>
                <a:cxn ang="0">
                  <a:pos x="285" y="21"/>
                </a:cxn>
                <a:cxn ang="0">
                  <a:pos x="319" y="12"/>
                </a:cxn>
                <a:cxn ang="0">
                  <a:pos x="457" y="5"/>
                </a:cxn>
                <a:cxn ang="0">
                  <a:pos x="487" y="3"/>
                </a:cxn>
                <a:cxn ang="0">
                  <a:pos x="508" y="8"/>
                </a:cxn>
                <a:cxn ang="0">
                  <a:pos x="652" y="9"/>
                </a:cxn>
                <a:cxn ang="0">
                  <a:pos x="658" y="6"/>
                </a:cxn>
                <a:cxn ang="0">
                  <a:pos x="684" y="6"/>
                </a:cxn>
              </a:cxnLst>
              <a:rect l="0" t="0" r="r" b="b"/>
              <a:pathLst>
                <a:path w="684" h="530">
                  <a:moveTo>
                    <a:pt x="0" y="530"/>
                  </a:moveTo>
                  <a:cubicBezTo>
                    <a:pt x="4" y="516"/>
                    <a:pt x="2" y="502"/>
                    <a:pt x="10" y="489"/>
                  </a:cubicBezTo>
                  <a:cubicBezTo>
                    <a:pt x="11" y="482"/>
                    <a:pt x="11" y="470"/>
                    <a:pt x="15" y="464"/>
                  </a:cubicBezTo>
                  <a:cubicBezTo>
                    <a:pt x="16" y="458"/>
                    <a:pt x="18" y="452"/>
                    <a:pt x="21" y="446"/>
                  </a:cubicBezTo>
                  <a:cubicBezTo>
                    <a:pt x="22" y="439"/>
                    <a:pt x="24" y="431"/>
                    <a:pt x="27" y="425"/>
                  </a:cubicBezTo>
                  <a:cubicBezTo>
                    <a:pt x="28" y="405"/>
                    <a:pt x="26" y="375"/>
                    <a:pt x="36" y="356"/>
                  </a:cubicBezTo>
                  <a:cubicBezTo>
                    <a:pt x="37" y="349"/>
                    <a:pt x="40" y="343"/>
                    <a:pt x="42" y="336"/>
                  </a:cubicBezTo>
                  <a:cubicBezTo>
                    <a:pt x="44" y="310"/>
                    <a:pt x="41" y="267"/>
                    <a:pt x="54" y="242"/>
                  </a:cubicBezTo>
                  <a:cubicBezTo>
                    <a:pt x="55" y="236"/>
                    <a:pt x="57" y="230"/>
                    <a:pt x="60" y="224"/>
                  </a:cubicBezTo>
                  <a:cubicBezTo>
                    <a:pt x="61" y="218"/>
                    <a:pt x="63" y="212"/>
                    <a:pt x="66" y="206"/>
                  </a:cubicBezTo>
                  <a:cubicBezTo>
                    <a:pt x="67" y="200"/>
                    <a:pt x="71" y="193"/>
                    <a:pt x="75" y="188"/>
                  </a:cubicBezTo>
                  <a:cubicBezTo>
                    <a:pt x="76" y="181"/>
                    <a:pt x="81" y="174"/>
                    <a:pt x="84" y="168"/>
                  </a:cubicBezTo>
                  <a:cubicBezTo>
                    <a:pt x="85" y="160"/>
                    <a:pt x="88" y="155"/>
                    <a:pt x="93" y="149"/>
                  </a:cubicBezTo>
                  <a:cubicBezTo>
                    <a:pt x="95" y="137"/>
                    <a:pt x="110" y="128"/>
                    <a:pt x="120" y="122"/>
                  </a:cubicBezTo>
                  <a:cubicBezTo>
                    <a:pt x="128" y="111"/>
                    <a:pt x="142" y="98"/>
                    <a:pt x="156" y="95"/>
                  </a:cubicBezTo>
                  <a:cubicBezTo>
                    <a:pt x="165" y="88"/>
                    <a:pt x="173" y="81"/>
                    <a:pt x="183" y="75"/>
                  </a:cubicBezTo>
                  <a:cubicBezTo>
                    <a:pt x="194" y="61"/>
                    <a:pt x="209" y="48"/>
                    <a:pt x="228" y="45"/>
                  </a:cubicBezTo>
                  <a:cubicBezTo>
                    <a:pt x="241" y="43"/>
                    <a:pt x="255" y="30"/>
                    <a:pt x="255" y="30"/>
                  </a:cubicBezTo>
                  <a:cubicBezTo>
                    <a:pt x="262" y="27"/>
                    <a:pt x="278" y="22"/>
                    <a:pt x="285" y="21"/>
                  </a:cubicBezTo>
                  <a:cubicBezTo>
                    <a:pt x="295" y="17"/>
                    <a:pt x="309" y="14"/>
                    <a:pt x="319" y="12"/>
                  </a:cubicBezTo>
                  <a:cubicBezTo>
                    <a:pt x="362" y="1"/>
                    <a:pt x="320" y="8"/>
                    <a:pt x="457" y="5"/>
                  </a:cubicBezTo>
                  <a:cubicBezTo>
                    <a:pt x="466" y="5"/>
                    <a:pt x="487" y="6"/>
                    <a:pt x="487" y="3"/>
                  </a:cubicBezTo>
                  <a:cubicBezTo>
                    <a:pt x="494" y="0"/>
                    <a:pt x="501" y="9"/>
                    <a:pt x="508" y="8"/>
                  </a:cubicBezTo>
                  <a:cubicBezTo>
                    <a:pt x="556" y="8"/>
                    <a:pt x="605" y="18"/>
                    <a:pt x="652" y="9"/>
                  </a:cubicBezTo>
                  <a:cubicBezTo>
                    <a:pt x="657" y="6"/>
                    <a:pt x="655" y="6"/>
                    <a:pt x="658" y="6"/>
                  </a:cubicBezTo>
                  <a:lnTo>
                    <a:pt x="684" y="6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72"/>
            <p:cNvSpPr>
              <a:spLocks/>
            </p:cNvSpPr>
            <p:nvPr/>
          </p:nvSpPr>
          <p:spPr bwMode="auto">
            <a:xfrm>
              <a:off x="1144" y="1116"/>
              <a:ext cx="24" cy="20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219"/>
                </a:cxn>
                <a:cxn ang="0">
                  <a:pos x="2" y="402"/>
                </a:cxn>
                <a:cxn ang="0">
                  <a:pos x="5" y="702"/>
                </a:cxn>
                <a:cxn ang="0">
                  <a:pos x="2" y="1221"/>
                </a:cxn>
                <a:cxn ang="0">
                  <a:pos x="11" y="1329"/>
                </a:cxn>
                <a:cxn ang="0">
                  <a:pos x="5" y="1530"/>
                </a:cxn>
                <a:cxn ang="0">
                  <a:pos x="2" y="1578"/>
                </a:cxn>
                <a:cxn ang="0">
                  <a:pos x="14" y="1626"/>
                </a:cxn>
                <a:cxn ang="0">
                  <a:pos x="11" y="1947"/>
                </a:cxn>
                <a:cxn ang="0">
                  <a:pos x="17" y="2004"/>
                </a:cxn>
              </a:cxnLst>
              <a:rect l="0" t="0" r="r" b="b"/>
              <a:pathLst>
                <a:path w="24" h="2004">
                  <a:moveTo>
                    <a:pt x="5" y="0"/>
                  </a:moveTo>
                  <a:cubicBezTo>
                    <a:pt x="2" y="74"/>
                    <a:pt x="6" y="146"/>
                    <a:pt x="11" y="219"/>
                  </a:cubicBezTo>
                  <a:cubicBezTo>
                    <a:pt x="9" y="281"/>
                    <a:pt x="10" y="341"/>
                    <a:pt x="2" y="402"/>
                  </a:cubicBezTo>
                  <a:cubicBezTo>
                    <a:pt x="6" y="504"/>
                    <a:pt x="7" y="598"/>
                    <a:pt x="5" y="702"/>
                  </a:cubicBezTo>
                  <a:cubicBezTo>
                    <a:pt x="6" y="868"/>
                    <a:pt x="19" y="1050"/>
                    <a:pt x="2" y="1221"/>
                  </a:cubicBezTo>
                  <a:cubicBezTo>
                    <a:pt x="7" y="1248"/>
                    <a:pt x="7" y="1300"/>
                    <a:pt x="11" y="1329"/>
                  </a:cubicBezTo>
                  <a:cubicBezTo>
                    <a:pt x="2" y="1413"/>
                    <a:pt x="5" y="1464"/>
                    <a:pt x="5" y="1530"/>
                  </a:cubicBezTo>
                  <a:cubicBezTo>
                    <a:pt x="4" y="1540"/>
                    <a:pt x="3" y="1568"/>
                    <a:pt x="2" y="1578"/>
                  </a:cubicBezTo>
                  <a:cubicBezTo>
                    <a:pt x="0" y="1592"/>
                    <a:pt x="14" y="1626"/>
                    <a:pt x="14" y="1626"/>
                  </a:cubicBezTo>
                  <a:cubicBezTo>
                    <a:pt x="11" y="1736"/>
                    <a:pt x="18" y="1837"/>
                    <a:pt x="11" y="1947"/>
                  </a:cubicBezTo>
                  <a:cubicBezTo>
                    <a:pt x="14" y="1972"/>
                    <a:pt x="24" y="1982"/>
                    <a:pt x="17" y="2004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3"/>
            <p:cNvSpPr>
              <a:spLocks/>
            </p:cNvSpPr>
            <p:nvPr/>
          </p:nvSpPr>
          <p:spPr bwMode="auto">
            <a:xfrm>
              <a:off x="1836" y="1296"/>
              <a:ext cx="1428" cy="1278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81" y="1272"/>
                </a:cxn>
                <a:cxn ang="0">
                  <a:pos x="261" y="1269"/>
                </a:cxn>
                <a:cxn ang="0">
                  <a:pos x="411" y="1245"/>
                </a:cxn>
                <a:cxn ang="0">
                  <a:pos x="522" y="1209"/>
                </a:cxn>
                <a:cxn ang="0">
                  <a:pos x="615" y="1154"/>
                </a:cxn>
                <a:cxn ang="0">
                  <a:pos x="645" y="1140"/>
                </a:cxn>
                <a:cxn ang="0">
                  <a:pos x="660" y="1128"/>
                </a:cxn>
                <a:cxn ang="0">
                  <a:pos x="663" y="1125"/>
                </a:cxn>
                <a:cxn ang="0">
                  <a:pos x="671" y="1118"/>
                </a:cxn>
                <a:cxn ang="0">
                  <a:pos x="683" y="1109"/>
                </a:cxn>
                <a:cxn ang="0">
                  <a:pos x="690" y="1103"/>
                </a:cxn>
                <a:cxn ang="0">
                  <a:pos x="717" y="1083"/>
                </a:cxn>
                <a:cxn ang="0">
                  <a:pos x="735" y="1059"/>
                </a:cxn>
                <a:cxn ang="0">
                  <a:pos x="765" y="1017"/>
                </a:cxn>
                <a:cxn ang="0">
                  <a:pos x="837" y="825"/>
                </a:cxn>
                <a:cxn ang="0">
                  <a:pos x="873" y="654"/>
                </a:cxn>
                <a:cxn ang="0">
                  <a:pos x="915" y="477"/>
                </a:cxn>
                <a:cxn ang="0">
                  <a:pos x="969" y="351"/>
                </a:cxn>
                <a:cxn ang="0">
                  <a:pos x="1032" y="270"/>
                </a:cxn>
                <a:cxn ang="0">
                  <a:pos x="1101" y="210"/>
                </a:cxn>
                <a:cxn ang="0">
                  <a:pos x="1128" y="189"/>
                </a:cxn>
                <a:cxn ang="0">
                  <a:pos x="1146" y="177"/>
                </a:cxn>
                <a:cxn ang="0">
                  <a:pos x="1173" y="150"/>
                </a:cxn>
                <a:cxn ang="0">
                  <a:pos x="1257" y="93"/>
                </a:cxn>
                <a:cxn ang="0">
                  <a:pos x="1311" y="66"/>
                </a:cxn>
                <a:cxn ang="0">
                  <a:pos x="1335" y="53"/>
                </a:cxn>
                <a:cxn ang="0">
                  <a:pos x="1344" y="47"/>
                </a:cxn>
                <a:cxn ang="0">
                  <a:pos x="1383" y="30"/>
                </a:cxn>
                <a:cxn ang="0">
                  <a:pos x="1401" y="15"/>
                </a:cxn>
                <a:cxn ang="0">
                  <a:pos x="1418" y="6"/>
                </a:cxn>
                <a:cxn ang="0">
                  <a:pos x="1428" y="0"/>
                </a:cxn>
              </a:cxnLst>
              <a:rect l="0" t="0" r="r" b="b"/>
              <a:pathLst>
                <a:path w="1428" h="1278">
                  <a:moveTo>
                    <a:pt x="0" y="1275"/>
                  </a:moveTo>
                  <a:cubicBezTo>
                    <a:pt x="23" y="1278"/>
                    <a:pt x="58" y="1269"/>
                    <a:pt x="81" y="1272"/>
                  </a:cubicBezTo>
                  <a:cubicBezTo>
                    <a:pt x="145" y="1267"/>
                    <a:pt x="196" y="1271"/>
                    <a:pt x="261" y="1269"/>
                  </a:cubicBezTo>
                  <a:cubicBezTo>
                    <a:pt x="312" y="1259"/>
                    <a:pt x="361" y="1258"/>
                    <a:pt x="411" y="1245"/>
                  </a:cubicBezTo>
                  <a:cubicBezTo>
                    <a:pt x="450" y="1235"/>
                    <a:pt x="484" y="1222"/>
                    <a:pt x="522" y="1209"/>
                  </a:cubicBezTo>
                  <a:cubicBezTo>
                    <a:pt x="553" y="1199"/>
                    <a:pt x="588" y="1172"/>
                    <a:pt x="615" y="1154"/>
                  </a:cubicBezTo>
                  <a:cubicBezTo>
                    <a:pt x="631" y="1149"/>
                    <a:pt x="624" y="1154"/>
                    <a:pt x="645" y="1140"/>
                  </a:cubicBezTo>
                  <a:cubicBezTo>
                    <a:pt x="648" y="1138"/>
                    <a:pt x="660" y="1128"/>
                    <a:pt x="660" y="1128"/>
                  </a:cubicBezTo>
                  <a:cubicBezTo>
                    <a:pt x="668" y="1104"/>
                    <a:pt x="647" y="1141"/>
                    <a:pt x="663" y="1125"/>
                  </a:cubicBezTo>
                  <a:cubicBezTo>
                    <a:pt x="665" y="1123"/>
                    <a:pt x="669" y="1120"/>
                    <a:pt x="671" y="1118"/>
                  </a:cubicBezTo>
                  <a:cubicBezTo>
                    <a:pt x="674" y="1115"/>
                    <a:pt x="681" y="1112"/>
                    <a:pt x="683" y="1109"/>
                  </a:cubicBezTo>
                  <a:cubicBezTo>
                    <a:pt x="686" y="1107"/>
                    <a:pt x="684" y="1107"/>
                    <a:pt x="690" y="1103"/>
                  </a:cubicBezTo>
                  <a:cubicBezTo>
                    <a:pt x="695" y="1095"/>
                    <a:pt x="710" y="1088"/>
                    <a:pt x="717" y="1083"/>
                  </a:cubicBezTo>
                  <a:cubicBezTo>
                    <a:pt x="721" y="1071"/>
                    <a:pt x="725" y="1066"/>
                    <a:pt x="735" y="1059"/>
                  </a:cubicBezTo>
                  <a:cubicBezTo>
                    <a:pt x="745" y="1045"/>
                    <a:pt x="751" y="1027"/>
                    <a:pt x="765" y="1017"/>
                  </a:cubicBezTo>
                  <a:cubicBezTo>
                    <a:pt x="802" y="961"/>
                    <a:pt x="821" y="890"/>
                    <a:pt x="837" y="825"/>
                  </a:cubicBezTo>
                  <a:cubicBezTo>
                    <a:pt x="843" y="767"/>
                    <a:pt x="862" y="711"/>
                    <a:pt x="873" y="654"/>
                  </a:cubicBezTo>
                  <a:cubicBezTo>
                    <a:pt x="878" y="588"/>
                    <a:pt x="895" y="538"/>
                    <a:pt x="915" y="477"/>
                  </a:cubicBezTo>
                  <a:cubicBezTo>
                    <a:pt x="930" y="433"/>
                    <a:pt x="943" y="390"/>
                    <a:pt x="969" y="351"/>
                  </a:cubicBezTo>
                  <a:cubicBezTo>
                    <a:pt x="983" y="330"/>
                    <a:pt x="1012" y="283"/>
                    <a:pt x="1032" y="270"/>
                  </a:cubicBezTo>
                  <a:cubicBezTo>
                    <a:pt x="1059" y="252"/>
                    <a:pt x="1075" y="227"/>
                    <a:pt x="1101" y="210"/>
                  </a:cubicBezTo>
                  <a:cubicBezTo>
                    <a:pt x="1108" y="199"/>
                    <a:pt x="1117" y="197"/>
                    <a:pt x="1128" y="189"/>
                  </a:cubicBezTo>
                  <a:cubicBezTo>
                    <a:pt x="1134" y="185"/>
                    <a:pt x="1146" y="177"/>
                    <a:pt x="1146" y="177"/>
                  </a:cubicBezTo>
                  <a:cubicBezTo>
                    <a:pt x="1153" y="167"/>
                    <a:pt x="1162" y="154"/>
                    <a:pt x="1173" y="150"/>
                  </a:cubicBezTo>
                  <a:cubicBezTo>
                    <a:pt x="1192" y="131"/>
                    <a:pt x="1230" y="102"/>
                    <a:pt x="1257" y="93"/>
                  </a:cubicBezTo>
                  <a:cubicBezTo>
                    <a:pt x="1273" y="77"/>
                    <a:pt x="1289" y="71"/>
                    <a:pt x="1311" y="66"/>
                  </a:cubicBezTo>
                  <a:cubicBezTo>
                    <a:pt x="1311" y="66"/>
                    <a:pt x="1330" y="55"/>
                    <a:pt x="1335" y="53"/>
                  </a:cubicBezTo>
                  <a:cubicBezTo>
                    <a:pt x="1338" y="52"/>
                    <a:pt x="1344" y="47"/>
                    <a:pt x="1344" y="47"/>
                  </a:cubicBezTo>
                  <a:cubicBezTo>
                    <a:pt x="1354" y="37"/>
                    <a:pt x="1370" y="35"/>
                    <a:pt x="1383" y="30"/>
                  </a:cubicBezTo>
                  <a:cubicBezTo>
                    <a:pt x="1391" y="27"/>
                    <a:pt x="1401" y="15"/>
                    <a:pt x="1401" y="15"/>
                  </a:cubicBezTo>
                  <a:cubicBezTo>
                    <a:pt x="1410" y="15"/>
                    <a:pt x="1414" y="8"/>
                    <a:pt x="1418" y="6"/>
                  </a:cubicBezTo>
                  <a:lnTo>
                    <a:pt x="1428" y="0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4"/>
            <p:cNvSpPr>
              <a:spLocks/>
            </p:cNvSpPr>
            <p:nvPr/>
          </p:nvSpPr>
          <p:spPr bwMode="auto">
            <a:xfrm>
              <a:off x="3261" y="1299"/>
              <a:ext cx="20" cy="222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303"/>
                </a:cxn>
                <a:cxn ang="0">
                  <a:pos x="9" y="573"/>
                </a:cxn>
                <a:cxn ang="0">
                  <a:pos x="9" y="633"/>
                </a:cxn>
                <a:cxn ang="0">
                  <a:pos x="9" y="717"/>
                </a:cxn>
                <a:cxn ang="0">
                  <a:pos x="3" y="1179"/>
                </a:cxn>
                <a:cxn ang="0">
                  <a:pos x="3" y="1617"/>
                </a:cxn>
                <a:cxn ang="0">
                  <a:pos x="15" y="1863"/>
                </a:cxn>
                <a:cxn ang="0">
                  <a:pos x="9" y="2145"/>
                </a:cxn>
                <a:cxn ang="0">
                  <a:pos x="12" y="2229"/>
                </a:cxn>
                <a:cxn ang="0">
                  <a:pos x="3" y="2157"/>
                </a:cxn>
              </a:cxnLst>
              <a:rect l="0" t="0" r="r" b="b"/>
              <a:pathLst>
                <a:path w="20" h="2229">
                  <a:moveTo>
                    <a:pt x="9" y="0"/>
                  </a:moveTo>
                  <a:cubicBezTo>
                    <a:pt x="13" y="101"/>
                    <a:pt x="20" y="202"/>
                    <a:pt x="6" y="303"/>
                  </a:cubicBezTo>
                  <a:cubicBezTo>
                    <a:pt x="10" y="394"/>
                    <a:pt x="13" y="482"/>
                    <a:pt x="9" y="573"/>
                  </a:cubicBezTo>
                  <a:cubicBezTo>
                    <a:pt x="8" y="593"/>
                    <a:pt x="9" y="633"/>
                    <a:pt x="9" y="633"/>
                  </a:cubicBezTo>
                  <a:cubicBezTo>
                    <a:pt x="11" y="662"/>
                    <a:pt x="5" y="688"/>
                    <a:pt x="9" y="717"/>
                  </a:cubicBezTo>
                  <a:cubicBezTo>
                    <a:pt x="16" y="871"/>
                    <a:pt x="8" y="1025"/>
                    <a:pt x="3" y="1179"/>
                  </a:cubicBezTo>
                  <a:cubicBezTo>
                    <a:pt x="5" y="1322"/>
                    <a:pt x="16" y="1473"/>
                    <a:pt x="3" y="1617"/>
                  </a:cubicBezTo>
                  <a:cubicBezTo>
                    <a:pt x="0" y="1693"/>
                    <a:pt x="9" y="1788"/>
                    <a:pt x="15" y="1863"/>
                  </a:cubicBezTo>
                  <a:cubicBezTo>
                    <a:pt x="9" y="2007"/>
                    <a:pt x="15" y="1923"/>
                    <a:pt x="9" y="2145"/>
                  </a:cubicBezTo>
                  <a:cubicBezTo>
                    <a:pt x="9" y="2161"/>
                    <a:pt x="13" y="2227"/>
                    <a:pt x="12" y="2229"/>
                  </a:cubicBezTo>
                  <a:lnTo>
                    <a:pt x="3" y="2157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75"/>
            <p:cNvSpPr>
              <a:spLocks/>
            </p:cNvSpPr>
            <p:nvPr/>
          </p:nvSpPr>
          <p:spPr bwMode="auto">
            <a:xfrm>
              <a:off x="3282" y="1614"/>
              <a:ext cx="585" cy="1917"/>
            </a:xfrm>
            <a:custGeom>
              <a:avLst/>
              <a:gdLst/>
              <a:ahLst/>
              <a:cxnLst>
                <a:cxn ang="0">
                  <a:pos x="0" y="1917"/>
                </a:cxn>
                <a:cxn ang="0">
                  <a:pos x="39" y="1827"/>
                </a:cxn>
                <a:cxn ang="0">
                  <a:pos x="66" y="1755"/>
                </a:cxn>
                <a:cxn ang="0">
                  <a:pos x="90" y="1710"/>
                </a:cxn>
                <a:cxn ang="0">
                  <a:pos x="114" y="1674"/>
                </a:cxn>
                <a:cxn ang="0">
                  <a:pos x="171" y="1530"/>
                </a:cxn>
                <a:cxn ang="0">
                  <a:pos x="186" y="1467"/>
                </a:cxn>
                <a:cxn ang="0">
                  <a:pos x="210" y="1386"/>
                </a:cxn>
                <a:cxn ang="0">
                  <a:pos x="216" y="1362"/>
                </a:cxn>
                <a:cxn ang="0">
                  <a:pos x="222" y="1320"/>
                </a:cxn>
                <a:cxn ang="0">
                  <a:pos x="258" y="1113"/>
                </a:cxn>
                <a:cxn ang="0">
                  <a:pos x="279" y="1038"/>
                </a:cxn>
                <a:cxn ang="0">
                  <a:pos x="303" y="966"/>
                </a:cxn>
                <a:cxn ang="0">
                  <a:pos x="321" y="939"/>
                </a:cxn>
                <a:cxn ang="0">
                  <a:pos x="348" y="891"/>
                </a:cxn>
                <a:cxn ang="0">
                  <a:pos x="375" y="822"/>
                </a:cxn>
                <a:cxn ang="0">
                  <a:pos x="399" y="747"/>
                </a:cxn>
                <a:cxn ang="0">
                  <a:pos x="468" y="453"/>
                </a:cxn>
                <a:cxn ang="0">
                  <a:pos x="501" y="411"/>
                </a:cxn>
                <a:cxn ang="0">
                  <a:pos x="528" y="366"/>
                </a:cxn>
                <a:cxn ang="0">
                  <a:pos x="531" y="312"/>
                </a:cxn>
                <a:cxn ang="0">
                  <a:pos x="537" y="240"/>
                </a:cxn>
                <a:cxn ang="0">
                  <a:pos x="570" y="195"/>
                </a:cxn>
                <a:cxn ang="0">
                  <a:pos x="579" y="78"/>
                </a:cxn>
                <a:cxn ang="0">
                  <a:pos x="585" y="0"/>
                </a:cxn>
              </a:cxnLst>
              <a:rect l="0" t="0" r="r" b="b"/>
              <a:pathLst>
                <a:path w="585" h="1917">
                  <a:moveTo>
                    <a:pt x="0" y="1917"/>
                  </a:moveTo>
                  <a:cubicBezTo>
                    <a:pt x="10" y="1886"/>
                    <a:pt x="26" y="1857"/>
                    <a:pt x="39" y="1827"/>
                  </a:cubicBezTo>
                  <a:cubicBezTo>
                    <a:pt x="49" y="1805"/>
                    <a:pt x="53" y="1775"/>
                    <a:pt x="66" y="1755"/>
                  </a:cubicBezTo>
                  <a:cubicBezTo>
                    <a:pt x="76" y="1740"/>
                    <a:pt x="81" y="1726"/>
                    <a:pt x="90" y="1710"/>
                  </a:cubicBezTo>
                  <a:cubicBezTo>
                    <a:pt x="96" y="1700"/>
                    <a:pt x="110" y="1686"/>
                    <a:pt x="114" y="1674"/>
                  </a:cubicBezTo>
                  <a:cubicBezTo>
                    <a:pt x="131" y="1624"/>
                    <a:pt x="148" y="1577"/>
                    <a:pt x="171" y="1530"/>
                  </a:cubicBezTo>
                  <a:cubicBezTo>
                    <a:pt x="180" y="1511"/>
                    <a:pt x="181" y="1487"/>
                    <a:pt x="186" y="1467"/>
                  </a:cubicBezTo>
                  <a:cubicBezTo>
                    <a:pt x="193" y="1440"/>
                    <a:pt x="203" y="1413"/>
                    <a:pt x="210" y="1386"/>
                  </a:cubicBezTo>
                  <a:cubicBezTo>
                    <a:pt x="212" y="1378"/>
                    <a:pt x="215" y="1370"/>
                    <a:pt x="216" y="1362"/>
                  </a:cubicBezTo>
                  <a:cubicBezTo>
                    <a:pt x="218" y="1348"/>
                    <a:pt x="222" y="1320"/>
                    <a:pt x="222" y="1320"/>
                  </a:cubicBezTo>
                  <a:cubicBezTo>
                    <a:pt x="226" y="1252"/>
                    <a:pt x="241" y="1179"/>
                    <a:pt x="258" y="1113"/>
                  </a:cubicBezTo>
                  <a:cubicBezTo>
                    <a:pt x="261" y="1084"/>
                    <a:pt x="268" y="1063"/>
                    <a:pt x="279" y="1038"/>
                  </a:cubicBezTo>
                  <a:cubicBezTo>
                    <a:pt x="289" y="1015"/>
                    <a:pt x="295" y="990"/>
                    <a:pt x="303" y="966"/>
                  </a:cubicBezTo>
                  <a:cubicBezTo>
                    <a:pt x="306" y="956"/>
                    <a:pt x="318" y="949"/>
                    <a:pt x="321" y="939"/>
                  </a:cubicBezTo>
                  <a:cubicBezTo>
                    <a:pt x="326" y="923"/>
                    <a:pt x="338" y="905"/>
                    <a:pt x="348" y="891"/>
                  </a:cubicBezTo>
                  <a:cubicBezTo>
                    <a:pt x="354" y="867"/>
                    <a:pt x="371" y="846"/>
                    <a:pt x="375" y="822"/>
                  </a:cubicBezTo>
                  <a:cubicBezTo>
                    <a:pt x="379" y="797"/>
                    <a:pt x="385" y="769"/>
                    <a:pt x="399" y="747"/>
                  </a:cubicBezTo>
                  <a:cubicBezTo>
                    <a:pt x="381" y="655"/>
                    <a:pt x="397" y="524"/>
                    <a:pt x="468" y="453"/>
                  </a:cubicBezTo>
                  <a:cubicBezTo>
                    <a:pt x="473" y="437"/>
                    <a:pt x="487" y="421"/>
                    <a:pt x="501" y="411"/>
                  </a:cubicBezTo>
                  <a:cubicBezTo>
                    <a:pt x="507" y="394"/>
                    <a:pt x="518" y="381"/>
                    <a:pt x="528" y="366"/>
                  </a:cubicBezTo>
                  <a:cubicBezTo>
                    <a:pt x="536" y="355"/>
                    <a:pt x="526" y="326"/>
                    <a:pt x="531" y="312"/>
                  </a:cubicBezTo>
                  <a:cubicBezTo>
                    <a:pt x="532" y="289"/>
                    <a:pt x="535" y="263"/>
                    <a:pt x="537" y="240"/>
                  </a:cubicBezTo>
                  <a:cubicBezTo>
                    <a:pt x="538" y="226"/>
                    <a:pt x="570" y="195"/>
                    <a:pt x="570" y="195"/>
                  </a:cubicBezTo>
                  <a:cubicBezTo>
                    <a:pt x="575" y="155"/>
                    <a:pt x="577" y="117"/>
                    <a:pt x="579" y="78"/>
                  </a:cubicBezTo>
                  <a:cubicBezTo>
                    <a:pt x="580" y="57"/>
                    <a:pt x="585" y="21"/>
                    <a:pt x="585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6"/>
            <p:cNvSpPr>
              <a:spLocks/>
            </p:cNvSpPr>
            <p:nvPr/>
          </p:nvSpPr>
          <p:spPr bwMode="auto">
            <a:xfrm>
              <a:off x="3862" y="1617"/>
              <a:ext cx="13" cy="119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72"/>
                </a:cxn>
                <a:cxn ang="0">
                  <a:pos x="5" y="243"/>
                </a:cxn>
                <a:cxn ang="0">
                  <a:pos x="5" y="564"/>
                </a:cxn>
                <a:cxn ang="0">
                  <a:pos x="2" y="654"/>
                </a:cxn>
                <a:cxn ang="0">
                  <a:pos x="5" y="717"/>
                </a:cxn>
                <a:cxn ang="0">
                  <a:pos x="11" y="828"/>
                </a:cxn>
                <a:cxn ang="0">
                  <a:pos x="5" y="993"/>
                </a:cxn>
                <a:cxn ang="0">
                  <a:pos x="11" y="1197"/>
                </a:cxn>
              </a:cxnLst>
              <a:rect l="0" t="0" r="r" b="b"/>
              <a:pathLst>
                <a:path w="13" h="1197">
                  <a:moveTo>
                    <a:pt x="8" y="0"/>
                  </a:moveTo>
                  <a:cubicBezTo>
                    <a:pt x="13" y="26"/>
                    <a:pt x="6" y="43"/>
                    <a:pt x="8" y="72"/>
                  </a:cubicBezTo>
                  <a:cubicBezTo>
                    <a:pt x="3" y="126"/>
                    <a:pt x="5" y="204"/>
                    <a:pt x="5" y="243"/>
                  </a:cubicBezTo>
                  <a:cubicBezTo>
                    <a:pt x="13" y="348"/>
                    <a:pt x="2" y="468"/>
                    <a:pt x="5" y="564"/>
                  </a:cubicBezTo>
                  <a:cubicBezTo>
                    <a:pt x="11" y="692"/>
                    <a:pt x="2" y="585"/>
                    <a:pt x="2" y="654"/>
                  </a:cubicBezTo>
                  <a:cubicBezTo>
                    <a:pt x="4" y="678"/>
                    <a:pt x="5" y="717"/>
                    <a:pt x="5" y="717"/>
                  </a:cubicBezTo>
                  <a:cubicBezTo>
                    <a:pt x="3" y="756"/>
                    <a:pt x="8" y="792"/>
                    <a:pt x="11" y="828"/>
                  </a:cubicBezTo>
                  <a:cubicBezTo>
                    <a:pt x="9" y="880"/>
                    <a:pt x="8" y="941"/>
                    <a:pt x="5" y="993"/>
                  </a:cubicBezTo>
                  <a:cubicBezTo>
                    <a:pt x="8" y="1076"/>
                    <a:pt x="0" y="1120"/>
                    <a:pt x="11" y="1197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7"/>
            <p:cNvSpPr>
              <a:spLocks/>
            </p:cNvSpPr>
            <p:nvPr/>
          </p:nvSpPr>
          <p:spPr bwMode="auto">
            <a:xfrm>
              <a:off x="4773" y="1678"/>
              <a:ext cx="243" cy="572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8" y="437"/>
                </a:cxn>
                <a:cxn ang="0">
                  <a:pos x="39" y="290"/>
                </a:cxn>
                <a:cxn ang="0">
                  <a:pos x="51" y="215"/>
                </a:cxn>
                <a:cxn ang="0">
                  <a:pos x="72" y="164"/>
                </a:cxn>
                <a:cxn ang="0">
                  <a:pos x="108" y="62"/>
                </a:cxn>
                <a:cxn ang="0">
                  <a:pos x="150" y="2"/>
                </a:cxn>
                <a:cxn ang="0">
                  <a:pos x="243" y="2"/>
                </a:cxn>
              </a:cxnLst>
              <a:rect l="0" t="0" r="r" b="b"/>
              <a:pathLst>
                <a:path w="243" h="572">
                  <a:moveTo>
                    <a:pt x="0" y="572"/>
                  </a:moveTo>
                  <a:cubicBezTo>
                    <a:pt x="14" y="530"/>
                    <a:pt x="4" y="480"/>
                    <a:pt x="18" y="437"/>
                  </a:cubicBezTo>
                  <a:cubicBezTo>
                    <a:pt x="25" y="388"/>
                    <a:pt x="31" y="339"/>
                    <a:pt x="39" y="290"/>
                  </a:cubicBezTo>
                  <a:cubicBezTo>
                    <a:pt x="42" y="272"/>
                    <a:pt x="47" y="232"/>
                    <a:pt x="51" y="215"/>
                  </a:cubicBezTo>
                  <a:cubicBezTo>
                    <a:pt x="53" y="206"/>
                    <a:pt x="66" y="149"/>
                    <a:pt x="72" y="164"/>
                  </a:cubicBezTo>
                  <a:cubicBezTo>
                    <a:pt x="77" y="115"/>
                    <a:pt x="86" y="106"/>
                    <a:pt x="108" y="62"/>
                  </a:cubicBezTo>
                  <a:cubicBezTo>
                    <a:pt x="118" y="42"/>
                    <a:pt x="130" y="15"/>
                    <a:pt x="150" y="2"/>
                  </a:cubicBezTo>
                  <a:cubicBezTo>
                    <a:pt x="187" y="5"/>
                    <a:pt x="226" y="0"/>
                    <a:pt x="243" y="2"/>
                  </a:cubicBezTo>
                </a:path>
              </a:pathLst>
            </a:custGeom>
            <a:noFill/>
            <a:ln w="38100" cap="flat" cmpd="sng">
              <a:solidFill>
                <a:srgbClr val="FD4335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8"/>
            <p:cNvSpPr>
              <a:spLocks/>
            </p:cNvSpPr>
            <p:nvPr/>
          </p:nvSpPr>
          <p:spPr bwMode="auto">
            <a:xfrm>
              <a:off x="3888" y="2304"/>
              <a:ext cx="897" cy="549"/>
            </a:xfrm>
            <a:custGeom>
              <a:avLst/>
              <a:gdLst/>
              <a:ahLst/>
              <a:cxnLst>
                <a:cxn ang="0">
                  <a:pos x="0" y="549"/>
                </a:cxn>
                <a:cxn ang="0">
                  <a:pos x="39" y="525"/>
                </a:cxn>
                <a:cxn ang="0">
                  <a:pos x="114" y="498"/>
                </a:cxn>
                <a:cxn ang="0">
                  <a:pos x="141" y="486"/>
                </a:cxn>
                <a:cxn ang="0">
                  <a:pos x="147" y="477"/>
                </a:cxn>
                <a:cxn ang="0">
                  <a:pos x="156" y="474"/>
                </a:cxn>
                <a:cxn ang="0">
                  <a:pos x="159" y="465"/>
                </a:cxn>
                <a:cxn ang="0">
                  <a:pos x="168" y="459"/>
                </a:cxn>
                <a:cxn ang="0">
                  <a:pos x="195" y="405"/>
                </a:cxn>
                <a:cxn ang="0">
                  <a:pos x="225" y="270"/>
                </a:cxn>
                <a:cxn ang="0">
                  <a:pos x="267" y="204"/>
                </a:cxn>
                <a:cxn ang="0">
                  <a:pos x="375" y="198"/>
                </a:cxn>
                <a:cxn ang="0">
                  <a:pos x="414" y="186"/>
                </a:cxn>
                <a:cxn ang="0">
                  <a:pos x="429" y="120"/>
                </a:cxn>
                <a:cxn ang="0">
                  <a:pos x="471" y="84"/>
                </a:cxn>
                <a:cxn ang="0">
                  <a:pos x="621" y="78"/>
                </a:cxn>
                <a:cxn ang="0">
                  <a:pos x="651" y="66"/>
                </a:cxn>
                <a:cxn ang="0">
                  <a:pos x="837" y="39"/>
                </a:cxn>
                <a:cxn ang="0">
                  <a:pos x="870" y="33"/>
                </a:cxn>
                <a:cxn ang="0">
                  <a:pos x="897" y="0"/>
                </a:cxn>
              </a:cxnLst>
              <a:rect l="0" t="0" r="r" b="b"/>
              <a:pathLst>
                <a:path w="897" h="549">
                  <a:moveTo>
                    <a:pt x="0" y="549"/>
                  </a:moveTo>
                  <a:cubicBezTo>
                    <a:pt x="6" y="531"/>
                    <a:pt x="25" y="534"/>
                    <a:pt x="39" y="525"/>
                  </a:cubicBezTo>
                  <a:cubicBezTo>
                    <a:pt x="63" y="509"/>
                    <a:pt x="87" y="505"/>
                    <a:pt x="114" y="498"/>
                  </a:cubicBezTo>
                  <a:cubicBezTo>
                    <a:pt x="124" y="495"/>
                    <a:pt x="131" y="489"/>
                    <a:pt x="141" y="486"/>
                  </a:cubicBezTo>
                  <a:cubicBezTo>
                    <a:pt x="143" y="483"/>
                    <a:pt x="144" y="479"/>
                    <a:pt x="147" y="477"/>
                  </a:cubicBezTo>
                  <a:cubicBezTo>
                    <a:pt x="149" y="475"/>
                    <a:pt x="154" y="476"/>
                    <a:pt x="156" y="474"/>
                  </a:cubicBezTo>
                  <a:cubicBezTo>
                    <a:pt x="158" y="472"/>
                    <a:pt x="157" y="467"/>
                    <a:pt x="159" y="465"/>
                  </a:cubicBezTo>
                  <a:cubicBezTo>
                    <a:pt x="161" y="462"/>
                    <a:pt x="165" y="461"/>
                    <a:pt x="168" y="459"/>
                  </a:cubicBezTo>
                  <a:cubicBezTo>
                    <a:pt x="174" y="440"/>
                    <a:pt x="189" y="424"/>
                    <a:pt x="195" y="405"/>
                  </a:cubicBezTo>
                  <a:cubicBezTo>
                    <a:pt x="208" y="365"/>
                    <a:pt x="212" y="310"/>
                    <a:pt x="225" y="270"/>
                  </a:cubicBezTo>
                  <a:cubicBezTo>
                    <a:pt x="231" y="251"/>
                    <a:pt x="252" y="216"/>
                    <a:pt x="267" y="204"/>
                  </a:cubicBezTo>
                  <a:cubicBezTo>
                    <a:pt x="297" y="180"/>
                    <a:pt x="337" y="199"/>
                    <a:pt x="375" y="198"/>
                  </a:cubicBezTo>
                  <a:cubicBezTo>
                    <a:pt x="388" y="194"/>
                    <a:pt x="401" y="190"/>
                    <a:pt x="414" y="186"/>
                  </a:cubicBezTo>
                  <a:cubicBezTo>
                    <a:pt x="427" y="167"/>
                    <a:pt x="435" y="141"/>
                    <a:pt x="429" y="120"/>
                  </a:cubicBezTo>
                  <a:cubicBezTo>
                    <a:pt x="436" y="105"/>
                    <a:pt x="454" y="90"/>
                    <a:pt x="471" y="84"/>
                  </a:cubicBezTo>
                  <a:cubicBezTo>
                    <a:pt x="524" y="86"/>
                    <a:pt x="568" y="81"/>
                    <a:pt x="621" y="78"/>
                  </a:cubicBezTo>
                  <a:cubicBezTo>
                    <a:pt x="631" y="75"/>
                    <a:pt x="663" y="42"/>
                    <a:pt x="651" y="66"/>
                  </a:cubicBezTo>
                  <a:cubicBezTo>
                    <a:pt x="681" y="27"/>
                    <a:pt x="814" y="39"/>
                    <a:pt x="837" y="39"/>
                  </a:cubicBezTo>
                  <a:cubicBezTo>
                    <a:pt x="861" y="31"/>
                    <a:pt x="852" y="39"/>
                    <a:pt x="870" y="33"/>
                  </a:cubicBezTo>
                  <a:cubicBezTo>
                    <a:pt x="880" y="27"/>
                    <a:pt x="893" y="5"/>
                    <a:pt x="897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97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126041"/>
          </a:xfrm>
        </p:spPr>
        <p:txBody>
          <a:bodyPr/>
          <a:lstStyle/>
          <a:p>
            <a:r>
              <a:rPr lang="fr-FR" sz="4000" dirty="0"/>
              <a:t>Lois </a:t>
            </a:r>
            <a:r>
              <a:rPr lang="fr-FR" sz="4000" dirty="0" smtClean="0"/>
              <a:t>fondamentales de </a:t>
            </a:r>
            <a:r>
              <a:rPr lang="fr-FR" sz="4000" dirty="0"/>
              <a:t>la physique &lt; 1900   </a:t>
            </a:r>
            <a:r>
              <a:rPr lang="en-GB" sz="4000" dirty="0"/>
              <a:t/>
            </a:r>
            <a:br>
              <a:rPr lang="en-GB" sz="4000" dirty="0"/>
            </a:b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14</a:t>
            </a:fld>
            <a:endParaRPr lang="fr-FR"/>
          </a:p>
        </p:txBody>
      </p:sp>
      <p:sp>
        <p:nvSpPr>
          <p:cNvPr id="7" name="ZoneTexte 5"/>
          <p:cNvSpPr txBox="1">
            <a:spLocks noChangeArrowheads="1"/>
          </p:cNvSpPr>
          <p:nvPr/>
        </p:nvSpPr>
        <p:spPr bwMode="auto">
          <a:xfrm>
            <a:off x="-36513" y="1125538"/>
            <a:ext cx="915511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>
                <a:ea typeface="Arial" charset="0"/>
                <a:cs typeface="Tahoma"/>
              </a:rPr>
              <a:t>Lois de la gravité : Newton (1687)</a:t>
            </a:r>
          </a:p>
          <a:p>
            <a:endParaRPr lang="fr-FR" dirty="0">
              <a:ea typeface="Arial" charset="0"/>
              <a:cs typeface="Tahoma"/>
            </a:endParaRPr>
          </a:p>
          <a:p>
            <a:r>
              <a:rPr lang="fr-FR" dirty="0">
                <a:ea typeface="Arial" charset="0"/>
                <a:cs typeface="Tahoma"/>
              </a:rPr>
              <a:t>Electromagnétisme de Maxwell (1872)</a:t>
            </a:r>
          </a:p>
          <a:p>
            <a:endParaRPr lang="fr-FR" dirty="0">
              <a:ea typeface="Arial" charset="0"/>
              <a:cs typeface="Tahoma"/>
            </a:endParaRPr>
          </a:p>
          <a:p>
            <a:r>
              <a:rPr lang="fr-FR" dirty="0">
                <a:ea typeface="Arial" charset="0"/>
                <a:cs typeface="Tahoma"/>
              </a:rPr>
              <a:t>Lois de thermodynamique : Carnot, Kelvin (~1850)  </a:t>
            </a:r>
          </a:p>
          <a:p>
            <a:r>
              <a:rPr lang="fr-FR" dirty="0">
                <a:cs typeface="Tahoma"/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388" y="2621427"/>
            <a:ext cx="864076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5"/>
          <p:cNvSpPr txBox="1">
            <a:spLocks noChangeArrowheads="1"/>
          </p:cNvSpPr>
          <p:nvPr/>
        </p:nvSpPr>
        <p:spPr bwMode="auto">
          <a:xfrm>
            <a:off x="96838" y="5538323"/>
            <a:ext cx="8867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ea typeface="Arial" charset="0"/>
                <a:cs typeface="Tahoma"/>
              </a:rPr>
              <a:t>Michelson </a:t>
            </a:r>
            <a:r>
              <a:rPr lang="fr-FR" b="1" dirty="0" err="1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</a:t>
            </a:r>
            <a:r>
              <a:rPr lang="fr-FR" b="1" dirty="0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 théorie de la relativité restreinte Einstein (1905) </a:t>
            </a:r>
            <a:endParaRPr lang="fr-FR" b="1" dirty="0">
              <a:solidFill>
                <a:srgbClr val="FF0000"/>
              </a:solidFill>
              <a:ea typeface="Arial" charset="0"/>
              <a:cs typeface="Tahoma"/>
            </a:endParaRPr>
          </a:p>
          <a:p>
            <a:r>
              <a:rPr lang="fr-FR" b="1" dirty="0">
                <a:solidFill>
                  <a:srgbClr val="FF0000"/>
                </a:solidFill>
                <a:ea typeface="Arial" charset="0"/>
                <a:cs typeface="Tahoma"/>
              </a:rPr>
              <a:t>Corps noir </a:t>
            </a:r>
            <a:r>
              <a:rPr lang="fr-FR" b="1" dirty="0" err="1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</a:t>
            </a:r>
            <a:r>
              <a:rPr lang="fr-FR" b="1" dirty="0">
                <a:solidFill>
                  <a:srgbClr val="FF0000"/>
                </a:solidFill>
                <a:ea typeface="Arial" charset="0"/>
                <a:cs typeface="Tahoma"/>
                <a:sym typeface="Wingdings" charset="2"/>
              </a:rPr>
              <a:t> Mécanique quantique  Planck (1900) </a:t>
            </a:r>
            <a:r>
              <a:rPr lang="fr-FR" b="1" dirty="0">
                <a:solidFill>
                  <a:srgbClr val="FF0000"/>
                </a:solidFill>
                <a:cs typeface="Tahom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503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 smtClean="0"/>
              <a:t>Physique des hautes énergies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877423"/>
            <a:ext cx="8540447" cy="124225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Sonder</a:t>
            </a:r>
            <a:r>
              <a:rPr lang="en-US" sz="2000" dirty="0" smtClean="0"/>
              <a:t> la </a:t>
            </a: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petite </a:t>
            </a:r>
            <a:r>
              <a:rPr lang="en-US" sz="2000" dirty="0" err="1" smtClean="0"/>
              <a:t>échelle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15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46860" y="1877424"/>
            <a:ext cx="7230919" cy="1242253"/>
            <a:chOff x="1546860" y="1877424"/>
            <a:chExt cx="7230919" cy="1242253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2510577"/>
              <a:ext cx="1173480" cy="328930"/>
            </a:xfrm>
            <a:prstGeom prst="rect">
              <a:avLst/>
            </a:prstGeom>
          </p:spPr>
        </p:pic>
        <p:pic>
          <p:nvPicPr>
            <p:cNvPr id="14" name="Picture 13" descr="17306_de_broglie-lg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"/>
            <a:stretch/>
          </p:blipFill>
          <p:spPr>
            <a:xfrm>
              <a:off x="5814364" y="1877424"/>
              <a:ext cx="1065522" cy="124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52715" y="2024980"/>
              <a:ext cx="16250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Dualité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br>
                <a:rPr lang="en-US" sz="1600" dirty="0" smtClean="0">
                  <a:solidFill>
                    <a:srgbClr val="C61B1B"/>
                  </a:solidFill>
                </a:rPr>
              </a:br>
              <a:r>
                <a:rPr lang="en-US" sz="1600" dirty="0" err="1" smtClean="0">
                  <a:solidFill>
                    <a:srgbClr val="C61B1B"/>
                  </a:solidFill>
                </a:rPr>
                <a:t>onde-corpuscule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Louis De Broglie</a:t>
              </a:r>
              <a:endParaRPr lang="en-US" sz="16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7332" y="3523941"/>
            <a:ext cx="8821995" cy="1142696"/>
            <a:chOff x="237332" y="3523941"/>
            <a:chExt cx="8821995" cy="1142696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4144955"/>
              <a:ext cx="1200150" cy="293370"/>
            </a:xfrm>
            <a:prstGeom prst="rect">
              <a:avLst/>
            </a:prstGeom>
          </p:spPr>
        </p:pic>
        <p:pic>
          <p:nvPicPr>
            <p:cNvPr id="11" name="Picture 10" descr="Albert-Einste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364" y="3523941"/>
              <a:ext cx="1071845" cy="11426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62053" y="3559953"/>
              <a:ext cx="1897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Relativité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restreinte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Albert Einstein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600" dirty="0"/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237332" y="3535670"/>
              <a:ext cx="8540447" cy="11309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6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Créer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nouvelles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particules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à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grande</a:t>
              </a:r>
              <a:r>
                <a:rPr lang="en-US" sz="2000" dirty="0" smtClean="0"/>
                <a:t> masse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0072" y="5182015"/>
            <a:ext cx="8843291" cy="1207843"/>
            <a:chOff x="280072" y="5182015"/>
            <a:chExt cx="8843291" cy="1207843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5752049"/>
              <a:ext cx="1075690" cy="231140"/>
            </a:xfrm>
            <a:prstGeom prst="rect">
              <a:avLst/>
            </a:prstGeom>
          </p:spPr>
        </p:pic>
        <p:pic>
          <p:nvPicPr>
            <p:cNvPr id="13" name="Picture 12" descr="boltzmann_ludwig_a4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/>
          </p:blipFill>
          <p:spPr>
            <a:xfrm>
              <a:off x="5814364" y="5182015"/>
              <a:ext cx="1083597" cy="12078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52715" y="5182015"/>
              <a:ext cx="197064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61B1B"/>
                  </a:solidFill>
                </a:rPr>
                <a:t>Physique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statistique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Ludwig Boltzmann</a:t>
              </a:r>
              <a:endParaRPr lang="en-US" sz="1600" i="1" dirty="0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80072" y="5209553"/>
              <a:ext cx="8540447" cy="105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6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6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6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Etudier</a:t>
              </a:r>
              <a:r>
                <a:rPr lang="en-US" sz="2000" dirty="0" smtClean="0"/>
                <a:t> les </a:t>
              </a:r>
              <a:r>
                <a:rPr lang="en-US" sz="2000" dirty="0" err="1" smtClean="0"/>
                <a:t>très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hautes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températures</a:t>
              </a:r>
              <a:r>
                <a:rPr lang="en-US" sz="2000" dirty="0" smtClean="0"/>
                <a:t>  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25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559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/>
              <a:t>Physique </a:t>
            </a:r>
            <a:r>
              <a:rPr lang="en-US" sz="4400" dirty="0" smtClean="0"/>
              <a:t>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877423"/>
            <a:ext cx="8540447" cy="124225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Sonder</a:t>
            </a:r>
            <a:r>
              <a:rPr lang="en-US" sz="2000" dirty="0" smtClean="0"/>
              <a:t> la </a:t>
            </a:r>
            <a:r>
              <a:rPr lang="en-US" sz="2000" dirty="0" err="1" smtClean="0"/>
              <a:t>matière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petite </a:t>
            </a:r>
            <a:r>
              <a:rPr lang="en-US" sz="2000" dirty="0" err="1" smtClean="0"/>
              <a:t>échelle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16</a:t>
            </a:fld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46860" y="1877424"/>
            <a:ext cx="7230919" cy="1242253"/>
            <a:chOff x="1546860" y="1877424"/>
            <a:chExt cx="7230919" cy="1242253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2510577"/>
              <a:ext cx="1173480" cy="328930"/>
            </a:xfrm>
            <a:prstGeom prst="rect">
              <a:avLst/>
            </a:prstGeom>
          </p:spPr>
        </p:pic>
        <p:pic>
          <p:nvPicPr>
            <p:cNvPr id="14" name="Picture 13" descr="17306_de_broglie-lg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49"/>
            <a:stretch/>
          </p:blipFill>
          <p:spPr>
            <a:xfrm>
              <a:off x="5814364" y="1877424"/>
              <a:ext cx="1065522" cy="12422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52715" y="2024980"/>
              <a:ext cx="16250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Dualité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br>
                <a:rPr lang="en-US" sz="1600" dirty="0" smtClean="0">
                  <a:solidFill>
                    <a:srgbClr val="C61B1B"/>
                  </a:solidFill>
                </a:rPr>
              </a:br>
              <a:r>
                <a:rPr lang="en-US" sz="1600" dirty="0" err="1" smtClean="0">
                  <a:solidFill>
                    <a:srgbClr val="C61B1B"/>
                  </a:solidFill>
                </a:rPr>
                <a:t>onde-corpuscule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Louis De Broglie</a:t>
              </a:r>
              <a:endParaRPr lang="en-US" sz="1600" i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1852" y="5578929"/>
            <a:ext cx="8385927" cy="18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65944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91315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86072" y="5524499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17115" y="5522685"/>
            <a:ext cx="0" cy="1451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79102" y="5704647"/>
            <a:ext cx="37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06926" y="5704647"/>
            <a:ext cx="75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-14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12169" y="5682616"/>
            <a:ext cx="75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-10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19360" y="5727458"/>
            <a:ext cx="92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10</a:t>
            </a:r>
            <a:r>
              <a:rPr lang="en-US" baseline="30000" dirty="0" smtClean="0"/>
              <a:t>-18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224832" y="6041982"/>
            <a:ext cx="14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 e : &lt; 10</a:t>
            </a:r>
            <a:r>
              <a:rPr lang="en-US" baseline="30000" dirty="0" smtClean="0"/>
              <a:t>-18</a:t>
            </a:r>
            <a:r>
              <a:rPr lang="en-US" dirty="0" smtClean="0"/>
              <a:t>m)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9800" y="6051948"/>
            <a:ext cx="12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p,n</a:t>
            </a:r>
            <a:r>
              <a:rPr lang="en-US" dirty="0" smtClean="0"/>
              <a:t> </a:t>
            </a:r>
            <a:r>
              <a:rPr lang="en-US" dirty="0"/>
              <a:t>:</a:t>
            </a:r>
            <a:r>
              <a:rPr lang="en-US" dirty="0" smtClean="0"/>
              <a:t> 10</a:t>
            </a:r>
            <a:r>
              <a:rPr lang="en-US" baseline="30000" dirty="0" smtClean="0"/>
              <a:t>-15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88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17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37332" y="1686674"/>
            <a:ext cx="8821995" cy="1142696"/>
            <a:chOff x="237332" y="3523941"/>
            <a:chExt cx="8821995" cy="1142696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4144955"/>
              <a:ext cx="1200150" cy="293370"/>
            </a:xfrm>
            <a:prstGeom prst="rect">
              <a:avLst/>
            </a:prstGeom>
          </p:spPr>
        </p:pic>
        <p:pic>
          <p:nvPicPr>
            <p:cNvPr id="11" name="Picture 10" descr="Albert-Einstei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364" y="3523941"/>
              <a:ext cx="1071845" cy="114269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62053" y="3559953"/>
              <a:ext cx="1897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C61B1B"/>
                  </a:solidFill>
                </a:rPr>
                <a:t>Relativité</a:t>
              </a:r>
              <a:r>
                <a:rPr lang="en-US" sz="1600" dirty="0" smtClean="0">
                  <a:solidFill>
                    <a:srgbClr val="C61B1B"/>
                  </a:solidFill>
                </a:rPr>
                <a:t>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restreinte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Albert Einstein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endParaRPr lang="en-US" sz="1600" dirty="0"/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237332" y="3535670"/>
              <a:ext cx="8540447" cy="11309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4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Créer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nouvelles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particules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à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grande</a:t>
              </a:r>
              <a:r>
                <a:rPr lang="en-US" sz="2000" dirty="0" smtClean="0"/>
                <a:t> masse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1852" y="2885831"/>
            <a:ext cx="87949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Equivalence masse-</a:t>
            </a:r>
            <a:r>
              <a:rPr lang="en-US" dirty="0" err="1" smtClean="0"/>
              <a:t>énergie</a:t>
            </a:r>
            <a:r>
              <a:rPr lang="en-US" dirty="0" smtClean="0"/>
              <a:t> (1905)</a:t>
            </a:r>
          </a:p>
          <a:p>
            <a:r>
              <a:rPr lang="fr-FR" dirty="0" smtClean="0"/>
              <a:t>Cette </a:t>
            </a:r>
            <a:r>
              <a:rPr lang="fr-FR" dirty="0"/>
              <a:t>relation n’est valable que pour des </a:t>
            </a:r>
            <a:r>
              <a:rPr lang="fr-FR" dirty="0" smtClean="0"/>
              <a:t>objets </a:t>
            </a:r>
            <a:r>
              <a:rPr lang="fr-FR" dirty="0"/>
              <a:t>au repos. </a:t>
            </a:r>
            <a:br>
              <a:rPr lang="fr-FR" dirty="0"/>
            </a:br>
            <a:r>
              <a:rPr lang="fr-FR" dirty="0" smtClean="0"/>
              <a:t>Equation </a:t>
            </a:r>
            <a:r>
              <a:rPr lang="fr-FR" dirty="0"/>
              <a:t>plus </a:t>
            </a:r>
            <a:r>
              <a:rPr lang="fr-FR" dirty="0" smtClean="0"/>
              <a:t>générale :  </a:t>
            </a:r>
            <a:r>
              <a:rPr lang="fr-FR" dirty="0" smtClean="0">
                <a:solidFill>
                  <a:srgbClr val="FF0000"/>
                </a:solidFill>
              </a:rPr>
              <a:t>E</a:t>
            </a:r>
            <a:r>
              <a:rPr lang="fr-FR" baseline="30000" dirty="0" smtClean="0">
                <a:solidFill>
                  <a:srgbClr val="FF0000"/>
                </a:solidFill>
              </a:rPr>
              <a:t>2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= p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 + </a:t>
            </a:r>
            <a:r>
              <a:rPr lang="fr-FR" dirty="0" smtClean="0">
                <a:solidFill>
                  <a:srgbClr val="FF0000"/>
                </a:solidFill>
              </a:rPr>
              <a:t>m</a:t>
            </a:r>
            <a:r>
              <a:rPr lang="fr-FR" baseline="30000" dirty="0" smtClean="0">
                <a:solidFill>
                  <a:srgbClr val="FF0000"/>
                </a:solidFill>
              </a:rPr>
              <a:t>2</a:t>
            </a:r>
            <a:r>
              <a:rPr lang="fr-FR" dirty="0" smtClean="0">
                <a:solidFill>
                  <a:srgbClr val="FF0000"/>
                </a:solidFill>
              </a:rPr>
              <a:t>c</a:t>
            </a:r>
            <a:r>
              <a:rPr lang="fr-FR" baseline="30000" dirty="0" smtClean="0">
                <a:solidFill>
                  <a:srgbClr val="FF0000"/>
                </a:solidFill>
              </a:rPr>
              <a:t>4      </a:t>
            </a:r>
            <a:r>
              <a:rPr lang="fr-FR" dirty="0" smtClean="0"/>
              <a:t>(</a:t>
            </a:r>
            <a:r>
              <a:rPr lang="fr-FR" dirty="0" smtClean="0">
                <a:solidFill>
                  <a:srgbClr val="FF0000"/>
                </a:solidFill>
              </a:rPr>
              <a:t>p</a:t>
            </a:r>
            <a:r>
              <a:rPr lang="fr-FR" dirty="0" smtClean="0"/>
              <a:t> = impulsion)</a:t>
            </a:r>
            <a:r>
              <a:rPr lang="fr-FR" dirty="0"/>
              <a:t/>
            </a:r>
            <a:br>
              <a:rPr lang="fr-FR" dirty="0"/>
            </a:br>
            <a:endParaRPr lang="fr-FR" dirty="0" smtClean="0"/>
          </a:p>
          <a:p>
            <a:r>
              <a:rPr lang="fr-FR" dirty="0" smtClean="0"/>
              <a:t>On </a:t>
            </a:r>
            <a:r>
              <a:rPr lang="fr-FR" dirty="0"/>
              <a:t>peut exprimer une masse en unité d’énergie </a:t>
            </a:r>
            <a:r>
              <a:rPr lang="fr-FR" dirty="0" smtClean="0"/>
              <a:t>via </a:t>
            </a:r>
            <a:r>
              <a:rPr lang="fr-FR" dirty="0">
                <a:solidFill>
                  <a:srgbClr val="FF0000"/>
                </a:solidFill>
              </a:rPr>
              <a:t>M=E/c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/>
              <a:t> </a:t>
            </a:r>
            <a:r>
              <a:rPr lang="fr-FR" dirty="0" smtClean="0"/>
              <a:t>et l’exprimer en </a:t>
            </a:r>
            <a:r>
              <a:rPr lang="fr-FR" dirty="0" err="1" smtClean="0"/>
              <a:t>électron</a:t>
            </a:r>
            <a:r>
              <a:rPr lang="fr-FR" dirty="0" err="1"/>
              <a:t>-</a:t>
            </a:r>
            <a:r>
              <a:rPr lang="fr-FR" dirty="0" err="1" smtClean="0"/>
              <a:t>volt</a:t>
            </a:r>
            <a:r>
              <a:rPr lang="fr-FR" dirty="0" smtClean="0"/>
              <a:t>.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On </a:t>
            </a:r>
            <a:r>
              <a:rPr lang="fr-FR" dirty="0"/>
              <a:t>utilise les multiples de l’eV : </a:t>
            </a:r>
            <a:r>
              <a:rPr lang="fr-FR" dirty="0" err="1"/>
              <a:t>keV</a:t>
            </a:r>
            <a:r>
              <a:rPr lang="fr-FR" dirty="0"/>
              <a:t>, MeV, </a:t>
            </a:r>
            <a:r>
              <a:rPr lang="fr-FR" dirty="0" err="1"/>
              <a:t>GeV</a:t>
            </a:r>
            <a:r>
              <a:rPr lang="fr-FR" dirty="0"/>
              <a:t>, </a:t>
            </a:r>
            <a:r>
              <a:rPr lang="fr-FR" dirty="0" err="1"/>
              <a:t>TeV</a:t>
            </a:r>
            <a:r>
              <a:rPr lang="fr-FR" dirty="0"/>
              <a:t>, </a:t>
            </a:r>
            <a:r>
              <a:rPr lang="fr-FR" dirty="0" err="1"/>
              <a:t>PeV</a:t>
            </a:r>
            <a:r>
              <a:rPr lang="fr-FR" dirty="0"/>
              <a:t>, …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Unité naturelle de la physique des particules pour les énergies et les masses  : </a:t>
            </a:r>
            <a:r>
              <a:rPr lang="fr-FR" dirty="0" err="1" smtClean="0"/>
              <a:t>GeV</a:t>
            </a:r>
            <a:endParaRPr lang="fr-F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Physique des </a:t>
            </a:r>
            <a:r>
              <a:rPr lang="en-US" sz="4400" dirty="0" err="1" smtClean="0"/>
              <a:t>hautes</a:t>
            </a:r>
            <a:r>
              <a:rPr lang="en-US" sz="4400" dirty="0" smtClean="0"/>
              <a:t> </a:t>
            </a:r>
            <a:r>
              <a:rPr lang="en-US" sz="4400" dirty="0" err="1" smtClean="0"/>
              <a:t>énergies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18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80072" y="1739964"/>
            <a:ext cx="8843291" cy="1207843"/>
            <a:chOff x="280072" y="5182015"/>
            <a:chExt cx="8843291" cy="1207843"/>
          </a:xfrm>
        </p:grpSpPr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860" y="5752049"/>
              <a:ext cx="1075690" cy="231140"/>
            </a:xfrm>
            <a:prstGeom prst="rect">
              <a:avLst/>
            </a:prstGeom>
          </p:spPr>
        </p:pic>
        <p:pic>
          <p:nvPicPr>
            <p:cNvPr id="13" name="Picture 12" descr="boltzmann_ludwig_a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2"/>
            <a:stretch/>
          </p:blipFill>
          <p:spPr>
            <a:xfrm>
              <a:off x="5814364" y="5182015"/>
              <a:ext cx="1083597" cy="120784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152715" y="5182015"/>
              <a:ext cx="197064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61B1B"/>
                  </a:solidFill>
                </a:rPr>
                <a:t>Physique </a:t>
              </a:r>
              <a:r>
                <a:rPr lang="en-US" sz="1600" dirty="0" err="1" smtClean="0">
                  <a:solidFill>
                    <a:srgbClr val="C61B1B"/>
                  </a:solidFill>
                </a:rPr>
                <a:t>statistique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en-US" sz="1600" i="1" dirty="0" smtClean="0"/>
                <a:t>Ludwig Boltzmann</a:t>
              </a:r>
              <a:endParaRPr lang="en-US" sz="1600" i="1" dirty="0"/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280072" y="5209553"/>
              <a:ext cx="8540447" cy="10588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403225" indent="-403225" algn="l" defTabSz="914400" rtl="0" eaLnBrk="1" latinLnBrk="0" hangingPunct="1">
                <a:spcBef>
                  <a:spcPts val="2000"/>
                </a:spcBef>
                <a:buFontTx/>
                <a:buBlip>
                  <a:blip r:embed="rId4"/>
                </a:buBlip>
                <a:defRPr sz="24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806450" indent="-403225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20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492250" indent="-3492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-336550" algn="l" defTabSz="914400" rtl="0" eaLnBrk="1" latinLnBrk="0" hangingPunct="1">
                <a:spcBef>
                  <a:spcPts val="600"/>
                </a:spcBef>
                <a:buFontTx/>
                <a:buBlip>
                  <a:blip r:embed="rId4"/>
                </a:buBlip>
                <a:defRPr sz="18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1732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516188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860675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 smtClean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205163" indent="-344488" algn="l" defTabSz="914400" rtl="0" eaLnBrk="1" latinLnBrk="0" hangingPunct="1">
                <a:spcBef>
                  <a:spcPct val="20000"/>
                </a:spcBef>
                <a:buFontTx/>
                <a:buBlip>
                  <a:blip r:embed="rId4"/>
                </a:buBlip>
                <a:defRPr lang="en-US" sz="1800" b="1" kern="1200" dirty="0">
                  <a:solidFill>
                    <a:schemeClr val="tx1"/>
                  </a:solidFill>
                  <a:effectLst>
                    <a:outerShdw blurRad="101600" dist="63500" dir="2700000" algn="tl" rotWithShape="0">
                      <a:prstClr val="black">
                        <a:alpha val="75000"/>
                      </a:prst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err="1" smtClean="0"/>
                <a:t>Etudier</a:t>
              </a:r>
              <a:r>
                <a:rPr lang="en-US" sz="2000" dirty="0" smtClean="0"/>
                <a:t> les </a:t>
              </a:r>
              <a:r>
                <a:rPr lang="en-US" sz="2000" dirty="0" err="1" smtClean="0"/>
                <a:t>très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hautes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températures</a:t>
              </a:r>
              <a:r>
                <a:rPr lang="en-US" sz="2000" dirty="0" smtClean="0"/>
                <a:t>  </a:t>
              </a:r>
              <a:endParaRPr lang="en-US" sz="2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1852" y="1266580"/>
            <a:ext cx="39574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61B1B"/>
                </a:solidFill>
              </a:rPr>
              <a:t>Les </a:t>
            </a:r>
            <a:r>
              <a:rPr lang="en-US" sz="2000" dirty="0" err="1" smtClean="0">
                <a:solidFill>
                  <a:srgbClr val="C61B1B"/>
                </a:solidFill>
              </a:rPr>
              <a:t>hautes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énergies</a:t>
            </a:r>
            <a:r>
              <a:rPr lang="en-US" sz="2000" dirty="0" smtClean="0">
                <a:solidFill>
                  <a:srgbClr val="C61B1B"/>
                </a:solidFill>
              </a:rPr>
              <a:t> </a:t>
            </a:r>
            <a:r>
              <a:rPr lang="en-US" sz="2000" dirty="0" err="1" smtClean="0">
                <a:solidFill>
                  <a:srgbClr val="C61B1B"/>
                </a:solidFill>
              </a:rPr>
              <a:t>permettent</a:t>
            </a:r>
            <a:r>
              <a:rPr lang="en-US" sz="2000" dirty="0" smtClean="0">
                <a:solidFill>
                  <a:srgbClr val="C61B1B"/>
                </a:solidFill>
              </a:rPr>
              <a:t> 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19</a:t>
            </a:fld>
            <a:endParaRPr lang="fr-FR"/>
          </a:p>
        </p:txBody>
      </p:sp>
      <p:grpSp>
        <p:nvGrpSpPr>
          <p:cNvPr id="21" name="Group 20"/>
          <p:cNvGrpSpPr/>
          <p:nvPr/>
        </p:nvGrpSpPr>
        <p:grpSpPr>
          <a:xfrm>
            <a:off x="197676" y="699818"/>
            <a:ext cx="8748648" cy="5663984"/>
            <a:chOff x="20650" y="0"/>
            <a:chExt cx="9123349" cy="63638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990" y="0"/>
              <a:ext cx="8232009" cy="617400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103249" y="175515"/>
              <a:ext cx="10325" cy="59984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-205201" y="2882863"/>
              <a:ext cx="821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emps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578195" y="175515"/>
              <a:ext cx="0" cy="59984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-942300" y="3035263"/>
              <a:ext cx="3297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Température</a:t>
              </a:r>
              <a:r>
                <a:rPr lang="en-US" dirty="0" smtClean="0">
                  <a:solidFill>
                    <a:srgbClr val="FF0000"/>
                  </a:solidFill>
                </a:rPr>
                <a:t> / </a:t>
              </a:r>
              <a:r>
                <a:rPr lang="en-US" dirty="0" err="1" smtClean="0">
                  <a:solidFill>
                    <a:srgbClr val="FF0000"/>
                  </a:solidFill>
                </a:rPr>
                <a:t>densité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d’énergie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587365" y="5984211"/>
              <a:ext cx="1295146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fr-FR" sz="3200" dirty="0">
                  <a:solidFill>
                    <a:srgbClr val="FF0000"/>
                  </a:solidFill>
                  <a:latin typeface="Gill Sans Light"/>
                  <a:cs typeface="Gill Sans Light"/>
                </a:rPr>
                <a:t>E = </a:t>
              </a:r>
              <a:r>
                <a:rPr lang="fr-FR" sz="3200" dirty="0" smtClean="0">
                  <a:solidFill>
                    <a:srgbClr val="FF0000"/>
                  </a:solidFill>
                  <a:latin typeface="Gill Sans Light"/>
                  <a:cs typeface="Gill Sans Light"/>
                </a:rPr>
                <a:t>kT </a:t>
              </a:r>
              <a:endParaRPr lang="fr-FR" sz="3200" dirty="0">
                <a:solidFill>
                  <a:srgbClr val="FF0000"/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2" name="Title 4"/>
          <p:cNvSpPr txBox="1">
            <a:spLocks/>
          </p:cNvSpPr>
          <p:nvPr/>
        </p:nvSpPr>
        <p:spPr>
          <a:xfrm>
            <a:off x="1" y="-503"/>
            <a:ext cx="9144000" cy="1216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D4D4D"/>
                </a:solidFill>
                <a:effectLst/>
                <a:latin typeface="Gill Sans"/>
                <a:ea typeface="+mj-ea"/>
                <a:cs typeface="Gill Sans"/>
              </a:defRPr>
            </a:lvl1pPr>
          </a:lstStyle>
          <a:p>
            <a:r>
              <a:rPr lang="fr-FR" sz="2800" dirty="0" smtClean="0"/>
              <a:t>Lien entre physique des particules et cosmologie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2288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4 </a:t>
            </a:r>
            <a:r>
              <a:rPr lang="en-US" dirty="0" err="1" smtClean="0"/>
              <a:t>juillet</a:t>
            </a:r>
            <a:r>
              <a:rPr lang="en-US" dirty="0"/>
              <a:t>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Capture d’écran 2012-12-12 à 00.1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370744"/>
            <a:ext cx="4523497" cy="4122399"/>
          </a:xfrm>
          <a:prstGeom prst="rect">
            <a:avLst/>
          </a:prstGeom>
        </p:spPr>
      </p:pic>
      <p:pic>
        <p:nvPicPr>
          <p:cNvPr id="8" name="Picture 7" descr="Capture d’écran 2012-12-12 à 00.12.4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/>
          <a:stretch/>
        </p:blipFill>
        <p:spPr>
          <a:xfrm>
            <a:off x="50036" y="2268811"/>
            <a:ext cx="3243367" cy="4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apture d’écran 2012-12-12 à 00.12.2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4" b="80580"/>
          <a:stretch/>
        </p:blipFill>
        <p:spPr>
          <a:xfrm>
            <a:off x="5727218" y="5322517"/>
            <a:ext cx="3243367" cy="6276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91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737" y="2008300"/>
            <a:ext cx="7542213" cy="1169688"/>
          </a:xfrm>
        </p:spPr>
        <p:txBody>
          <a:bodyPr/>
          <a:lstStyle/>
          <a:p>
            <a:r>
              <a:rPr lang="en-US" dirty="0" smtClean="0"/>
              <a:t>3- La </a:t>
            </a:r>
            <a:r>
              <a:rPr lang="en-US" dirty="0" err="1" smtClean="0"/>
              <a:t>matière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25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668791" y="2590800"/>
            <a:ext cx="5492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NOYAU</a:t>
            </a:r>
          </a:p>
          <a:p>
            <a:r>
              <a:rPr lang="en-US" dirty="0" err="1" smtClean="0"/>
              <a:t>Noyau</a:t>
            </a:r>
            <a:r>
              <a:rPr lang="en-US" dirty="0" smtClean="0"/>
              <a:t> </a:t>
            </a:r>
            <a:r>
              <a:rPr lang="en-US" dirty="0" err="1" smtClean="0"/>
              <a:t>lié</a:t>
            </a:r>
            <a:r>
              <a:rPr lang="en-US" dirty="0" smtClean="0"/>
              <a:t> par </a:t>
            </a:r>
            <a:r>
              <a:rPr lang="en-US" dirty="0" err="1">
                <a:solidFill>
                  <a:srgbClr val="0000FF"/>
                </a:solidFill>
              </a:rPr>
              <a:t>l’interaction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nucléaire</a:t>
            </a:r>
            <a:r>
              <a:rPr lang="en-US" dirty="0">
                <a:solidFill>
                  <a:srgbClr val="0000FF"/>
                </a:solidFill>
              </a:rPr>
              <a:t> forte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Size : </a:t>
            </a:r>
            <a:r>
              <a:rPr lang="en-US" dirty="0" err="1" smtClean="0"/>
              <a:t>Noyau</a:t>
            </a:r>
            <a:r>
              <a:rPr lang="en-US" dirty="0" smtClean="0"/>
              <a:t> </a:t>
            </a:r>
            <a:r>
              <a:rPr lang="en-US" dirty="0" err="1" smtClean="0"/>
              <a:t>moyen</a:t>
            </a:r>
            <a:r>
              <a:rPr lang="en-US" dirty="0" smtClean="0"/>
              <a:t> ~ 5 fm       (1 fm= 10</a:t>
            </a:r>
            <a:r>
              <a:rPr lang="en-US" baseline="30000" dirty="0" smtClean="0"/>
              <a:t>-15 </a:t>
            </a:r>
            <a:r>
              <a:rPr lang="en-US" dirty="0" smtClean="0"/>
              <a:t>m)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Charge : </a:t>
            </a:r>
            <a:r>
              <a:rPr lang="en-US" dirty="0" err="1" smtClean="0"/>
              <a:t>Ze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Mass : </a:t>
            </a:r>
            <a:r>
              <a:rPr lang="en-US" dirty="0" smtClean="0"/>
              <a:t>de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centaines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7" name="ZoneTexte 6"/>
          <p:cNvSpPr txBox="1"/>
          <p:nvPr/>
        </p:nvSpPr>
        <p:spPr>
          <a:xfrm>
            <a:off x="2666424" y="228600"/>
            <a:ext cx="620764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ATOME</a:t>
            </a:r>
          </a:p>
          <a:p>
            <a:r>
              <a:rPr lang="en-US" dirty="0" smtClean="0"/>
              <a:t>Electrons </a:t>
            </a:r>
            <a:r>
              <a:rPr lang="en-US" dirty="0" err="1" smtClean="0"/>
              <a:t>liés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l’atome</a:t>
            </a:r>
            <a:r>
              <a:rPr lang="en-US" dirty="0" smtClean="0"/>
              <a:t> par la force </a:t>
            </a:r>
            <a:r>
              <a:rPr lang="en-US" dirty="0" smtClean="0">
                <a:solidFill>
                  <a:srgbClr val="0000FF"/>
                </a:solidFill>
              </a:rPr>
              <a:t>force </a:t>
            </a:r>
            <a:r>
              <a:rPr lang="en-US" dirty="0" err="1" smtClean="0">
                <a:solidFill>
                  <a:srgbClr val="0000FF"/>
                </a:solidFill>
              </a:rPr>
              <a:t>electromagnetique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Taille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Atom ~10</a:t>
            </a:r>
            <a:r>
              <a:rPr lang="en-US" baseline="30000" dirty="0" smtClean="0"/>
              <a:t>-10 </a:t>
            </a:r>
            <a:r>
              <a:rPr lang="en-US" dirty="0" smtClean="0"/>
              <a:t>m, e</a:t>
            </a:r>
            <a:r>
              <a:rPr lang="en-US" baseline="30000" dirty="0" smtClean="0"/>
              <a:t>-</a:t>
            </a:r>
            <a:r>
              <a:rPr lang="en-US" dirty="0" smtClean="0"/>
              <a:t>&lt;10</a:t>
            </a:r>
            <a:r>
              <a:rPr lang="en-US" baseline="30000" dirty="0" smtClean="0"/>
              <a:t>-19 </a:t>
            </a:r>
            <a:r>
              <a:rPr lang="en-US" dirty="0" smtClean="0"/>
              <a:t>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Charge : </a:t>
            </a:r>
            <a:r>
              <a:rPr lang="en-US" dirty="0" err="1" smtClean="0"/>
              <a:t>globalement</a:t>
            </a:r>
            <a:r>
              <a:rPr lang="en-US" dirty="0" smtClean="0"/>
              <a:t> </a:t>
            </a:r>
            <a:r>
              <a:rPr lang="en-US" dirty="0" err="1" smtClean="0"/>
              <a:t>neutre</a:t>
            </a:r>
            <a:r>
              <a:rPr lang="en-US" dirty="0" smtClean="0"/>
              <a:t>, electron –e=1.6 10</a:t>
            </a:r>
            <a:r>
              <a:rPr lang="en-US" baseline="30000" dirty="0" smtClean="0"/>
              <a:t>-19 </a:t>
            </a:r>
            <a:r>
              <a:rPr lang="en-US" dirty="0" smtClean="0"/>
              <a:t>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Masse : </a:t>
            </a:r>
            <a:r>
              <a:rPr lang="en-US" dirty="0" smtClean="0"/>
              <a:t>Masse de </a:t>
            </a:r>
            <a:r>
              <a:rPr lang="en-US" dirty="0" err="1" smtClean="0"/>
              <a:t>l’atome</a:t>
            </a:r>
            <a:r>
              <a:rPr lang="en-US" dirty="0" smtClean="0"/>
              <a:t> ~ Masse du </a:t>
            </a:r>
            <a:r>
              <a:rPr lang="en-US" dirty="0" err="1" smtClean="0"/>
              <a:t>noyau</a:t>
            </a:r>
            <a:r>
              <a:rPr lang="en-US" dirty="0" smtClean="0"/>
              <a:t>, m</a:t>
            </a:r>
            <a:r>
              <a:rPr lang="en-US" baseline="-25000" dirty="0" smtClean="0"/>
              <a:t>e</a:t>
            </a:r>
            <a:r>
              <a:rPr lang="en-US" dirty="0" smtClean="0"/>
              <a:t>=0.511 MeV/c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Propriétés</a:t>
            </a:r>
            <a:r>
              <a:rPr lang="en-US" dirty="0" smtClean="0"/>
              <a:t> </a:t>
            </a:r>
            <a:r>
              <a:rPr lang="en-US" dirty="0" err="1" smtClean="0"/>
              <a:t>chimiques</a:t>
            </a:r>
            <a:r>
              <a:rPr lang="en-US" dirty="0" smtClean="0"/>
              <a:t> dependent du 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d’électrons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2666424" y="4572516"/>
            <a:ext cx="64568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NUCLEON</a:t>
            </a:r>
          </a:p>
          <a:p>
            <a:r>
              <a:rPr lang="en-US" dirty="0" smtClean="0"/>
              <a:t>Proton (p) et neutrons (n) : liaison </a:t>
            </a:r>
            <a:r>
              <a:rPr lang="en-US" dirty="0" err="1" smtClean="0"/>
              <a:t>assurée</a:t>
            </a:r>
            <a:r>
              <a:rPr lang="en-US" dirty="0" smtClean="0"/>
              <a:t> par </a:t>
            </a:r>
            <a:r>
              <a:rPr lang="en-US" dirty="0" err="1" smtClean="0"/>
              <a:t>l’interaction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forte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Size : </a:t>
            </a:r>
            <a:r>
              <a:rPr lang="en-US" dirty="0" err="1" smtClean="0"/>
              <a:t>p,n</a:t>
            </a:r>
            <a:r>
              <a:rPr lang="en-US" dirty="0" smtClean="0"/>
              <a:t> ~1 fm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Charge : </a:t>
            </a:r>
            <a:r>
              <a:rPr lang="en-US" dirty="0" smtClean="0"/>
              <a:t>proton +</a:t>
            </a:r>
            <a:r>
              <a:rPr lang="en-US" dirty="0" err="1" smtClean="0"/>
              <a:t>e</a:t>
            </a:r>
            <a:r>
              <a:rPr lang="en-US" dirty="0" smtClean="0"/>
              <a:t>; neutron uncharged</a:t>
            </a:r>
          </a:p>
          <a:p>
            <a:r>
              <a:rPr lang="en-US" dirty="0" smtClean="0"/>
              <a:t>Mass : </a:t>
            </a:r>
            <a:r>
              <a:rPr lang="en-US" dirty="0" err="1" smtClean="0"/>
              <a:t>p</a:t>
            </a:r>
            <a:r>
              <a:rPr lang="en-US" dirty="0" smtClean="0"/>
              <a:t>=938.27 GeV/c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dirty="0" smtClean="0"/>
              <a:t> = 939.57 MeV/c</a:t>
            </a:r>
            <a:r>
              <a:rPr lang="en-US" baseline="30000" dirty="0" smtClean="0"/>
              <a:t>2</a:t>
            </a:r>
            <a:r>
              <a:rPr lang="en-US" dirty="0" smtClean="0"/>
              <a:t> ~1836 Me</a:t>
            </a:r>
          </a:p>
        </p:txBody>
      </p:sp>
      <p:pic>
        <p:nvPicPr>
          <p:cNvPr id="9" name="Image 8" descr="atom.tif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8600"/>
            <a:ext cx="2438400" cy="2052034"/>
          </a:xfrm>
          <a:prstGeom prst="rect">
            <a:avLst/>
          </a:prstGeom>
        </p:spPr>
      </p:pic>
      <p:pic>
        <p:nvPicPr>
          <p:cNvPr id="10" name="Image 9" descr="nucleus.tif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2590800"/>
            <a:ext cx="1828800" cy="1502229"/>
          </a:xfrm>
          <a:prstGeom prst="rect">
            <a:avLst/>
          </a:prstGeom>
        </p:spPr>
      </p:pic>
      <p:pic>
        <p:nvPicPr>
          <p:cNvPr id="11" name="Image 10" descr="nucleon.tif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427484"/>
            <a:ext cx="1981200" cy="177624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541885" y="156690"/>
            <a:ext cx="2506515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Energie</a:t>
            </a:r>
            <a:r>
              <a:rPr lang="en-US" dirty="0" smtClean="0"/>
              <a:t> de liaison~10 </a:t>
            </a:r>
            <a:r>
              <a:rPr lang="en-US" dirty="0" err="1" smtClean="0"/>
              <a:t>eV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497228" y="2406134"/>
            <a:ext cx="3543345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Energie</a:t>
            </a:r>
            <a:r>
              <a:rPr lang="en-US" dirty="0"/>
              <a:t> de liaison~</a:t>
            </a:r>
            <a:r>
              <a:rPr lang="en-US" dirty="0" smtClean="0"/>
              <a:t>10 MeV/nucleon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6516401" y="4424966"/>
            <a:ext cx="2522971" cy="369332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Energie</a:t>
            </a:r>
            <a:r>
              <a:rPr lang="en-US" dirty="0"/>
              <a:t> de liaison~</a:t>
            </a:r>
            <a:r>
              <a:rPr lang="en-US" dirty="0" smtClean="0"/>
              <a:t>1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0377" y="156690"/>
            <a:ext cx="8913017" cy="20520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800" y="2375448"/>
            <a:ext cx="8913017" cy="184656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8800" y="4424966"/>
            <a:ext cx="8913017" cy="20520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10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nucléons</a:t>
            </a:r>
            <a:endParaRPr lang="fr-F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1567158"/>
            <a:ext cx="6773079" cy="4579880"/>
          </a:xfrm>
        </p:spPr>
        <p:txBody>
          <a:bodyPr>
            <a:normAutofit fontScale="92500" lnSpcReduction="20000"/>
          </a:bodyPr>
          <a:lstStyle/>
          <a:p>
            <a:r>
              <a:rPr lang="en-US" b="0" dirty="0"/>
              <a:t>Proton (p) and neutrons (n) : </a:t>
            </a:r>
            <a:r>
              <a:rPr lang="en-US" b="0" dirty="0" err="1"/>
              <a:t>cohésion</a:t>
            </a:r>
            <a:r>
              <a:rPr lang="en-US" b="0" dirty="0"/>
              <a:t> </a:t>
            </a:r>
            <a:r>
              <a:rPr lang="en-US" b="0" dirty="0" err="1"/>
              <a:t>assurée</a:t>
            </a:r>
            <a:r>
              <a:rPr lang="en-US" b="0" dirty="0"/>
              <a:t> par la </a:t>
            </a:r>
            <a:r>
              <a:rPr lang="en-US" b="0" dirty="0">
                <a:solidFill>
                  <a:srgbClr val="0000FF"/>
                </a:solidFill>
              </a:rPr>
              <a:t>force forte (de </a:t>
            </a:r>
            <a:r>
              <a:rPr lang="en-US" b="0" dirty="0" err="1">
                <a:solidFill>
                  <a:srgbClr val="0000FF"/>
                </a:solidFill>
              </a:rPr>
              <a:t>couleur</a:t>
            </a:r>
            <a:r>
              <a:rPr lang="en-US" b="0" dirty="0">
                <a:solidFill>
                  <a:srgbClr val="0000FF"/>
                </a:solidFill>
              </a:rPr>
              <a:t>)</a:t>
            </a:r>
          </a:p>
          <a:p>
            <a:r>
              <a:rPr lang="en-US" b="0" dirty="0" err="1">
                <a:solidFill>
                  <a:srgbClr val="FF0000"/>
                </a:solidFill>
              </a:rPr>
              <a:t>Taille</a:t>
            </a:r>
            <a:r>
              <a:rPr lang="en-US" b="0" dirty="0">
                <a:solidFill>
                  <a:srgbClr val="FF0000"/>
                </a:solidFill>
              </a:rPr>
              <a:t> : </a:t>
            </a:r>
            <a:r>
              <a:rPr lang="en-US" b="0" dirty="0" err="1"/>
              <a:t>p,n</a:t>
            </a:r>
            <a:r>
              <a:rPr lang="en-US" b="0" dirty="0"/>
              <a:t> ~1 </a:t>
            </a:r>
            <a:r>
              <a:rPr lang="en-US" b="0" dirty="0" err="1" smtClean="0"/>
              <a:t>fm</a:t>
            </a:r>
            <a:endParaRPr lang="en-US" b="0" dirty="0" smtClean="0"/>
          </a:p>
          <a:p>
            <a:r>
              <a:rPr lang="en-US" b="0" dirty="0" smtClean="0">
                <a:solidFill>
                  <a:srgbClr val="FF0000"/>
                </a:solidFill>
              </a:rPr>
              <a:t>Charge </a:t>
            </a:r>
            <a:r>
              <a:rPr lang="en-US" b="0" dirty="0">
                <a:solidFill>
                  <a:srgbClr val="FF0000"/>
                </a:solidFill>
              </a:rPr>
              <a:t>: </a:t>
            </a:r>
            <a:r>
              <a:rPr lang="en-US" b="0" dirty="0"/>
              <a:t>proton +e; neutron non chargé</a:t>
            </a:r>
          </a:p>
          <a:p>
            <a:r>
              <a:rPr lang="en-US" b="0" dirty="0">
                <a:solidFill>
                  <a:srgbClr val="FF0000"/>
                </a:solidFill>
              </a:rPr>
              <a:t>Masse : </a:t>
            </a:r>
          </a:p>
          <a:p>
            <a:pPr lvl="1"/>
            <a:r>
              <a:rPr lang="en-US" b="0" dirty="0" err="1" smtClean="0"/>
              <a:t>m</a:t>
            </a:r>
            <a:r>
              <a:rPr lang="en-US" b="0" baseline="-25000" dirty="0" err="1" smtClean="0"/>
              <a:t>p</a:t>
            </a:r>
            <a:r>
              <a:rPr lang="en-US" b="0" dirty="0" smtClean="0"/>
              <a:t> </a:t>
            </a:r>
            <a:r>
              <a:rPr lang="en-US" b="0" dirty="0"/>
              <a:t>= 1.672621637(83)×10</a:t>
            </a:r>
            <a:r>
              <a:rPr lang="en-US" b="0" baseline="30000" dirty="0"/>
              <a:t>−27 </a:t>
            </a:r>
            <a:r>
              <a:rPr lang="en-US" b="0" dirty="0"/>
              <a:t>kg = 938.27 </a:t>
            </a:r>
            <a:r>
              <a:rPr lang="en-US" b="0" dirty="0" smtClean="0"/>
              <a:t>MeV</a:t>
            </a:r>
            <a:r>
              <a:rPr lang="en-US" b="0" dirty="0"/>
              <a:t>/c</a:t>
            </a:r>
            <a:r>
              <a:rPr lang="en-US" b="0" baseline="30000" dirty="0"/>
              <a:t>2 </a:t>
            </a:r>
            <a:endParaRPr lang="en-US" b="0" dirty="0"/>
          </a:p>
          <a:p>
            <a:pPr lvl="1"/>
            <a:r>
              <a:rPr lang="en-US" b="0" dirty="0" err="1" smtClean="0"/>
              <a:t>m</a:t>
            </a:r>
            <a:r>
              <a:rPr lang="en-US" b="0" baseline="-25000" dirty="0" err="1" smtClean="0"/>
              <a:t>n</a:t>
            </a:r>
            <a:r>
              <a:rPr lang="en-US" b="0" dirty="0" smtClean="0"/>
              <a:t> </a:t>
            </a:r>
            <a:r>
              <a:rPr lang="en-US" b="0" dirty="0"/>
              <a:t>= 1.67492729(28)×10</a:t>
            </a:r>
            <a:r>
              <a:rPr lang="en-US" b="0" baseline="30000" dirty="0"/>
              <a:t>−27 </a:t>
            </a:r>
            <a:r>
              <a:rPr lang="en-US" b="0" dirty="0"/>
              <a:t>kg = </a:t>
            </a:r>
            <a:r>
              <a:rPr lang="en-US" b="0" dirty="0" smtClean="0"/>
              <a:t>939.57 </a:t>
            </a:r>
            <a:r>
              <a:rPr lang="en-US" b="0" dirty="0"/>
              <a:t>MeV/c</a:t>
            </a:r>
            <a:r>
              <a:rPr lang="en-US" b="0" baseline="30000" dirty="0"/>
              <a:t>2</a:t>
            </a:r>
            <a:r>
              <a:rPr lang="en-US" b="0" dirty="0"/>
              <a:t> </a:t>
            </a:r>
          </a:p>
          <a:p>
            <a:pPr lvl="1"/>
            <a:r>
              <a:rPr lang="en-US" b="0" dirty="0"/>
              <a:t>m</a:t>
            </a:r>
            <a:r>
              <a:rPr lang="en-US" b="0" baseline="-25000" dirty="0"/>
              <a:t>p</a:t>
            </a:r>
            <a:r>
              <a:rPr lang="en-US" b="0" dirty="0"/>
              <a:t>~m</a:t>
            </a:r>
            <a:r>
              <a:rPr lang="en-US" b="0" baseline="-25000" dirty="0"/>
              <a:t>n</a:t>
            </a:r>
            <a:r>
              <a:rPr lang="en-US" b="0" dirty="0"/>
              <a:t>~1836 </a:t>
            </a:r>
            <a:r>
              <a:rPr lang="en-US" b="0" dirty="0" smtClean="0"/>
              <a:t>m</a:t>
            </a:r>
            <a:r>
              <a:rPr lang="en-US" b="0" baseline="-25000" dirty="0" smtClean="0"/>
              <a:t>e</a:t>
            </a:r>
            <a:endParaRPr lang="en-US" b="0" dirty="0"/>
          </a:p>
          <a:p>
            <a:r>
              <a:rPr lang="en-US" b="0" dirty="0" err="1" smtClean="0"/>
              <a:t>Stabilité</a:t>
            </a:r>
            <a:r>
              <a:rPr lang="en-US" b="0" dirty="0" smtClean="0"/>
              <a:t> :</a:t>
            </a:r>
          </a:p>
          <a:p>
            <a:pPr lvl="1"/>
            <a:r>
              <a:rPr lang="en-US" b="0" dirty="0" smtClean="0"/>
              <a:t>Proton : stable </a:t>
            </a:r>
            <a:r>
              <a:rPr lang="en-US" b="0" dirty="0"/>
              <a:t>(</a:t>
            </a:r>
            <a:r>
              <a:rPr lang="en-US" b="0" dirty="0" err="1"/>
              <a:t>période</a:t>
            </a:r>
            <a:r>
              <a:rPr lang="en-US" b="0" dirty="0"/>
              <a:t> &gt;3×10</a:t>
            </a:r>
            <a:r>
              <a:rPr lang="en-US" b="0" baseline="30000" dirty="0"/>
              <a:t>29</a:t>
            </a:r>
            <a:r>
              <a:rPr lang="en-US" b="0" dirty="0"/>
              <a:t> </a:t>
            </a:r>
            <a:r>
              <a:rPr lang="en-US" b="0" dirty="0" err="1"/>
              <a:t>ans</a:t>
            </a:r>
            <a:r>
              <a:rPr lang="en-US" b="0" dirty="0" smtClean="0"/>
              <a:t>)</a:t>
            </a:r>
          </a:p>
          <a:p>
            <a:pPr lvl="1"/>
            <a:r>
              <a:rPr lang="en-US" b="0" dirty="0" smtClean="0"/>
              <a:t>neutron : instable</a:t>
            </a:r>
            <a:r>
              <a:rPr lang="en-US" b="0" dirty="0"/>
              <a:t>, </a:t>
            </a:r>
            <a:r>
              <a:rPr lang="en-US" b="0" dirty="0" err="1"/>
              <a:t>période</a:t>
            </a:r>
            <a:r>
              <a:rPr lang="en-US" b="0" dirty="0"/>
              <a:t> 614 s ~10 minutes</a:t>
            </a:r>
          </a:p>
          <a:p>
            <a:endParaRPr lang="fr-FR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9" name="Image 10" descr="nucleon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187" y="1567158"/>
            <a:ext cx="1981200" cy="1776248"/>
          </a:xfrm>
          <a:prstGeom prst="rect">
            <a:avLst/>
          </a:prstGeom>
        </p:spPr>
      </p:pic>
      <p:sp>
        <p:nvSpPr>
          <p:cNvPr id="10" name="ZoneTexte 13"/>
          <p:cNvSpPr txBox="1"/>
          <p:nvPr/>
        </p:nvSpPr>
        <p:spPr>
          <a:xfrm>
            <a:off x="7074855" y="3471983"/>
            <a:ext cx="1992853" cy="83099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Energie</a:t>
            </a:r>
            <a:r>
              <a:rPr lang="en-US" sz="2400" dirty="0"/>
              <a:t> de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liaison ~ 1 </a:t>
            </a:r>
            <a:r>
              <a:rPr lang="en-US" sz="2400" dirty="0" err="1" smtClean="0"/>
              <a:t>GeV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883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matière</a:t>
            </a:r>
            <a:r>
              <a:rPr lang="en-US" dirty="0" smtClean="0"/>
              <a:t> qui nous </a:t>
            </a:r>
            <a:r>
              <a:rPr lang="en-US" dirty="0" err="1" smtClean="0"/>
              <a:t>entoure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301776" y="1413845"/>
            <a:ext cx="8540447" cy="71315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fr-FR" sz="3600" b="0" dirty="0" smtClean="0"/>
              <a:t>Toute la matière ordinaire peut être décrite par les interactions de quatre fermions élémentaires (spin ½) 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33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27847" y="6331777"/>
            <a:ext cx="762000" cy="365125"/>
          </a:xfrm>
        </p:spPr>
        <p:txBody>
          <a:bodyPr/>
          <a:lstStyle/>
          <a:p>
            <a:fld id="{673ECF0E-DA06-F341-A610-44C23E1E384F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653785"/>
              </p:ext>
            </p:extLst>
          </p:nvPr>
        </p:nvGraphicFramePr>
        <p:xfrm>
          <a:off x="424916" y="2391489"/>
          <a:ext cx="6286148" cy="212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1537"/>
                <a:gridCol w="1571537"/>
                <a:gridCol w="1178408"/>
                <a:gridCol w="19646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Particule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Symbole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Charge (</a:t>
                      </a:r>
                      <a:r>
                        <a:rPr lang="en-US" dirty="0" err="1" smtClean="0"/>
                        <a:t>unité</a:t>
                      </a:r>
                      <a:r>
                        <a:rPr lang="en-US" dirty="0" smtClean="0"/>
                        <a:t> 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Electron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Neutrino</a:t>
                      </a:r>
                    </a:p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Electronique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up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 down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1776" y="5015547"/>
            <a:ext cx="4533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Les quarks sont les briques élémentaires des protons et des  neutrons, qui sont les états liés de plus basse énergie d’un système trois quarks.</a:t>
            </a:r>
          </a:p>
          <a:p>
            <a:endParaRPr lang="fr-FR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10483" y="4765193"/>
            <a:ext cx="3990677" cy="1721427"/>
            <a:chOff x="5903485" y="4520450"/>
            <a:chExt cx="4637942" cy="2000633"/>
          </a:xfrm>
        </p:grpSpPr>
        <p:pic>
          <p:nvPicPr>
            <p:cNvPr id="14" name="Image 13" descr="Quark_structure_neutr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3485" y="5455483"/>
              <a:ext cx="1065600" cy="1065600"/>
            </a:xfrm>
            <a:prstGeom prst="rect">
              <a:avLst/>
            </a:prstGeom>
          </p:spPr>
        </p:pic>
        <p:pic>
          <p:nvPicPr>
            <p:cNvPr id="15" name="Image 14" descr="Quark_structure_prot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3485" y="4520450"/>
              <a:ext cx="1067031" cy="1067031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7005410" y="4608814"/>
              <a:ext cx="3353366" cy="1073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dirty="0" smtClean="0">
                  <a:solidFill>
                    <a:srgbClr val="0000FF"/>
                  </a:solidFill>
                </a:rPr>
                <a:t>Proton </a:t>
              </a:r>
              <a:r>
                <a:rPr lang="en-US" dirty="0" smtClean="0"/>
                <a:t>(</a:t>
              </a:r>
              <a:r>
                <a:rPr lang="en-US" dirty="0" err="1" smtClean="0"/>
                <a:t>uud</a:t>
              </a:r>
              <a:r>
                <a:rPr lang="en-US" dirty="0" smtClean="0"/>
                <a:t>) </a:t>
              </a:r>
              <a:br>
                <a:rPr lang="en-US" dirty="0" smtClean="0"/>
              </a:br>
              <a:r>
                <a:rPr lang="en-US" dirty="0"/>
                <a:t>stable (</a:t>
              </a:r>
              <a:r>
                <a:rPr lang="en-US" dirty="0" err="1"/>
                <a:t>période</a:t>
              </a:r>
              <a:r>
                <a:rPr lang="en-US" dirty="0"/>
                <a:t> &gt;3×10</a:t>
              </a:r>
              <a:r>
                <a:rPr lang="en-US" baseline="30000" dirty="0"/>
                <a:t>29</a:t>
              </a:r>
              <a:r>
                <a:rPr lang="en-US" dirty="0"/>
                <a:t> </a:t>
              </a:r>
              <a:r>
                <a:rPr lang="en-US" dirty="0" err="1"/>
                <a:t>ans</a:t>
              </a:r>
              <a:r>
                <a:rPr lang="en-US" dirty="0"/>
                <a:t>)</a:t>
              </a:r>
            </a:p>
            <a:p>
              <a:endParaRPr lang="en-US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969085" y="5527092"/>
              <a:ext cx="3572342" cy="751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Neutron </a:t>
              </a:r>
              <a:r>
                <a:rPr lang="en-US" dirty="0" smtClean="0"/>
                <a:t>(</a:t>
              </a:r>
              <a:r>
                <a:rPr lang="en-US" dirty="0" err="1" smtClean="0"/>
                <a:t>udd</a:t>
              </a:r>
              <a:r>
                <a:rPr lang="en-US" dirty="0" smtClean="0"/>
                <a:t>)</a:t>
              </a:r>
              <a:br>
                <a:rPr lang="en-US" dirty="0" smtClean="0"/>
              </a:br>
              <a:r>
                <a:rPr lang="en-US" dirty="0"/>
                <a:t>instable, </a:t>
              </a:r>
              <a:r>
                <a:rPr lang="en-US" dirty="0" err="1"/>
                <a:t>période</a:t>
              </a:r>
              <a:r>
                <a:rPr lang="en-US" dirty="0"/>
                <a:t> </a:t>
              </a:r>
              <a:r>
                <a:rPr lang="en-US" dirty="0" smtClean="0"/>
                <a:t>~</a:t>
              </a:r>
              <a:r>
                <a:rPr lang="en-US" dirty="0"/>
                <a:t>10 minutes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6855406" y="3024765"/>
            <a:ext cx="194488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solidFill>
                  <a:srgbClr val="FF0000"/>
                </a:solidFill>
              </a:rPr>
              <a:t>La première</a:t>
            </a:r>
          </a:p>
          <a:p>
            <a:pPr algn="ctr"/>
            <a:r>
              <a:rPr lang="en-US" sz="2800" b="1" cap="small" dirty="0" err="1" smtClean="0">
                <a:solidFill>
                  <a:srgbClr val="FF0000"/>
                </a:solidFill>
              </a:rPr>
              <a:t>génération</a:t>
            </a:r>
            <a:endParaRPr lang="en-US" sz="2800" b="1" cap="sm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9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 descr="Tableau-particules--C3-A9l-C3-A9mentaires-750px--28bis-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3234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2261" y="2803500"/>
            <a:ext cx="28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3234" y="3672417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690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8802" y="2803500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1729" y="3672417"/>
            <a:ext cx="26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979" y="2048417"/>
            <a:ext cx="30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2430" y="3672417"/>
            <a:ext cx="3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2430" y="2803500"/>
            <a:ext cx="39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1847" y="2048417"/>
            <a:ext cx="3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5654" y="2803500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5654" y="36724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1360" y="4656152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9305" y="4666736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0417" y="4656152"/>
            <a:ext cx="8593666" cy="1720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817629" y="5185833"/>
            <a:ext cx="3508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Antiparticules</a:t>
            </a:r>
            <a:r>
              <a:rPr lang="en-US" sz="2400" dirty="0" smtClean="0"/>
              <a:t> </a:t>
            </a:r>
            <a:r>
              <a:rPr lang="en-US" sz="2400" dirty="0" err="1" smtClean="0"/>
              <a:t>associées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8837083" y="2048417"/>
            <a:ext cx="10584" cy="2481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12113" y="2529916"/>
            <a:ext cx="381685" cy="14773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9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- Les interactions </a:t>
            </a:r>
            <a:r>
              <a:rPr lang="en-US" dirty="0" err="1" smtClean="0"/>
              <a:t>fondamentales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4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800892"/>
          </a:xfrm>
        </p:spPr>
        <p:txBody>
          <a:bodyPr/>
          <a:lstStyle/>
          <a:p>
            <a:r>
              <a:rPr lang="fr-FR" sz="3200" dirty="0" smtClean="0"/>
              <a:t>Interactions entre particules fondamentales</a:t>
            </a:r>
            <a:endParaRPr lang="fr-F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002" y="1075744"/>
            <a:ext cx="8540447" cy="4579880"/>
          </a:xfrm>
        </p:spPr>
        <p:txBody>
          <a:bodyPr>
            <a:normAutofit/>
          </a:bodyPr>
          <a:lstStyle/>
          <a:p>
            <a:r>
              <a:rPr lang="fr-CA" dirty="0" smtClean="0"/>
              <a:t>Vue classique : action </a:t>
            </a:r>
            <a:r>
              <a:rPr lang="fr-CA" dirty="0" err="1" smtClean="0"/>
              <a:t>instantannée</a:t>
            </a:r>
            <a:r>
              <a:rPr lang="fr-CA" dirty="0" smtClean="0"/>
              <a:t> à distance</a:t>
            </a:r>
            <a:br>
              <a:rPr lang="fr-CA" dirty="0" smtClean="0"/>
            </a:br>
            <a:r>
              <a:rPr lang="fr-CA" sz="1800" dirty="0" smtClean="0"/>
              <a:t>La force dépend de la position relative des particules. Mais comment « savent-elles » ?</a:t>
            </a:r>
          </a:p>
          <a:p>
            <a:r>
              <a:rPr lang="fr-CA" dirty="0" smtClean="0"/>
              <a:t>Interaction via un champ:</a:t>
            </a:r>
            <a:br>
              <a:rPr lang="fr-CA" dirty="0" smtClean="0"/>
            </a:br>
            <a:r>
              <a:rPr lang="fr-CA" dirty="0" smtClean="0"/>
              <a:t/>
            </a:r>
            <a:br>
              <a:rPr lang="fr-CA" dirty="0" smtClean="0"/>
            </a:br>
            <a:r>
              <a:rPr lang="fr-CA" sz="1800" dirty="0" smtClean="0"/>
              <a:t>Chaque particule créé un champ dans l’espace. Elle interagissent avec le champs créé par une autre particule.  </a:t>
            </a:r>
            <a:endParaRPr lang="fr-CA" dirty="0" smtClean="0"/>
          </a:p>
          <a:p>
            <a:r>
              <a:rPr lang="fr-CA" dirty="0" err="1" smtClean="0"/>
              <a:t>Theorie</a:t>
            </a:r>
            <a:r>
              <a:rPr lang="fr-CA" dirty="0" smtClean="0"/>
              <a:t> quantique:</a:t>
            </a:r>
            <a:br>
              <a:rPr lang="fr-CA" dirty="0" smtClean="0"/>
            </a:br>
            <a:r>
              <a:rPr lang="fr-CA" sz="1800" dirty="0" smtClean="0"/>
              <a:t>Les particules échangent d’autres particules qui sont des médiateurs de la force.</a:t>
            </a:r>
            <a:endParaRPr lang="fr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26</a:t>
            </a:fld>
            <a:endParaRPr lang="fr-FR" dirty="0"/>
          </a:p>
        </p:txBody>
      </p: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6912516" y="1261342"/>
            <a:ext cx="938212" cy="177800"/>
            <a:chOff x="1559" y="1093"/>
            <a:chExt cx="591" cy="112"/>
          </a:xfrm>
        </p:grpSpPr>
        <p:sp>
          <p:nvSpPr>
            <p:cNvPr id="8" name="Oval 25"/>
            <p:cNvSpPr>
              <a:spLocks noChangeArrowheads="1"/>
            </p:cNvSpPr>
            <p:nvPr/>
          </p:nvSpPr>
          <p:spPr bwMode="auto">
            <a:xfrm>
              <a:off x="1559" y="1093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Oval 26"/>
            <p:cNvSpPr>
              <a:spLocks noChangeArrowheads="1"/>
            </p:cNvSpPr>
            <p:nvPr/>
          </p:nvSpPr>
          <p:spPr bwMode="auto">
            <a:xfrm>
              <a:off x="2032" y="1095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 flipV="1">
              <a:off x="1677" y="1151"/>
              <a:ext cx="356" cy="9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4240294" y="2148916"/>
            <a:ext cx="1506538" cy="687387"/>
            <a:chOff x="2313" y="871"/>
            <a:chExt cx="949" cy="433"/>
          </a:xfrm>
        </p:grpSpPr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V="1">
              <a:off x="2652" y="879"/>
              <a:ext cx="228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2660" y="882"/>
              <a:ext cx="457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2651" y="992"/>
              <a:ext cx="576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35"/>
            <p:cNvSpPr>
              <a:spLocks noChangeShapeType="1"/>
            </p:cNvSpPr>
            <p:nvPr/>
          </p:nvSpPr>
          <p:spPr bwMode="auto">
            <a:xfrm>
              <a:off x="2652" y="1093"/>
              <a:ext cx="610" cy="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36"/>
            <p:cNvSpPr>
              <a:spLocks noChangeShapeType="1"/>
            </p:cNvSpPr>
            <p:nvPr/>
          </p:nvSpPr>
          <p:spPr bwMode="auto">
            <a:xfrm flipV="1">
              <a:off x="2651" y="871"/>
              <a:ext cx="85" cy="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37"/>
            <p:cNvSpPr>
              <a:spLocks noChangeShapeType="1"/>
            </p:cNvSpPr>
            <p:nvPr/>
          </p:nvSpPr>
          <p:spPr bwMode="auto">
            <a:xfrm>
              <a:off x="2651" y="1092"/>
              <a:ext cx="567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>
              <a:off x="2651" y="1093"/>
              <a:ext cx="313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2650" y="1093"/>
              <a:ext cx="110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Line 40"/>
            <p:cNvSpPr>
              <a:spLocks noChangeShapeType="1"/>
            </p:cNvSpPr>
            <p:nvPr/>
          </p:nvSpPr>
          <p:spPr bwMode="auto">
            <a:xfrm flipH="1">
              <a:off x="2617" y="1093"/>
              <a:ext cx="34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Line 41"/>
            <p:cNvSpPr>
              <a:spLocks noChangeShapeType="1"/>
            </p:cNvSpPr>
            <p:nvPr/>
          </p:nvSpPr>
          <p:spPr bwMode="auto">
            <a:xfrm flipH="1" flipV="1">
              <a:off x="2617" y="872"/>
              <a:ext cx="34" cy="2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H="1">
              <a:off x="2499" y="1084"/>
              <a:ext cx="144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H="1" flipV="1">
              <a:off x="2507" y="915"/>
              <a:ext cx="144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Line 44"/>
            <p:cNvSpPr>
              <a:spLocks noChangeShapeType="1"/>
            </p:cNvSpPr>
            <p:nvPr/>
          </p:nvSpPr>
          <p:spPr bwMode="auto">
            <a:xfrm flipH="1">
              <a:off x="2372" y="1093"/>
              <a:ext cx="288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 flipH="1" flipV="1">
              <a:off x="2364" y="991"/>
              <a:ext cx="29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Line 46"/>
            <p:cNvSpPr>
              <a:spLocks noChangeShapeType="1"/>
            </p:cNvSpPr>
            <p:nvPr/>
          </p:nvSpPr>
          <p:spPr bwMode="auto">
            <a:xfrm flipH="1">
              <a:off x="2313" y="1092"/>
              <a:ext cx="347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596" y="1037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3069" y="1039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3416113" y="3976665"/>
            <a:ext cx="938213" cy="177800"/>
            <a:chOff x="3756" y="1062"/>
            <a:chExt cx="591" cy="112"/>
          </a:xfrm>
        </p:grpSpPr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756" y="1062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4229" y="1064"/>
              <a:ext cx="118" cy="11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3888" y="1110"/>
              <a:ext cx="355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48"/>
            <p:cNvSpPr>
              <a:spLocks noChangeArrowheads="1"/>
            </p:cNvSpPr>
            <p:nvPr/>
          </p:nvSpPr>
          <p:spPr bwMode="auto">
            <a:xfrm>
              <a:off x="4001" y="1076"/>
              <a:ext cx="60" cy="68"/>
            </a:xfrm>
            <a:prstGeom prst="ellipse">
              <a:avLst/>
            </a:prstGeom>
            <a:solidFill>
              <a:srgbClr val="0000CC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fr-FR"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41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519689" y="4665413"/>
            <a:ext cx="4165549" cy="1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terac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01" y="4411077"/>
            <a:ext cx="3381372" cy="16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028310" y="5149690"/>
            <a:ext cx="109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Feynman diagram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545312" y="6341959"/>
            <a:ext cx="258786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83449" y="5980778"/>
            <a:ext cx="62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5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Gravitationnelle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45317" y="1607488"/>
            <a:ext cx="628890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3200" dirty="0"/>
              <a:t> Importante à très grande échelle, </a:t>
            </a:r>
          </a:p>
          <a:p>
            <a:r>
              <a:rPr lang="fr-FR" sz="3200" dirty="0"/>
              <a:t>   négligeable à très petite échelle</a:t>
            </a:r>
          </a:p>
          <a:p>
            <a:endParaRPr lang="fr-FR" sz="3200" dirty="0"/>
          </a:p>
          <a:p>
            <a:pPr>
              <a:buFontTx/>
              <a:buChar char="•"/>
            </a:pPr>
            <a:r>
              <a:rPr lang="fr-FR" sz="3200" dirty="0"/>
              <a:t> </a:t>
            </a:r>
            <a:r>
              <a:rPr lang="fr-FR" sz="3200" dirty="0" smtClean="0"/>
              <a:t>S</a:t>
            </a:r>
            <a:r>
              <a:rPr lang="fr-FR" sz="3200" dirty="0" smtClean="0">
                <a:latin typeface="Arial"/>
              </a:rPr>
              <a:t>’</a:t>
            </a:r>
            <a:r>
              <a:rPr lang="fr-FR" sz="3200" dirty="0" smtClean="0"/>
              <a:t>exerce </a:t>
            </a:r>
            <a:r>
              <a:rPr lang="fr-FR" sz="3200" dirty="0"/>
              <a:t>sur toutes les particules</a:t>
            </a:r>
          </a:p>
          <a:p>
            <a:endParaRPr lang="fr-FR" sz="3200" dirty="0"/>
          </a:p>
          <a:p>
            <a:pPr>
              <a:buFontTx/>
              <a:buChar char="•"/>
            </a:pPr>
            <a:r>
              <a:rPr lang="fr-FR" sz="3200" dirty="0"/>
              <a:t> Messager : Graviton ?</a:t>
            </a:r>
          </a:p>
          <a:p>
            <a:r>
              <a:rPr lang="fr-FR" sz="3200" dirty="0"/>
              <a:t>   	 </a:t>
            </a:r>
          </a:p>
          <a:p>
            <a:pPr>
              <a:buFontTx/>
              <a:buChar char="•"/>
            </a:pPr>
            <a:r>
              <a:rPr lang="fr-FR" sz="3200" dirty="0"/>
              <a:t> Interaction à </a:t>
            </a:r>
            <a:r>
              <a:rPr lang="fr-FR" sz="3200" dirty="0">
                <a:solidFill>
                  <a:srgbClr val="FF6600"/>
                </a:solidFill>
              </a:rPr>
              <a:t>longue portée</a:t>
            </a:r>
            <a:r>
              <a:rPr lang="fr-FR" sz="3200" dirty="0"/>
              <a:t> </a:t>
            </a:r>
          </a:p>
          <a:p>
            <a:r>
              <a:rPr lang="fr-FR" sz="3200" dirty="0"/>
              <a:t>   dépendant des masses</a:t>
            </a:r>
          </a:p>
        </p:txBody>
      </p:sp>
      <p:pic>
        <p:nvPicPr>
          <p:cNvPr id="34824" name="Picture 8" descr="C:\Cosmique\4-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24844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0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000000"/>
                </a:solidFill>
              </a:rPr>
              <a:t>Interaction Électromagnétique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9600" y="1658885"/>
            <a:ext cx="7814960" cy="39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dirty="0"/>
              <a:t> </a:t>
            </a:r>
          </a:p>
          <a:p>
            <a:pPr>
              <a:buFontTx/>
              <a:buChar char="•"/>
            </a:pPr>
            <a:r>
              <a:rPr lang="fr-FR" sz="3200" dirty="0"/>
              <a:t>S</a:t>
            </a:r>
            <a:r>
              <a:rPr lang="ja-JP" altLang="fr-FR" sz="3200" dirty="0">
                <a:latin typeface="Arial"/>
              </a:rPr>
              <a:t>’</a:t>
            </a:r>
            <a:r>
              <a:rPr lang="fr-FR" sz="3200" dirty="0"/>
              <a:t>exerce sur toutes les particules possédant </a:t>
            </a:r>
          </a:p>
          <a:p>
            <a:r>
              <a:rPr lang="fr-FR" sz="3200" dirty="0"/>
              <a:t>   une charge électrique.</a:t>
            </a:r>
            <a:endParaRPr lang="fr-FR" sz="3200" dirty="0">
              <a:sym typeface="Symbol" charset="0"/>
            </a:endParaRPr>
          </a:p>
          <a:p>
            <a:pPr>
              <a:lnSpc>
                <a:spcPct val="110000"/>
              </a:lnSpc>
            </a:pPr>
            <a:endParaRPr lang="fr-FR" sz="32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3200" dirty="0"/>
              <a:t> Messager : Photon</a:t>
            </a:r>
          </a:p>
          <a:p>
            <a:r>
              <a:rPr lang="fr-FR" sz="3200" dirty="0"/>
              <a:t> 		</a:t>
            </a:r>
          </a:p>
          <a:p>
            <a:pPr>
              <a:buFontTx/>
              <a:buChar char="•"/>
            </a:pPr>
            <a:r>
              <a:rPr lang="fr-FR" sz="3200" dirty="0"/>
              <a:t> Interaction à longue portée dépendant</a:t>
            </a:r>
          </a:p>
          <a:p>
            <a:r>
              <a:rPr lang="fr-FR" sz="3200" dirty="0"/>
              <a:t>   de la charge électrique</a:t>
            </a:r>
          </a:p>
        </p:txBody>
      </p:sp>
      <p:pic>
        <p:nvPicPr>
          <p:cNvPr id="35844" name="Picture 4" descr="foud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01" y="2602819"/>
            <a:ext cx="2027238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49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Forte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" y="1736845"/>
            <a:ext cx="5486400" cy="381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dirty="0"/>
          </a:p>
          <a:p>
            <a:pPr>
              <a:buFontTx/>
              <a:buChar char="•"/>
            </a:pPr>
            <a:r>
              <a:rPr lang="fr-FR" sz="2800" dirty="0"/>
              <a:t>S</a:t>
            </a:r>
            <a:r>
              <a:rPr lang="ja-JP" altLang="fr-FR" sz="2800" dirty="0">
                <a:latin typeface="Arial"/>
              </a:rPr>
              <a:t>’</a:t>
            </a:r>
            <a:r>
              <a:rPr lang="fr-FR" sz="2800" dirty="0"/>
              <a:t>exerce uniquement sur les quarks</a:t>
            </a:r>
          </a:p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Messagers  :  gluons</a:t>
            </a:r>
          </a:p>
          <a:p>
            <a:r>
              <a:rPr lang="fr-FR" sz="2800" dirty="0"/>
              <a:t>			</a:t>
            </a:r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Assure la cohésion des </a:t>
            </a:r>
            <a:r>
              <a:rPr lang="fr-FR" sz="2800" dirty="0">
                <a:solidFill>
                  <a:srgbClr val="FF3300"/>
                </a:solidFill>
              </a:rPr>
              <a:t>quarks </a:t>
            </a:r>
            <a:r>
              <a:rPr lang="fr-FR" sz="2800" dirty="0"/>
              <a:t>dans </a:t>
            </a:r>
            <a:r>
              <a:rPr lang="fr-FR" sz="2800" dirty="0" smtClean="0"/>
              <a:t>les nucléons et des </a:t>
            </a:r>
            <a:r>
              <a:rPr lang="fr-FR" sz="2800" dirty="0"/>
              <a:t>protons </a:t>
            </a:r>
          </a:p>
          <a:p>
            <a:r>
              <a:rPr lang="fr-FR" sz="2800" dirty="0"/>
              <a:t>  et neutrons dans le noyau</a:t>
            </a:r>
          </a:p>
        </p:txBody>
      </p:sp>
      <p:pic>
        <p:nvPicPr>
          <p:cNvPr id="9" name="Image 10" descr="nucleon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187" y="1567158"/>
            <a:ext cx="1981200" cy="1776248"/>
          </a:xfrm>
          <a:prstGeom prst="rect">
            <a:avLst/>
          </a:prstGeom>
        </p:spPr>
      </p:pic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4194179" y="2500530"/>
            <a:ext cx="3436077" cy="113213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81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Prix </a:t>
            </a:r>
            <a:r>
              <a:rPr lang="en-US" dirty="0" err="1" smtClean="0"/>
              <a:t>nobel</a:t>
            </a:r>
            <a:r>
              <a:rPr lang="en-US" dirty="0" smtClean="0"/>
              <a:t> de physique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</a:t>
            </a:fld>
            <a:endParaRPr lang="fr-FR"/>
          </a:p>
        </p:txBody>
      </p:sp>
      <p:pic>
        <p:nvPicPr>
          <p:cNvPr id="5" name="Picture 4" descr="Capture d’écran 2013-10-14 à 23.04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" y="1321903"/>
            <a:ext cx="6468597" cy="5066934"/>
          </a:xfrm>
          <a:prstGeom prst="rect">
            <a:avLst/>
          </a:prstGeom>
        </p:spPr>
      </p:pic>
      <p:pic>
        <p:nvPicPr>
          <p:cNvPr id="6" name="Picture 5" descr="Capture d’écran 2013-10-14 à 23.0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87" y="1894733"/>
            <a:ext cx="2541862" cy="20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2999"/>
            <a:ext cx="8229600" cy="5578475"/>
          </a:xfrm>
        </p:spPr>
        <p:txBody>
          <a:bodyPr>
            <a:normAutofit/>
          </a:bodyPr>
          <a:lstStyle/>
          <a:p>
            <a:r>
              <a:rPr lang="en-US" dirty="0" smtClean="0"/>
              <a:t>Les </a:t>
            </a:r>
            <a:r>
              <a:rPr lang="en-US" dirty="0" smtClean="0">
                <a:solidFill>
                  <a:srgbClr val="0000FF"/>
                </a:solidFill>
              </a:rPr>
              <a:t>quarks </a:t>
            </a:r>
            <a:r>
              <a:rPr lang="en-US" dirty="0" err="1" smtClean="0"/>
              <a:t>libres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jamais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observés</a:t>
            </a:r>
            <a:r>
              <a:rPr lang="en-US" dirty="0" smtClean="0"/>
              <a:t>, </a:t>
            </a:r>
            <a:r>
              <a:rPr lang="en-US" dirty="0" err="1" smtClean="0"/>
              <a:t>ils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toujours</a:t>
            </a:r>
            <a:r>
              <a:rPr lang="en-US" dirty="0" smtClean="0"/>
              <a:t> </a:t>
            </a:r>
            <a:r>
              <a:rPr lang="en-US" dirty="0" err="1" smtClean="0"/>
              <a:t>confinés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des </a:t>
            </a:r>
            <a:r>
              <a:rPr lang="en-US" dirty="0" err="1" smtClean="0">
                <a:solidFill>
                  <a:srgbClr val="FF0000"/>
                </a:solidFill>
              </a:rPr>
              <a:t>états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liés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appelés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hadrons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Macroscopiquement</a:t>
            </a:r>
            <a:r>
              <a:rPr lang="en-US" dirty="0" smtClean="0"/>
              <a:t> les </a:t>
            </a:r>
            <a:r>
              <a:rPr lang="en-US" dirty="0" smtClean="0">
                <a:solidFill>
                  <a:srgbClr val="FF0000"/>
                </a:solidFill>
              </a:rPr>
              <a:t>hadrons </a:t>
            </a:r>
            <a:r>
              <a:rPr lang="en-US" dirty="0" smtClean="0"/>
              <a:t>se </a:t>
            </a:r>
            <a:r>
              <a:rPr lang="en-US" dirty="0" err="1" smtClean="0"/>
              <a:t>comportent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des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ponctuelles</a:t>
            </a:r>
            <a:endParaRPr lang="en-US" dirty="0" smtClean="0"/>
          </a:p>
          <a:p>
            <a:r>
              <a:rPr lang="en-US" dirty="0" smtClean="0"/>
              <a:t>Les Hadrons </a:t>
            </a:r>
            <a:r>
              <a:rPr lang="en-US" dirty="0" err="1" smtClean="0"/>
              <a:t>sont</a:t>
            </a:r>
            <a:r>
              <a:rPr lang="en-US" dirty="0" smtClean="0"/>
              <a:t> de </a:t>
            </a:r>
            <a:r>
              <a:rPr lang="en-US" dirty="0" err="1" smtClean="0"/>
              <a:t>deux</a:t>
            </a:r>
            <a:r>
              <a:rPr lang="en-US" dirty="0" smtClean="0"/>
              <a:t> types 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MESONS </a:t>
            </a:r>
            <a:r>
              <a:rPr lang="en-US" dirty="0" smtClean="0"/>
              <a:t>(</a:t>
            </a:r>
            <a:r>
              <a:rPr lang="en-US" dirty="0" err="1" smtClean="0"/>
              <a:t>qq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états</a:t>
            </a:r>
            <a:r>
              <a:rPr lang="en-US" dirty="0" smtClean="0"/>
              <a:t> </a:t>
            </a:r>
            <a:r>
              <a:rPr lang="en-US" dirty="0" err="1" smtClean="0"/>
              <a:t>liés</a:t>
            </a:r>
            <a:r>
              <a:rPr lang="en-US" dirty="0" smtClean="0"/>
              <a:t> d’un quark et d’un anti-quark</a:t>
            </a:r>
            <a:br>
              <a:rPr lang="en-US" dirty="0" smtClean="0"/>
            </a:b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BARYONS </a:t>
            </a:r>
            <a:r>
              <a:rPr lang="en-US" dirty="0" smtClean="0"/>
              <a:t>(</a:t>
            </a:r>
            <a:r>
              <a:rPr lang="en-US" dirty="0" err="1" smtClean="0"/>
              <a:t>qqq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états</a:t>
            </a:r>
            <a:r>
              <a:rPr lang="en-US" dirty="0" smtClean="0"/>
              <a:t> </a:t>
            </a:r>
            <a:r>
              <a:rPr lang="en-US" dirty="0" err="1" smtClean="0"/>
              <a:t>liés</a:t>
            </a:r>
            <a:r>
              <a:rPr lang="en-US" dirty="0" smtClean="0"/>
              <a:t> de 3 quarks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ANTIBARYONS </a:t>
            </a:r>
            <a:r>
              <a:rPr lang="en-US" dirty="0" smtClean="0"/>
              <a:t>(</a:t>
            </a:r>
            <a:r>
              <a:rPr lang="en-US" dirty="0" err="1" smtClean="0"/>
              <a:t>qqq</a:t>
            </a:r>
            <a:r>
              <a:rPr lang="en-US" dirty="0" smtClean="0"/>
              <a:t>) e.g. 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63" y="3949546"/>
            <a:ext cx="2882900" cy="304800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75" y="5075965"/>
            <a:ext cx="2743200" cy="266700"/>
          </a:xfrm>
          <a:prstGeom prst="rect">
            <a:avLst/>
          </a:prstGeom>
        </p:spPr>
      </p:pic>
      <p:pic>
        <p:nvPicPr>
          <p:cNvPr id="12" name="Image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12" y="5796000"/>
            <a:ext cx="1079500" cy="304800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2734343" y="3710322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3505395" y="5879569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166370" y="752622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304145" y="5877981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606020" y="5884333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39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1" cy="6604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L’interaction </a:t>
            </a:r>
            <a:r>
              <a:rPr lang="fr-FR" dirty="0"/>
              <a:t>forte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311222" y="4647092"/>
            <a:ext cx="4703878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>
                <a:solidFill>
                  <a:srgbClr val="6699FF"/>
                </a:solidFill>
                <a:latin typeface="Tahoma"/>
                <a:cs typeface="Tahoma"/>
              </a:rPr>
              <a:t>Les gluons « </a:t>
            </a:r>
            <a:r>
              <a:rPr lang="fr-FR" sz="2000" b="1" dirty="0">
                <a:solidFill>
                  <a:srgbClr val="6699FF"/>
                </a:solidFill>
                <a:latin typeface="Tahoma"/>
                <a:cs typeface="Tahoma"/>
              </a:rPr>
              <a:t>collent</a:t>
            </a:r>
            <a:r>
              <a:rPr lang="fr-FR" sz="2000" dirty="0">
                <a:solidFill>
                  <a:srgbClr val="6699FF"/>
                </a:solidFill>
                <a:latin typeface="Tahoma"/>
                <a:cs typeface="Tahoma"/>
              </a:rPr>
              <a:t> »</a:t>
            </a:r>
            <a:r>
              <a:rPr lang="fr-FR" sz="2000" dirty="0">
                <a:latin typeface="Tahoma"/>
                <a:cs typeface="Tahoma"/>
              </a:rPr>
              <a:t> les quarks entre eux : ils sont confinés à l’intérieur des hadrons (proton, neutron,...</a:t>
            </a:r>
            <a:r>
              <a:rPr lang="fr-FR" sz="2000" dirty="0" smtClean="0">
                <a:latin typeface="Tahoma"/>
                <a:cs typeface="Tahoma"/>
              </a:rPr>
              <a:t>). On ne peut pas observer un quark seul.</a:t>
            </a:r>
          </a:p>
          <a:p>
            <a:pPr algn="ctr">
              <a:spcBef>
                <a:spcPct val="50000"/>
              </a:spcBef>
            </a:pPr>
            <a:r>
              <a:rPr lang="fr-FR" sz="1800" dirty="0" err="1">
                <a:solidFill>
                  <a:srgbClr val="FF0000"/>
                </a:solidFill>
                <a:latin typeface="Tahoma"/>
                <a:cs typeface="Tahoma"/>
                <a:sym typeface="Symbol" charset="2"/>
              </a:rPr>
              <a:t></a:t>
            </a:r>
            <a:r>
              <a:rPr lang="fr-FR" sz="1800" dirty="0">
                <a:solidFill>
                  <a:srgbClr val="FF0000"/>
                </a:solidFill>
                <a:latin typeface="Tahoma"/>
                <a:cs typeface="Tahoma"/>
                <a:sym typeface="Symbol" charset="2"/>
              </a:rPr>
              <a:t> </a:t>
            </a:r>
            <a:r>
              <a:rPr lang="fr-FR" sz="1800" dirty="0">
                <a:solidFill>
                  <a:srgbClr val="FF0000"/>
                </a:solidFill>
                <a:latin typeface="Tahoma"/>
                <a:cs typeface="Tahoma"/>
              </a:rPr>
              <a:t>Stabilité des noyaux</a:t>
            </a:r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3577606" y="3616411"/>
            <a:ext cx="2431949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>
                <a:latin typeface="Tahoma"/>
                <a:cs typeface="Tahoma"/>
              </a:rPr>
              <a:t>Médiateurs: </a:t>
            </a:r>
            <a:r>
              <a:rPr lang="fr-FR" sz="2000" b="1">
                <a:solidFill>
                  <a:srgbClr val="FF0000"/>
                </a:solidFill>
                <a:latin typeface="Tahoma"/>
                <a:cs typeface="Tahoma"/>
              </a:rPr>
              <a:t>gluons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16704" y="1533526"/>
            <a:ext cx="1092702" cy="1056065"/>
            <a:chOff x="412354" y="1533525"/>
            <a:chExt cx="1238646" cy="1235075"/>
          </a:xfrm>
        </p:grpSpPr>
        <p:sp>
          <p:nvSpPr>
            <p:cNvPr id="137227" name="Oval 11"/>
            <p:cNvSpPr>
              <a:spLocks noChangeArrowheads="1"/>
            </p:cNvSpPr>
            <p:nvPr/>
          </p:nvSpPr>
          <p:spPr bwMode="auto">
            <a:xfrm>
              <a:off x="449263" y="1533525"/>
              <a:ext cx="1201737" cy="123507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3" name="Text Box 17"/>
            <p:cNvSpPr txBox="1">
              <a:spLocks noChangeArrowheads="1"/>
            </p:cNvSpPr>
            <p:nvPr/>
          </p:nvSpPr>
          <p:spPr bwMode="auto">
            <a:xfrm>
              <a:off x="412354" y="1890620"/>
              <a:ext cx="1170632" cy="39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>
                  <a:latin typeface="Comic Sans MS" charset="0"/>
                </a:rPr>
                <a:t>Quark u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66863" y="2985796"/>
            <a:ext cx="1060143" cy="1056066"/>
            <a:chOff x="1566863" y="3413125"/>
            <a:chExt cx="1201737" cy="1235075"/>
          </a:xfrm>
        </p:grpSpPr>
        <p:sp>
          <p:nvSpPr>
            <p:cNvPr id="137228" name="Oval 12"/>
            <p:cNvSpPr>
              <a:spLocks noChangeArrowheads="1"/>
            </p:cNvSpPr>
            <p:nvPr/>
          </p:nvSpPr>
          <p:spPr bwMode="auto">
            <a:xfrm>
              <a:off x="1566863" y="3413125"/>
              <a:ext cx="1201737" cy="1235075"/>
            </a:xfrm>
            <a:prstGeom prst="ellipse">
              <a:avLst/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4" name="Text Box 18"/>
            <p:cNvSpPr txBox="1">
              <a:spLocks noChangeArrowheads="1"/>
            </p:cNvSpPr>
            <p:nvPr/>
          </p:nvSpPr>
          <p:spPr bwMode="auto">
            <a:xfrm>
              <a:off x="1566863" y="3799797"/>
              <a:ext cx="1201737" cy="39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 smtClean="0">
                  <a:latin typeface="Comic Sans MS" charset="0"/>
                </a:rPr>
                <a:t>Quark u</a:t>
              </a:r>
              <a:endParaRPr lang="fr-FR" sz="1600" dirty="0">
                <a:latin typeface="Comic Sans MS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00061" y="1338737"/>
            <a:ext cx="1277546" cy="1056065"/>
            <a:chOff x="2447057" y="1228725"/>
            <a:chExt cx="1448177" cy="1235075"/>
          </a:xfrm>
        </p:grpSpPr>
        <p:sp>
          <p:nvSpPr>
            <p:cNvPr id="137229" name="Oval 13"/>
            <p:cNvSpPr>
              <a:spLocks noChangeArrowheads="1"/>
            </p:cNvSpPr>
            <p:nvPr/>
          </p:nvSpPr>
          <p:spPr bwMode="auto">
            <a:xfrm>
              <a:off x="2557463" y="1228725"/>
              <a:ext cx="1201737" cy="123507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5" name="Text Box 19"/>
            <p:cNvSpPr txBox="1">
              <a:spLocks noChangeArrowheads="1"/>
            </p:cNvSpPr>
            <p:nvPr/>
          </p:nvSpPr>
          <p:spPr bwMode="auto">
            <a:xfrm>
              <a:off x="2447057" y="1589159"/>
              <a:ext cx="1448177" cy="395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1600" dirty="0" smtClean="0">
                  <a:latin typeface="Comic Sans MS" charset="0"/>
                </a:rPr>
                <a:t>Quark d</a:t>
              </a:r>
              <a:endParaRPr lang="fr-FR" sz="1600" dirty="0">
                <a:latin typeface="Comic Sans MS" charset="0"/>
              </a:endParaRPr>
            </a:p>
          </p:txBody>
        </p:sp>
      </p:grpSp>
      <p:sp>
        <p:nvSpPr>
          <p:cNvPr id="137244" name="Oval 28"/>
          <p:cNvSpPr>
            <a:spLocks noChangeArrowheads="1"/>
          </p:cNvSpPr>
          <p:nvPr/>
        </p:nvSpPr>
        <p:spPr bwMode="auto">
          <a:xfrm>
            <a:off x="63500" y="660400"/>
            <a:ext cx="3708400" cy="3540125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166813" y="1782764"/>
            <a:ext cx="1698750" cy="1452429"/>
            <a:chOff x="735" y="1123"/>
            <a:chExt cx="1213" cy="1070"/>
          </a:xfrm>
        </p:grpSpPr>
        <p:sp>
          <p:nvSpPr>
            <p:cNvPr id="137247" name="Freeform 31"/>
            <p:cNvSpPr>
              <a:spLocks/>
            </p:cNvSpPr>
            <p:nvPr/>
          </p:nvSpPr>
          <p:spPr bwMode="auto">
            <a:xfrm>
              <a:off x="937" y="1123"/>
              <a:ext cx="709" cy="212"/>
            </a:xfrm>
            <a:custGeom>
              <a:avLst/>
              <a:gdLst/>
              <a:ahLst/>
              <a:cxnLst>
                <a:cxn ang="0">
                  <a:pos x="0" y="248"/>
                </a:cxn>
                <a:cxn ang="0">
                  <a:pos x="96" y="104"/>
                </a:cxn>
                <a:cxn ang="0">
                  <a:pos x="288" y="248"/>
                </a:cxn>
                <a:cxn ang="0">
                  <a:pos x="384" y="56"/>
                </a:cxn>
                <a:cxn ang="0">
                  <a:pos x="576" y="200"/>
                </a:cxn>
                <a:cxn ang="0">
                  <a:pos x="672" y="8"/>
                </a:cxn>
                <a:cxn ang="0">
                  <a:pos x="768" y="152"/>
                </a:cxn>
              </a:cxnLst>
              <a:rect l="0" t="0" r="r" b="b"/>
              <a:pathLst>
                <a:path w="768" h="256">
                  <a:moveTo>
                    <a:pt x="0" y="248"/>
                  </a:moveTo>
                  <a:cubicBezTo>
                    <a:pt x="24" y="176"/>
                    <a:pt x="48" y="104"/>
                    <a:pt x="96" y="104"/>
                  </a:cubicBezTo>
                  <a:cubicBezTo>
                    <a:pt x="144" y="104"/>
                    <a:pt x="240" y="256"/>
                    <a:pt x="288" y="248"/>
                  </a:cubicBezTo>
                  <a:cubicBezTo>
                    <a:pt x="336" y="240"/>
                    <a:pt x="336" y="64"/>
                    <a:pt x="384" y="56"/>
                  </a:cubicBezTo>
                  <a:cubicBezTo>
                    <a:pt x="432" y="48"/>
                    <a:pt x="528" y="208"/>
                    <a:pt x="576" y="200"/>
                  </a:cubicBezTo>
                  <a:cubicBezTo>
                    <a:pt x="624" y="192"/>
                    <a:pt x="640" y="16"/>
                    <a:pt x="672" y="8"/>
                  </a:cubicBezTo>
                  <a:cubicBezTo>
                    <a:pt x="704" y="0"/>
                    <a:pt x="752" y="128"/>
                    <a:pt x="768" y="152"/>
                  </a:cubicBezTo>
                </a:path>
              </a:pathLst>
            </a:custGeom>
            <a:noFill/>
            <a:ln w="38100" cmpd="sng"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  <a:gs pos="99000">
                    <a:srgbClr val="FF0000"/>
                  </a:gs>
                </a:gsLst>
                <a:lin ang="10800000" scaled="0"/>
                <a:tileRect/>
              </a:gra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31" name="Freeform 15"/>
            <p:cNvSpPr>
              <a:spLocks/>
            </p:cNvSpPr>
            <p:nvPr/>
          </p:nvSpPr>
          <p:spPr bwMode="auto">
            <a:xfrm flipH="1">
              <a:off x="1495" y="1541"/>
              <a:ext cx="453" cy="5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48"/>
                </a:cxn>
                <a:cxn ang="0">
                  <a:pos x="144" y="240"/>
                </a:cxn>
                <a:cxn ang="0">
                  <a:pos x="336" y="288"/>
                </a:cxn>
                <a:cxn ang="0">
                  <a:pos x="288" y="480"/>
                </a:cxn>
                <a:cxn ang="0">
                  <a:pos x="528" y="528"/>
                </a:cxn>
                <a:cxn ang="0">
                  <a:pos x="480" y="672"/>
                </a:cxn>
              </a:cxnLst>
              <a:rect l="0" t="0" r="r" b="b"/>
              <a:pathLst>
                <a:path w="560" h="672">
                  <a:moveTo>
                    <a:pt x="0" y="0"/>
                  </a:moveTo>
                  <a:cubicBezTo>
                    <a:pt x="84" y="4"/>
                    <a:pt x="168" y="8"/>
                    <a:pt x="192" y="48"/>
                  </a:cubicBezTo>
                  <a:cubicBezTo>
                    <a:pt x="216" y="88"/>
                    <a:pt x="120" y="200"/>
                    <a:pt x="144" y="240"/>
                  </a:cubicBezTo>
                  <a:cubicBezTo>
                    <a:pt x="168" y="280"/>
                    <a:pt x="312" y="248"/>
                    <a:pt x="336" y="288"/>
                  </a:cubicBezTo>
                  <a:cubicBezTo>
                    <a:pt x="360" y="328"/>
                    <a:pt x="256" y="440"/>
                    <a:pt x="288" y="480"/>
                  </a:cubicBezTo>
                  <a:cubicBezTo>
                    <a:pt x="320" y="520"/>
                    <a:pt x="496" y="496"/>
                    <a:pt x="528" y="528"/>
                  </a:cubicBezTo>
                  <a:cubicBezTo>
                    <a:pt x="560" y="560"/>
                    <a:pt x="488" y="648"/>
                    <a:pt x="480" y="672"/>
                  </a:cubicBezTo>
                </a:path>
              </a:pathLst>
            </a:custGeom>
            <a:noFill/>
            <a:ln w="38100" cmpd="sng">
              <a:gradFill flip="none" rotWithShape="1">
                <a:gsLst>
                  <a:gs pos="0">
                    <a:srgbClr val="0000FF"/>
                  </a:gs>
                  <a:gs pos="100000">
                    <a:srgbClr val="FFFFFF"/>
                  </a:gs>
                  <a:gs pos="99000">
                    <a:srgbClr val="008000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49" name="Freeform 33"/>
            <p:cNvSpPr>
              <a:spLocks/>
            </p:cNvSpPr>
            <p:nvPr/>
          </p:nvSpPr>
          <p:spPr bwMode="auto">
            <a:xfrm>
              <a:off x="735" y="1653"/>
              <a:ext cx="416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48"/>
                </a:cxn>
                <a:cxn ang="0">
                  <a:pos x="144" y="240"/>
                </a:cxn>
                <a:cxn ang="0">
                  <a:pos x="336" y="288"/>
                </a:cxn>
                <a:cxn ang="0">
                  <a:pos x="288" y="480"/>
                </a:cxn>
                <a:cxn ang="0">
                  <a:pos x="528" y="528"/>
                </a:cxn>
                <a:cxn ang="0">
                  <a:pos x="480" y="672"/>
                </a:cxn>
              </a:cxnLst>
              <a:rect l="0" t="0" r="r" b="b"/>
              <a:pathLst>
                <a:path w="560" h="672">
                  <a:moveTo>
                    <a:pt x="0" y="0"/>
                  </a:moveTo>
                  <a:cubicBezTo>
                    <a:pt x="84" y="4"/>
                    <a:pt x="168" y="8"/>
                    <a:pt x="192" y="48"/>
                  </a:cubicBezTo>
                  <a:cubicBezTo>
                    <a:pt x="216" y="88"/>
                    <a:pt x="120" y="200"/>
                    <a:pt x="144" y="240"/>
                  </a:cubicBezTo>
                  <a:cubicBezTo>
                    <a:pt x="168" y="280"/>
                    <a:pt x="312" y="248"/>
                    <a:pt x="336" y="288"/>
                  </a:cubicBezTo>
                  <a:cubicBezTo>
                    <a:pt x="360" y="328"/>
                    <a:pt x="256" y="440"/>
                    <a:pt x="288" y="480"/>
                  </a:cubicBezTo>
                  <a:cubicBezTo>
                    <a:pt x="320" y="520"/>
                    <a:pt x="496" y="496"/>
                    <a:pt x="528" y="528"/>
                  </a:cubicBezTo>
                  <a:cubicBezTo>
                    <a:pt x="560" y="560"/>
                    <a:pt x="488" y="648"/>
                    <a:pt x="480" y="672"/>
                  </a:cubicBezTo>
                </a:path>
              </a:pathLst>
            </a:custGeom>
            <a:noFill/>
            <a:ln w="38100" cmpd="sng">
              <a:gradFill flip="none" rotWithShape="1">
                <a:gsLst>
                  <a:gs pos="0">
                    <a:srgbClr val="FF0000"/>
                  </a:gs>
                  <a:gs pos="100000">
                    <a:srgbClr val="FFFFFF"/>
                  </a:gs>
                  <a:gs pos="99000">
                    <a:srgbClr val="008000"/>
                  </a:gs>
                </a:gsLst>
                <a:lin ang="0" scaled="1"/>
                <a:tileRect/>
              </a:gra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7250" name="Text Box 34"/>
          <p:cNvSpPr txBox="1">
            <a:spLocks noChangeArrowheads="1"/>
          </p:cNvSpPr>
          <p:nvPr/>
        </p:nvSpPr>
        <p:spPr bwMode="auto">
          <a:xfrm>
            <a:off x="4008303" y="744059"/>
            <a:ext cx="5006797" cy="16333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r"/>
            <a:r>
              <a:rPr lang="fr-FR" sz="2000" dirty="0" smtClean="0">
                <a:latin typeface="Tahoma"/>
                <a:cs typeface="Tahoma"/>
              </a:rPr>
              <a:t>En plus de la charge électrique,</a:t>
            </a:r>
          </a:p>
          <a:p>
            <a:pPr algn="r"/>
            <a:r>
              <a:rPr lang="fr-FR" sz="2000" dirty="0" smtClean="0">
                <a:latin typeface="Tahoma"/>
                <a:cs typeface="Tahoma"/>
              </a:rPr>
              <a:t>les quarks portent une charge de couleur:</a:t>
            </a:r>
          </a:p>
          <a:p>
            <a:pPr algn="r"/>
            <a:r>
              <a:rPr lang="fr-FR" sz="2000" dirty="0" smtClean="0">
                <a:solidFill>
                  <a:schemeClr val="tx2"/>
                </a:solidFill>
                <a:latin typeface="Tahoma"/>
                <a:cs typeface="Tahoma"/>
              </a:rPr>
              <a:t>Bleu</a:t>
            </a:r>
            <a:r>
              <a:rPr lang="fr-FR" sz="2000" dirty="0" smtClean="0">
                <a:latin typeface="Tahoma"/>
                <a:cs typeface="Tahoma"/>
              </a:rPr>
              <a:t> </a:t>
            </a:r>
            <a:r>
              <a:rPr lang="fr-FR" sz="2000" dirty="0" smtClean="0">
                <a:solidFill>
                  <a:srgbClr val="009900"/>
                </a:solidFill>
                <a:latin typeface="Tahoma"/>
                <a:cs typeface="Tahoma"/>
              </a:rPr>
              <a:t>vert</a:t>
            </a:r>
            <a:r>
              <a:rPr lang="fr-FR" sz="2000" dirty="0" smtClean="0">
                <a:latin typeface="Tahoma"/>
                <a:cs typeface="Tahoma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Tahoma"/>
                <a:cs typeface="Tahoma"/>
              </a:rPr>
              <a:t>rouge</a:t>
            </a:r>
          </a:p>
          <a:p>
            <a:pPr algn="r"/>
            <a:endParaRPr lang="fr-FR" sz="2000" dirty="0" smtClean="0">
              <a:latin typeface="Tahoma"/>
              <a:cs typeface="Tahoma"/>
            </a:endParaRPr>
          </a:p>
          <a:p>
            <a:pPr algn="r"/>
            <a:r>
              <a:rPr lang="fr-FR" sz="2000" dirty="0" smtClean="0">
                <a:latin typeface="Tahoma"/>
                <a:cs typeface="Tahoma"/>
              </a:rPr>
              <a:t>Ainsi le proton est “incolore”</a:t>
            </a:r>
            <a:endParaRPr lang="fr-FR" sz="2000" dirty="0">
              <a:latin typeface="Tahoma"/>
              <a:cs typeface="Tahoma"/>
            </a:endParaRPr>
          </a:p>
        </p:txBody>
      </p:sp>
      <p:pic>
        <p:nvPicPr>
          <p:cNvPr id="137254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4100" y="2408238"/>
            <a:ext cx="1879600" cy="17922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148" y="5270655"/>
            <a:ext cx="1117727" cy="1113023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9" b="96847" l="2365" r="96509"/>
                    </a14:imgEffect>
                  </a14:imgLayer>
                </a14:imgProps>
              </a:ext>
            </a:extLst>
          </a:blip>
          <a:srcRect l="1245" t="3000" r="2192" b="2939"/>
          <a:stretch/>
        </p:blipFill>
        <p:spPr bwMode="auto">
          <a:xfrm>
            <a:off x="-50799" y="554295"/>
            <a:ext cx="4020641" cy="3772172"/>
          </a:xfrm>
          <a:prstGeom prst="rect">
            <a:avLst/>
          </a:prstGeom>
          <a:noFill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45"/>
          <a:stretch/>
        </p:blipFill>
        <p:spPr bwMode="auto">
          <a:xfrm>
            <a:off x="147297" y="4432153"/>
            <a:ext cx="538503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8" r="66220"/>
          <a:stretch/>
        </p:blipFill>
        <p:spPr bwMode="auto">
          <a:xfrm>
            <a:off x="147297" y="4889353"/>
            <a:ext cx="1362109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8" r="46611"/>
          <a:stretch/>
        </p:blipFill>
        <p:spPr bwMode="auto">
          <a:xfrm>
            <a:off x="147297" y="4889353"/>
            <a:ext cx="2152764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9" r="21133"/>
          <a:stretch/>
        </p:blipFill>
        <p:spPr bwMode="auto">
          <a:xfrm>
            <a:off x="2300061" y="4432153"/>
            <a:ext cx="1027339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8" r="-74"/>
          <a:stretch/>
        </p:blipFill>
        <p:spPr bwMode="auto">
          <a:xfrm>
            <a:off x="2300061" y="4432153"/>
            <a:ext cx="1882472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2DBC4-3753-084B-A85A-391A694AE64B}" type="slidenum">
              <a:rPr lang="en-US" smtClean="0"/>
              <a:pPr/>
              <a:t>31</a:t>
            </a:fld>
            <a:r>
              <a:rPr lang="en-US" smtClean="0"/>
              <a:t>/39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9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  <p:bldP spid="137222" grpId="0" animBg="1"/>
      <p:bldP spid="1372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Faible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92390" y="1557882"/>
            <a:ext cx="5943600" cy="483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Radioactivité </a:t>
            </a:r>
            <a:r>
              <a:rPr lang="fr-FR" sz="2800" dirty="0" smtClean="0">
                <a:latin typeface="Symbol" charset="2"/>
                <a:cs typeface="Symbol" charset="2"/>
              </a:rPr>
              <a:t>b</a:t>
            </a:r>
            <a:endParaRPr lang="fr-FR" sz="2800" dirty="0">
              <a:latin typeface="Symbol" charset="2"/>
              <a:cs typeface="Symbol" charset="2"/>
            </a:endParaRP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>
                <a:sym typeface="Symbol" charset="0"/>
              </a:rPr>
              <a:t> </a:t>
            </a:r>
            <a:r>
              <a:rPr lang="fr-FR" sz="2800" dirty="0" smtClean="0">
                <a:sym typeface="Symbol" charset="0"/>
              </a:rPr>
              <a:t>S</a:t>
            </a:r>
            <a:r>
              <a:rPr lang="fr-FR" sz="2800" dirty="0" smtClean="0">
                <a:latin typeface="Arial"/>
                <a:sym typeface="Symbol" charset="0"/>
              </a:rPr>
              <a:t>’</a:t>
            </a:r>
            <a:r>
              <a:rPr lang="fr-FR" sz="2800" dirty="0" smtClean="0">
                <a:sym typeface="Symbol" charset="0"/>
              </a:rPr>
              <a:t>exerce </a:t>
            </a:r>
            <a:r>
              <a:rPr lang="fr-FR" sz="2800" dirty="0">
                <a:sym typeface="Symbol" charset="0"/>
              </a:rPr>
              <a:t>sur toutes les </a:t>
            </a:r>
            <a:r>
              <a:rPr lang="fr-FR" sz="2800" dirty="0" smtClean="0">
                <a:sym typeface="Symbol" charset="0"/>
              </a:rPr>
              <a:t/>
            </a:r>
            <a:br>
              <a:rPr lang="fr-FR" sz="2800" dirty="0" smtClean="0">
                <a:sym typeface="Symbol" charset="0"/>
              </a:rPr>
            </a:br>
            <a:r>
              <a:rPr lang="fr-FR" sz="2800" dirty="0" smtClean="0">
                <a:sym typeface="Symbol" charset="0"/>
              </a:rPr>
              <a:t>particules</a:t>
            </a:r>
            <a:endParaRPr lang="fr-FR" sz="2800" dirty="0">
              <a:sym typeface="Symbol" charset="0"/>
            </a:endParaRP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/>
              <a:t> Messagers : 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des </a:t>
            </a:r>
            <a:r>
              <a:rPr lang="fr-FR" sz="2800" dirty="0"/>
              <a:t>particules appelées</a:t>
            </a:r>
          </a:p>
          <a:p>
            <a:r>
              <a:rPr lang="fr-FR" sz="2800" dirty="0"/>
              <a:t>       	     W</a:t>
            </a:r>
            <a:r>
              <a:rPr lang="fr-FR" sz="2800" baseline="30000" dirty="0"/>
              <a:t>+</a:t>
            </a:r>
            <a:r>
              <a:rPr lang="fr-FR" sz="2800" dirty="0"/>
              <a:t> , W</a:t>
            </a:r>
            <a:r>
              <a:rPr lang="fr-FR" sz="2800" baseline="30000" dirty="0"/>
              <a:t>-</a:t>
            </a:r>
            <a:r>
              <a:rPr lang="fr-FR" sz="2800" dirty="0"/>
              <a:t>  et </a:t>
            </a:r>
            <a:r>
              <a:rPr lang="fr-FR" sz="2800" dirty="0">
                <a:sym typeface="Symbol" charset="0"/>
              </a:rPr>
              <a:t>Z</a:t>
            </a:r>
            <a:r>
              <a:rPr lang="fr-FR" sz="2800" baseline="30000" dirty="0">
                <a:sym typeface="Symbol" charset="0"/>
              </a:rPr>
              <a:t>0</a:t>
            </a: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>
                <a:sym typeface="Symbol" charset="0"/>
              </a:rPr>
              <a:t> Interaction de courte portée</a:t>
            </a:r>
            <a:endParaRPr lang="fr-FR" sz="2800" dirty="0"/>
          </a:p>
        </p:txBody>
      </p:sp>
      <p:pic>
        <p:nvPicPr>
          <p:cNvPr id="6" name="6.1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833" y="1931563"/>
            <a:ext cx="4277360" cy="32080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99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6858"/>
              </p:ext>
            </p:extLst>
          </p:nvPr>
        </p:nvGraphicFramePr>
        <p:xfrm>
          <a:off x="0" y="1451646"/>
          <a:ext cx="9023349" cy="4832314"/>
        </p:xfrm>
        <a:graphic>
          <a:graphicData uri="http://schemas.openxmlformats.org/drawingml/2006/table">
            <a:tbl>
              <a:tblPr/>
              <a:tblGrid>
                <a:gridCol w="1608122"/>
                <a:gridCol w="2081228"/>
                <a:gridCol w="1295400"/>
                <a:gridCol w="1066800"/>
                <a:gridCol w="1066800"/>
                <a:gridCol w="990600"/>
                <a:gridCol w="914399"/>
              </a:tblGrid>
              <a:tr h="54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Force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Fermions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Bosons 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Range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Relative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intensity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8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Gravitation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marées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trajectoire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planètes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Toutes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particules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massives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graviton (?)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-39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4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Electromagnetique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Presque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phénomènes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 la vie courante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chargés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photon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électrique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6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Forte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Cohésion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noyaux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atomiques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gluon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-15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de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couleur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1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Radioactivité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Times New Roman" pitchFamily="-105" charset="0"/>
                          <a:cs typeface="Symbol" charset="2"/>
                        </a:rPr>
                        <a:t>b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Soleil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Z° bosons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-18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m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-7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 smtClean="0"/>
              <a:t>Les 4 interactions fondamentales</a:t>
            </a:r>
            <a:endParaRPr lang="fr-FR" sz="4800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C8AD-C553-9149-AC2B-7534F4105447}" type="slidenum">
              <a:rPr lang="fr-FR"/>
              <a:pPr/>
              <a:t>33</a:t>
            </a:fld>
            <a:endParaRPr lang="fr-FR"/>
          </a:p>
        </p:txBody>
      </p:sp>
      <p:pic>
        <p:nvPicPr>
          <p:cNvPr id="7" name="Picture 2" descr="gravi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413" y="2168938"/>
            <a:ext cx="1292225" cy="1086072"/>
          </a:xfrm>
          <a:prstGeom prst="rect">
            <a:avLst/>
          </a:prstGeom>
          <a:noFill/>
        </p:spPr>
      </p:pic>
      <p:pic>
        <p:nvPicPr>
          <p:cNvPr id="8" name="Picture 3" descr="Elect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412" y="3192144"/>
            <a:ext cx="1292225" cy="1086073"/>
          </a:xfrm>
          <a:prstGeom prst="rect">
            <a:avLst/>
          </a:prstGeom>
          <a:noFill/>
        </p:spPr>
      </p:pic>
      <p:pic>
        <p:nvPicPr>
          <p:cNvPr id="9" name="Picture 4" descr="F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413" y="4226560"/>
            <a:ext cx="1292224" cy="1086072"/>
          </a:xfrm>
          <a:prstGeom prst="rect">
            <a:avLst/>
          </a:prstGeom>
          <a:noFill/>
        </p:spPr>
      </p:pic>
      <p:pic>
        <p:nvPicPr>
          <p:cNvPr id="10" name="Picture 5" descr="faib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413" y="5197888"/>
            <a:ext cx="1292224" cy="1086072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93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/>
              <a:t>Théorie</a:t>
            </a:r>
            <a:r>
              <a:rPr lang="en-US" sz="4800" dirty="0" smtClean="0"/>
              <a:t> </a:t>
            </a:r>
            <a:r>
              <a:rPr lang="en-US" sz="4800" dirty="0" err="1" smtClean="0"/>
              <a:t>quantique</a:t>
            </a:r>
            <a:r>
              <a:rPr lang="en-US" sz="4800" dirty="0" smtClean="0"/>
              <a:t> des champs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Aux 4 </a:t>
            </a:r>
            <a:r>
              <a:rPr lang="fr-FR" dirty="0"/>
              <a:t>forces fondamentales sont associés des « champs » qui remplissent l’espace. (par ex le champ électromagnétique pour la force </a:t>
            </a:r>
            <a:r>
              <a:rPr lang="fr-FR" dirty="0" err="1"/>
              <a:t>electromagnétique</a:t>
            </a:r>
            <a:r>
              <a:rPr lang="fr-FR" dirty="0"/>
              <a:t>).</a:t>
            </a:r>
          </a:p>
          <a:p>
            <a:r>
              <a:rPr lang="fr-FR" dirty="0"/>
              <a:t> Ces champs sont </a:t>
            </a:r>
            <a:r>
              <a:rPr lang="fr-FR" b="1" dirty="0"/>
              <a:t>quantifiés</a:t>
            </a:r>
            <a:r>
              <a:rPr lang="fr-FR" dirty="0"/>
              <a:t>. Les </a:t>
            </a:r>
            <a:r>
              <a:rPr lang="fr-FR" dirty="0">
                <a:solidFill>
                  <a:srgbClr val="FF0000"/>
                </a:solidFill>
              </a:rPr>
              <a:t>« quanta » </a:t>
            </a:r>
            <a:r>
              <a:rPr lang="fr-FR" dirty="0"/>
              <a:t>du champ sont des particules élémentaires appelées  </a:t>
            </a:r>
            <a:r>
              <a:rPr lang="fr-FR" dirty="0">
                <a:solidFill>
                  <a:srgbClr val="FF0000"/>
                </a:solidFill>
              </a:rPr>
              <a:t>« bosons intermédiaires »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Quanta de la </a:t>
            </a:r>
            <a:r>
              <a:rPr lang="fr-FR" b="1" dirty="0"/>
              <a:t>force électromagnétique</a:t>
            </a:r>
            <a:r>
              <a:rPr lang="fr-FR" dirty="0"/>
              <a:t>: </a:t>
            </a:r>
            <a:r>
              <a:rPr lang="fr-FR" dirty="0">
                <a:solidFill>
                  <a:srgbClr val="FF0000"/>
                </a:solidFill>
              </a:rPr>
              <a:t>photons</a:t>
            </a:r>
            <a:r>
              <a:rPr lang="fr-FR" dirty="0"/>
              <a:t> </a:t>
            </a:r>
            <a:endParaRPr lang="fr-FR" dirty="0" smtClean="0"/>
          </a:p>
          <a:p>
            <a:pPr lvl="1"/>
            <a:r>
              <a:rPr lang="fr-FR" dirty="0"/>
              <a:t>Quanta de la </a:t>
            </a:r>
            <a:r>
              <a:rPr lang="fr-FR" b="1" dirty="0"/>
              <a:t>force forte</a:t>
            </a:r>
            <a:r>
              <a:rPr lang="fr-FR" dirty="0"/>
              <a:t>: </a:t>
            </a:r>
            <a:r>
              <a:rPr lang="fr-FR" dirty="0" smtClean="0">
                <a:solidFill>
                  <a:srgbClr val="FF0000"/>
                </a:solidFill>
              </a:rPr>
              <a:t>gluons</a:t>
            </a:r>
          </a:p>
          <a:p>
            <a:pPr lvl="1"/>
            <a:r>
              <a:rPr lang="fr-FR" dirty="0"/>
              <a:t>Quanta de la </a:t>
            </a:r>
            <a:r>
              <a:rPr lang="fr-FR" b="1" dirty="0"/>
              <a:t>force faible</a:t>
            </a:r>
            <a:r>
              <a:rPr lang="fr-FR" dirty="0"/>
              <a:t>: </a:t>
            </a:r>
            <a:r>
              <a:rPr lang="fr-FR" dirty="0">
                <a:solidFill>
                  <a:srgbClr val="FF0000"/>
                </a:solidFill>
              </a:rPr>
              <a:t>Bosons W et Z 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Tous </a:t>
            </a:r>
            <a:r>
              <a:rPr lang="fr-FR" dirty="0">
                <a:solidFill>
                  <a:srgbClr val="FF0000"/>
                </a:solidFill>
              </a:rPr>
              <a:t>ces bosons intermédiaires ont une masse nulle, sauf W et Z qui sont très massifs (environ 100 fois la masse du proton</a:t>
            </a:r>
            <a:r>
              <a:rPr lang="fr-FR" dirty="0" smtClean="0">
                <a:solidFill>
                  <a:srgbClr val="FF0000"/>
                </a:solidFill>
              </a:rPr>
              <a:t>)</a:t>
            </a:r>
            <a:endParaRPr lang="fr-FR" dirty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34</a:t>
            </a:fld>
            <a:endParaRPr lang="fr-FR"/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5251450" y="3380449"/>
            <a:ext cx="3109913" cy="1721595"/>
            <a:chOff x="5715000" y="2362200"/>
            <a:chExt cx="3110345" cy="1828800"/>
          </a:xfrm>
        </p:grpSpPr>
        <p:pic>
          <p:nvPicPr>
            <p:cNvPr id="7" name="Picture 23" descr="stro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362200"/>
              <a:ext cx="166254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12"/>
            <p:cNvCxnSpPr>
              <a:cxnSpLocks noChangeShapeType="1"/>
            </p:cNvCxnSpPr>
            <p:nvPr/>
          </p:nvCxnSpPr>
          <p:spPr bwMode="auto">
            <a:xfrm>
              <a:off x="5715000" y="3124200"/>
              <a:ext cx="1905000" cy="228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8822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Paradigme</a:t>
            </a:r>
            <a:r>
              <a:rPr lang="en-US" dirty="0" smtClean="0"/>
              <a:t> de </a:t>
            </a:r>
            <a:r>
              <a:rPr lang="en-US" dirty="0" err="1" smtClean="0"/>
              <a:t>l’unification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35</a:t>
            </a:fld>
            <a:endParaRPr lang="fr-FR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86" t="39619" r="21715" b="9334"/>
          <a:stretch>
            <a:fillRect/>
          </a:stretch>
        </p:blipFill>
        <p:spPr bwMode="auto">
          <a:xfrm>
            <a:off x="325185" y="1980632"/>
            <a:ext cx="79248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947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 le boson de Higgs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63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masse est omniprésente en physique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Toutes ces masses sont identiques</a:t>
            </a:r>
          </a:p>
          <a:p>
            <a:r>
              <a:rPr lang="fr-FR" dirty="0" smtClean="0"/>
              <a:t>Or au sein du </a:t>
            </a:r>
            <a:r>
              <a:rPr lang="fr-FR" dirty="0"/>
              <a:t>modèle standard </a:t>
            </a:r>
            <a:r>
              <a:rPr lang="fr-FR" dirty="0" smtClean="0"/>
              <a:t>les particules sont toutes de masse nulle, </a:t>
            </a:r>
            <a:r>
              <a:rPr lang="fr-FR" dirty="0"/>
              <a:t>sinon les invariances de jauge (symétries de la théorie) sont explicitement brisées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➜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Contraire aux résultats expérimentaux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37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53514"/>
              </p:ext>
            </p:extLst>
          </p:nvPr>
        </p:nvGraphicFramePr>
        <p:xfrm>
          <a:off x="818484" y="2188151"/>
          <a:ext cx="6261080" cy="1515589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60115"/>
                <a:gridCol w="3063958"/>
                <a:gridCol w="1637007"/>
              </a:tblGrid>
              <a:tr h="469672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Masse </a:t>
                      </a:r>
                      <a:r>
                        <a:rPr lang="fr-FR" noProof="0" dirty="0" smtClean="0">
                          <a:solidFill>
                            <a:schemeClr val="tx1"/>
                          </a:solidFill>
                        </a:rPr>
                        <a:t>gravitationnelle</a:t>
                      </a:r>
                      <a:endParaRPr lang="fr-FR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>
                          <a:solidFill>
                            <a:schemeClr val="tx1"/>
                          </a:solidFill>
                        </a:rPr>
                        <a:t>Galilée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Masse inertielle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mtClean="0">
                          <a:solidFill>
                            <a:schemeClr val="tx1"/>
                          </a:solidFill>
                        </a:rPr>
                        <a:t>Newton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79270">
                <a:tc>
                  <a:txBody>
                    <a:bodyPr/>
                    <a:lstStyle/>
                    <a:p>
                      <a:endParaRPr lang="fr-FR" sz="2800" b="0" i="0" baseline="3000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Equivalence masse-énergie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Einstein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9" y="3297146"/>
            <a:ext cx="1285875" cy="29527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4" y="2756071"/>
            <a:ext cx="1209675" cy="342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9" y="218815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9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mécanisme</a:t>
            </a:r>
            <a:r>
              <a:rPr lang="en-US" dirty="0" smtClean="0"/>
              <a:t> de Higgs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776" y="1567157"/>
            <a:ext cx="8540447" cy="4793155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La solution la plus simple est (</a:t>
            </a:r>
            <a:r>
              <a:rPr lang="fr-FR" dirty="0" err="1" smtClean="0"/>
              <a:t>Higgs</a:t>
            </a:r>
            <a:r>
              <a:rPr lang="fr-FR" dirty="0" smtClean="0"/>
              <a:t>, </a:t>
            </a:r>
            <a:r>
              <a:rPr lang="fr-FR" dirty="0" err="1" smtClean="0"/>
              <a:t>Kibble</a:t>
            </a:r>
            <a:r>
              <a:rPr lang="fr-FR" dirty="0" smtClean="0"/>
              <a:t>, Brout, </a:t>
            </a:r>
            <a:r>
              <a:rPr lang="fr-FR" dirty="0" err="1" smtClean="0"/>
              <a:t>Englert</a:t>
            </a:r>
            <a:r>
              <a:rPr lang="fr-FR" dirty="0" smtClean="0"/>
              <a:t> 1960’s) :</a:t>
            </a:r>
          </a:p>
          <a:p>
            <a:pPr lvl="1"/>
            <a:r>
              <a:rPr lang="fr-FR" dirty="0" smtClean="0"/>
              <a:t>Toutes les particules sont de masse nulle.</a:t>
            </a:r>
          </a:p>
          <a:p>
            <a:pPr lvl="1"/>
            <a:r>
              <a:rPr lang="fr-FR" dirty="0" smtClean="0"/>
              <a:t>Un nouveau champ scalaire imprègne l’univers. Les particules interagissant avec ce champ acquièrent un masse. Plus l’interaction avec ce champ est intense, plus la masse est élevée.</a:t>
            </a:r>
          </a:p>
          <a:p>
            <a:r>
              <a:rPr lang="fr-FR" dirty="0" smtClean="0"/>
              <a:t>L’équation </a:t>
            </a:r>
            <a:r>
              <a:rPr lang="fr-FR" dirty="0"/>
              <a:t>la plus connue de la physique </a:t>
            </a:r>
            <a:r>
              <a:rPr lang="fr-FR" dirty="0">
                <a:solidFill>
                  <a:srgbClr val="FF0000"/>
                </a:solidFill>
              </a:rPr>
              <a:t>E=mc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/>
              <a:t>est </a:t>
            </a:r>
            <a:r>
              <a:rPr lang="fr-FR" dirty="0"/>
              <a:t>le cas particulier d’une équation plus générale </a:t>
            </a:r>
            <a:r>
              <a:rPr lang="fr-FR" dirty="0">
                <a:solidFill>
                  <a:srgbClr val="FF0000"/>
                </a:solidFill>
              </a:rPr>
              <a:t>E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=p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baseline="30000" dirty="0">
                <a:solidFill>
                  <a:srgbClr val="FF0000"/>
                </a:solidFill>
              </a:rPr>
              <a:t>2</a:t>
            </a:r>
            <a:r>
              <a:rPr lang="fr-FR" dirty="0">
                <a:solidFill>
                  <a:srgbClr val="FF0000"/>
                </a:solidFill>
              </a:rPr>
              <a:t>+</a:t>
            </a:r>
            <a:r>
              <a:rPr lang="fr-FR" dirty="0" smtClean="0">
                <a:solidFill>
                  <a:srgbClr val="FF0000"/>
                </a:solidFill>
              </a:rPr>
              <a:t>m</a:t>
            </a:r>
            <a:r>
              <a:rPr lang="fr-FR" baseline="30000" dirty="0" smtClean="0">
                <a:solidFill>
                  <a:srgbClr val="FF0000"/>
                </a:solidFill>
              </a:rPr>
              <a:t>2</a:t>
            </a:r>
            <a:r>
              <a:rPr lang="fr-FR" dirty="0" smtClean="0">
                <a:solidFill>
                  <a:srgbClr val="FF0000"/>
                </a:solidFill>
              </a:rPr>
              <a:t>c</a:t>
            </a:r>
            <a:r>
              <a:rPr lang="fr-FR" baseline="30000" dirty="0" smtClean="0">
                <a:solidFill>
                  <a:srgbClr val="FF0000"/>
                </a:solidFill>
              </a:rPr>
              <a:t>4</a:t>
            </a:r>
          </a:p>
          <a:p>
            <a:pPr marL="403225" lvl="1" indent="0">
              <a:buNone/>
            </a:pPr>
            <a:r>
              <a:rPr lang="fr-FR" dirty="0" smtClean="0"/>
              <a:t>Pour </a:t>
            </a:r>
            <a:r>
              <a:rPr lang="fr-FR" dirty="0"/>
              <a:t>une particule de masse nulle </a:t>
            </a:r>
            <a:r>
              <a:rPr lang="fr-FR" dirty="0">
                <a:solidFill>
                  <a:srgbClr val="FF0000"/>
                </a:solidFill>
              </a:rPr>
              <a:t>m=0</a:t>
            </a:r>
            <a:r>
              <a:rPr lang="fr-FR" dirty="0"/>
              <a:t>, on obtient </a:t>
            </a:r>
            <a:r>
              <a:rPr lang="fr-FR" dirty="0">
                <a:solidFill>
                  <a:srgbClr val="FF0000"/>
                </a:solidFill>
              </a:rPr>
              <a:t>E=pc </a:t>
            </a:r>
            <a:r>
              <a:rPr lang="fr-FR" dirty="0"/>
              <a:t>et puisque </a:t>
            </a:r>
            <a:r>
              <a:rPr lang="fr-FR" dirty="0" smtClean="0">
                <a:solidFill>
                  <a:srgbClr val="FF0000"/>
                </a:solidFill>
              </a:rPr>
              <a:t>v</a:t>
            </a:r>
            <a:r>
              <a:rPr lang="fr-FR" dirty="0">
                <a:solidFill>
                  <a:srgbClr val="FF0000"/>
                </a:solidFill>
              </a:rPr>
              <a:t>/</a:t>
            </a:r>
            <a:r>
              <a:rPr lang="fr-FR" dirty="0" smtClean="0">
                <a:solidFill>
                  <a:srgbClr val="FF0000"/>
                </a:solidFill>
              </a:rPr>
              <a:t>c</a:t>
            </a:r>
            <a:r>
              <a:rPr lang="fr-FR" dirty="0">
                <a:solidFill>
                  <a:srgbClr val="FF0000"/>
                </a:solidFill>
              </a:rPr>
              <a:t>=</a:t>
            </a:r>
            <a:r>
              <a:rPr lang="fr-FR" dirty="0" smtClean="0">
                <a:solidFill>
                  <a:srgbClr val="FF0000"/>
                </a:solidFill>
              </a:rPr>
              <a:t>pc</a:t>
            </a:r>
            <a:r>
              <a:rPr lang="fr-FR" dirty="0">
                <a:solidFill>
                  <a:srgbClr val="FF0000"/>
                </a:solidFill>
              </a:rPr>
              <a:t>/</a:t>
            </a:r>
            <a:r>
              <a:rPr lang="fr-FR" dirty="0" smtClean="0">
                <a:solidFill>
                  <a:srgbClr val="FF0000"/>
                </a:solidFill>
              </a:rPr>
              <a:t>E</a:t>
            </a:r>
            <a:r>
              <a:rPr lang="fr-FR" dirty="0" smtClean="0"/>
              <a:t>, alors </a:t>
            </a:r>
            <a:r>
              <a:rPr lang="fr-FR" dirty="0" smtClean="0">
                <a:solidFill>
                  <a:srgbClr val="FF0000"/>
                </a:solidFill>
              </a:rPr>
              <a:t>v</a:t>
            </a:r>
            <a:r>
              <a:rPr lang="fr-FR" dirty="0">
                <a:solidFill>
                  <a:srgbClr val="FF0000"/>
                </a:solidFill>
              </a:rPr>
              <a:t>=</a:t>
            </a:r>
            <a:r>
              <a:rPr lang="fr-FR" dirty="0" smtClean="0">
                <a:solidFill>
                  <a:srgbClr val="FF0000"/>
                </a:solidFill>
              </a:rPr>
              <a:t>c.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/>
              <a:t>➜Les </a:t>
            </a:r>
            <a:r>
              <a:rPr lang="fr-FR" dirty="0"/>
              <a:t>particules de masse nulle se déplacent obligatoirement à la vitesse de la </a:t>
            </a:r>
            <a:r>
              <a:rPr lang="fr-FR" dirty="0" smtClean="0"/>
              <a:t>lumière. Avec des arguments similaires, les </a:t>
            </a:r>
            <a:r>
              <a:rPr lang="fr-FR" dirty="0"/>
              <a:t>particules massives ne peuvent jamais atteindre la vitesse de la lumière</a:t>
            </a:r>
          </a:p>
          <a:p>
            <a:r>
              <a:rPr lang="fr-FR" dirty="0"/>
              <a:t>Quand les particules de masse nulle se propagent dans le champ de </a:t>
            </a:r>
            <a:r>
              <a:rPr lang="fr-FR" dirty="0" err="1"/>
              <a:t>Higgs</a:t>
            </a:r>
            <a:r>
              <a:rPr lang="fr-FR" dirty="0"/>
              <a:t>, elle interagissent avec ce champ. Elles sont ralenties (v&lt;c) et de ce fait acquièrent une masse.</a:t>
            </a:r>
          </a:p>
          <a:p>
            <a:pPr lvl="1"/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19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Comme tous les champs, le champs de </a:t>
            </a:r>
            <a:r>
              <a:rPr lang="fr-FR" dirty="0" err="1" smtClean="0"/>
              <a:t>Higgs</a:t>
            </a:r>
            <a:r>
              <a:rPr lang="fr-FR" dirty="0" smtClean="0"/>
              <a:t> doit avoir un “quanta”, qui est nommé le “</a:t>
            </a:r>
            <a:r>
              <a:rPr lang="fr-FR" b="1" dirty="0" smtClean="0">
                <a:solidFill>
                  <a:srgbClr val="FF0000"/>
                </a:solidFill>
              </a:rPr>
              <a:t>boson de </a:t>
            </a:r>
            <a:r>
              <a:rPr lang="fr-FR" b="1" dirty="0" err="1" smtClean="0">
                <a:solidFill>
                  <a:srgbClr val="FF0000"/>
                </a:solidFill>
              </a:rPr>
              <a:t>Higgs</a:t>
            </a:r>
            <a:r>
              <a:rPr lang="fr-FR" dirty="0" smtClean="0"/>
              <a:t>”</a:t>
            </a:r>
          </a:p>
          <a:p>
            <a:r>
              <a:rPr lang="fr-FR" dirty="0">
                <a:cs typeface="Arial" charset="0"/>
              </a:rPr>
              <a:t>la théorie ne contraint pas significativement la masse du boson de </a:t>
            </a:r>
            <a:r>
              <a:rPr lang="fr-FR" dirty="0" err="1">
                <a:cs typeface="Arial" charset="0"/>
              </a:rPr>
              <a:t>Higgs</a:t>
            </a:r>
            <a:r>
              <a:rPr lang="fr-FR" dirty="0">
                <a:cs typeface="Arial" charset="0"/>
              </a:rPr>
              <a:t>. M</a:t>
            </a:r>
            <a:r>
              <a:rPr lang="fr-FR" baseline="-25000" dirty="0">
                <a:cs typeface="Arial" charset="0"/>
              </a:rPr>
              <a:t>H</a:t>
            </a:r>
            <a:r>
              <a:rPr lang="fr-FR" dirty="0">
                <a:cs typeface="Arial" charset="0"/>
              </a:rPr>
              <a:t> peut-être considéré comme un paramètre libre. Le boson de </a:t>
            </a:r>
            <a:r>
              <a:rPr lang="fr-FR" dirty="0" err="1">
                <a:cs typeface="Arial" charset="0"/>
              </a:rPr>
              <a:t>Higgs</a:t>
            </a:r>
            <a:r>
              <a:rPr lang="fr-FR" dirty="0">
                <a:cs typeface="Arial" charset="0"/>
              </a:rPr>
              <a:t> </a:t>
            </a:r>
            <a:r>
              <a:rPr lang="fr-FR" dirty="0" smtClean="0">
                <a:cs typeface="Arial" charset="0"/>
              </a:rPr>
              <a:t>pouvait être </a:t>
            </a:r>
            <a:r>
              <a:rPr lang="fr-FR" dirty="0">
                <a:cs typeface="Arial" charset="0"/>
              </a:rPr>
              <a:t>n’importe où entre 10GeV and ~1000GeV. </a:t>
            </a:r>
            <a:endParaRPr lang="fr-FR" dirty="0" smtClean="0"/>
          </a:p>
          <a:p>
            <a:r>
              <a:rPr lang="fr-FR" dirty="0" smtClean="0">
                <a:cs typeface="Arial" charset="0"/>
              </a:rPr>
              <a:t>Cette théorie est élégante, cohérente et en accord avec toutes les observations … mais pendant 40 ans, cette particule a échappé à l’observation, elle a été observée EN 2012 dans des expériences ATLAS et CMS du </a:t>
            </a:r>
            <a:r>
              <a:rPr lang="fr-FR" dirty="0">
                <a:cs typeface="Arial" charset="0"/>
              </a:rPr>
              <a:t>C</a:t>
            </a:r>
            <a:r>
              <a:rPr lang="fr-FR" dirty="0" smtClean="0">
                <a:cs typeface="Arial" charset="0"/>
              </a:rPr>
              <a:t>ERN </a:t>
            </a:r>
          </a:p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01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23363" cy="1127125"/>
          </a:xfrm>
        </p:spPr>
        <p:txBody>
          <a:bodyPr/>
          <a:lstStyle/>
          <a:p>
            <a:r>
              <a:rPr lang="en-US" dirty="0" smtClean="0"/>
              <a:t>Point de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théorique</a:t>
            </a:r>
            <a:endParaRPr lang="en-US" dirty="0"/>
          </a:p>
        </p:txBody>
      </p:sp>
      <p:pic>
        <p:nvPicPr>
          <p:cNvPr id="11" name="Image 3" descr="sm-lagrangian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06" y="1298668"/>
            <a:ext cx="4950802" cy="2656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67" y="4585543"/>
            <a:ext cx="1840821" cy="1512570"/>
          </a:xfrm>
          <a:prstGeom prst="rect">
            <a:avLst/>
          </a:prstGeom>
        </p:spPr>
      </p:pic>
      <p:pic>
        <p:nvPicPr>
          <p:cNvPr id="13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2018" y="4381354"/>
            <a:ext cx="2661546" cy="1863320"/>
          </a:xfrm>
          <a:prstGeom prst="rect">
            <a:avLst/>
          </a:prstGeom>
        </p:spPr>
      </p:pic>
      <p:pic>
        <p:nvPicPr>
          <p:cNvPr id="14" name="Imag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7490" y="4478109"/>
            <a:ext cx="1936755" cy="17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6C79E-25EE-A54F-9C2B-CA75DA8F8782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 descr="Tableau-particules--C3-A9l-C3-A9mentaires-750px--28bis-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3234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2261" y="2803500"/>
            <a:ext cx="28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3234" y="3672417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690" y="1995502"/>
            <a:ext cx="31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68802" y="2803500"/>
            <a:ext cx="2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1729" y="3672417"/>
            <a:ext cx="267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979" y="2048417"/>
            <a:ext cx="30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2430" y="3672417"/>
            <a:ext cx="3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2430" y="2803500"/>
            <a:ext cx="39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81847" y="2048417"/>
            <a:ext cx="38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e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5654" y="2803500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5654" y="36724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61360" y="4656152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9305" y="4666736"/>
            <a:ext cx="30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837083" y="2048417"/>
            <a:ext cx="10584" cy="2481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12113" y="2529916"/>
            <a:ext cx="381685" cy="14773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9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0"/>
            <a:ext cx="9123363" cy="1938421"/>
          </a:xfrm>
        </p:spPr>
        <p:txBody>
          <a:bodyPr anchor="ctr">
            <a:normAutofit/>
          </a:bodyPr>
          <a:lstStyle/>
          <a:p>
            <a:r>
              <a:rPr lang="en-US" dirty="0" err="1" smtClean="0"/>
              <a:t>Modèle</a:t>
            </a:r>
            <a:r>
              <a:rPr lang="en-US" dirty="0" smtClean="0"/>
              <a:t> standard de la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41</a:t>
            </a:fld>
            <a:endParaRPr lang="fr-FR" dirty="0"/>
          </a:p>
        </p:txBody>
      </p:sp>
      <p:pic>
        <p:nvPicPr>
          <p:cNvPr id="2" name="Picture 1" descr="stew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154921"/>
            <a:ext cx="6680200" cy="3276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88297" y="5295372"/>
            <a:ext cx="8458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dirty="0">
                <a:solidFill>
                  <a:srgbClr val="008000"/>
                </a:solidFill>
                <a:latin typeface="+mn-lt"/>
              </a:rPr>
              <a:t>Aboutissement et fleuron de la physique du 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20</a:t>
            </a:r>
            <a:r>
              <a:rPr lang="fr-FR" sz="3200" baseline="30000" dirty="0" smtClean="0">
                <a:solidFill>
                  <a:srgbClr val="008000"/>
                </a:solidFill>
                <a:latin typeface="+mn-lt"/>
              </a:rPr>
              <a:t>ème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fr-FR" sz="3200" dirty="0">
                <a:solidFill>
                  <a:srgbClr val="008000"/>
                </a:solidFill>
                <a:latin typeface="+mn-lt"/>
              </a:rPr>
              <a:t>siècle</a:t>
            </a:r>
          </a:p>
        </p:txBody>
      </p:sp>
    </p:spTree>
    <p:extLst>
      <p:ext uri="{BB962C8B-B14F-4D97-AF65-F5344CB8AC3E}">
        <p14:creationId xmlns:p14="http://schemas.microsoft.com/office/powerpoint/2010/main" val="344964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4891315" cy="1143000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Le modèle standard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79096"/>
            <a:ext cx="4891315" cy="4700946"/>
          </a:xfrm>
        </p:spPr>
        <p:txBody>
          <a:bodyPr>
            <a:normAutofit fontScale="62500" lnSpcReduction="20000"/>
          </a:bodyPr>
          <a:lstStyle/>
          <a:p>
            <a:r>
              <a:rPr lang="fr-FR" sz="2400" dirty="0" smtClean="0"/>
              <a:t>Une théorie quantique des champs décrivant des constituants ponctuels de spin-1/2 interagissant via l’échange de particules de spin-1.</a:t>
            </a:r>
          </a:p>
          <a:p>
            <a:r>
              <a:rPr lang="fr-FR" dirty="0" smtClean="0"/>
              <a:t>Théorie élégante basée sur  sur des invariances de jauge locale.</a:t>
            </a:r>
            <a:endParaRPr lang="fr-FR" sz="2400" dirty="0" smtClean="0"/>
          </a:p>
          <a:p>
            <a:r>
              <a:rPr lang="fr-FR" dirty="0" smtClean="0"/>
              <a:t>Contient 19 </a:t>
            </a:r>
            <a:r>
              <a:rPr lang="fr-FR" dirty="0"/>
              <a:t>paramètres libres, </a:t>
            </a:r>
            <a:r>
              <a:rPr lang="fr-FR" dirty="0" smtClean="0"/>
              <a:t>dont la </a:t>
            </a:r>
            <a:r>
              <a:rPr lang="fr-FR" dirty="0"/>
              <a:t>valeur </a:t>
            </a:r>
            <a:r>
              <a:rPr lang="fr-FR" dirty="0" smtClean="0"/>
              <a:t>n'est </a:t>
            </a:r>
            <a:r>
              <a:rPr lang="fr-FR" dirty="0"/>
              <a:t>pas fixée par des principes premiers mais doit être </a:t>
            </a:r>
            <a:r>
              <a:rPr lang="fr-FR" dirty="0" smtClean="0"/>
              <a:t>déterminée expérimentalement</a:t>
            </a:r>
            <a:r>
              <a:rPr lang="fr-FR" dirty="0"/>
              <a:t>.</a:t>
            </a:r>
            <a:endParaRPr lang="fr-FR" sz="2400" dirty="0" smtClean="0"/>
          </a:p>
          <a:p>
            <a:r>
              <a:rPr lang="fr-FR" sz="2400" dirty="0" smtClean="0"/>
              <a:t>Description remarquablement complète et précise des phénomènes connus en physique des particules (on comprend vraiment la physique jusqu’à une échelle de 100GeV (</a:t>
            </a:r>
            <a:r>
              <a:rPr lang="it-IT" dirty="0">
                <a:solidFill>
                  <a:srgbClr val="00547E"/>
                </a:solidFill>
              </a:rPr>
              <a:t>LEP, CDF&amp;</a:t>
            </a:r>
            <a:r>
              <a:rPr lang="it-IT" dirty="0" smtClean="0">
                <a:solidFill>
                  <a:srgbClr val="00547E"/>
                </a:solidFill>
              </a:rPr>
              <a:t>D0)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endParaRPr lang="fr-FR" sz="2400" dirty="0" smtClean="0"/>
          </a:p>
          <a:p>
            <a:r>
              <a:rPr lang="fr-FR" dirty="0"/>
              <a:t>(Sur)testé avec </a:t>
            </a:r>
            <a:r>
              <a:rPr lang="fr-FR" dirty="0" smtClean="0"/>
              <a:t>précision</a:t>
            </a:r>
            <a:br>
              <a:rPr lang="fr-FR" dirty="0" smtClean="0"/>
            </a:br>
            <a:r>
              <a:rPr lang="fr-FR" dirty="0" smtClean="0">
                <a:solidFill>
                  <a:srgbClr val="000000"/>
                </a:solidFill>
              </a:rPr>
              <a:t>précision &lt;10</a:t>
            </a:r>
            <a:r>
              <a:rPr lang="fr-FR" baseline="30000" dirty="0" smtClean="0">
                <a:solidFill>
                  <a:srgbClr val="000000"/>
                </a:solidFill>
              </a:rPr>
              <a:t>-4 </a:t>
            </a:r>
            <a:r>
              <a:rPr lang="fr-FR" dirty="0" smtClean="0">
                <a:solidFill>
                  <a:srgbClr val="000000"/>
                </a:solidFill>
              </a:rPr>
              <a:t> dans des centaines de mesures, jusqu’à un impressionnant 10</a:t>
            </a:r>
            <a:r>
              <a:rPr lang="fr-FR" baseline="30000" dirty="0" smtClean="0">
                <a:solidFill>
                  <a:srgbClr val="000000"/>
                </a:solidFill>
              </a:rPr>
              <a:t>-12 </a:t>
            </a:r>
            <a:r>
              <a:rPr lang="fr-FR" dirty="0" smtClean="0">
                <a:solidFill>
                  <a:srgbClr val="000000"/>
                </a:solidFill>
              </a:rPr>
              <a:t>pour le facteur  gyromagnétique de l’électron.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BFE9-2381-5641-96F2-0FB9E7C87ECB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rcRect l="6487" t="1152" r="6487" b="1152"/>
          <a:stretch>
            <a:fillRect/>
          </a:stretch>
        </p:blipFill>
        <p:spPr>
          <a:xfrm>
            <a:off x="4891315" y="79243"/>
            <a:ext cx="4252685" cy="671856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03793" y="152400"/>
            <a:ext cx="115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PDG 2009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374624" y="5980042"/>
            <a:ext cx="394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Pourquoi chercher au-delà ?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1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Pour en savoir plus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Revue </a:t>
            </a:r>
            <a:r>
              <a:rPr lang="en-US" dirty="0" err="1" smtClean="0"/>
              <a:t>élémentaire</a:t>
            </a:r>
            <a:r>
              <a:rPr lang="en-US" dirty="0"/>
              <a:t> : http://elementaire.web.lal.in2p3.fr/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43</a:t>
            </a:fld>
            <a:endParaRPr lang="fr-FR"/>
          </a:p>
        </p:txBody>
      </p:sp>
      <p:pic>
        <p:nvPicPr>
          <p:cNvPr id="6" name="Picture 5" descr="Capture d’écran 2012-03-19 à 18.30.2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68" y="2173633"/>
            <a:ext cx="4595745" cy="397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44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de </a:t>
            </a:r>
            <a:r>
              <a:rPr lang="en-US" dirty="0" err="1" smtClean="0"/>
              <a:t>vue</a:t>
            </a:r>
            <a:r>
              <a:rPr lang="en-US" dirty="0" smtClean="0"/>
              <a:t> </a:t>
            </a:r>
            <a:r>
              <a:rPr lang="en-US" dirty="0" err="1" smtClean="0"/>
              <a:t>expérimental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</a:t>
            </a:fld>
            <a:endParaRPr lang="fr-FR"/>
          </a:p>
        </p:txBody>
      </p:sp>
      <p:pic>
        <p:nvPicPr>
          <p:cNvPr id="7" name="Picture 6" descr="Capture d’écran 2013-11-06 à 19.51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95" y="3685118"/>
            <a:ext cx="3663441" cy="2633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apture d’écran 2013-11-06 à 19.51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1" y="3687696"/>
            <a:ext cx="3127027" cy="2631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3" descr="LHC_hall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614" y="1436537"/>
            <a:ext cx="2630318" cy="18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2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sz="4000" dirty="0" smtClean="0"/>
              <a:t>Etude des constituants (élémentaires) de la matière</a:t>
            </a:r>
          </a:p>
          <a:p>
            <a:r>
              <a:rPr lang="fr-FR" sz="4000" dirty="0" smtClean="0"/>
              <a:t>Etude interactions (forces) qui s’exercent entre ces constituants</a:t>
            </a:r>
          </a:p>
          <a:p>
            <a:r>
              <a:rPr lang="fr-FR" sz="4000" dirty="0"/>
              <a:t>Discipline qui a vu le jour il y environ 1 siècle avec l’avènement de la théorie de la relativité restreinte (Einstein 1905) et de la mécanique quantique  (Planck) </a:t>
            </a:r>
            <a:r>
              <a:rPr lang="fr-FR" sz="4000" dirty="0">
                <a:sym typeface="Wingdings" charset="2"/>
              </a:rPr>
              <a:t> Théorie quantique des champs </a:t>
            </a:r>
            <a:endParaRPr lang="fr-FR" sz="4000" dirty="0"/>
          </a:p>
          <a:p>
            <a:r>
              <a:rPr lang="fr-FR" sz="4000" dirty="0"/>
              <a:t>Expérimentalement deux grandes périodes : </a:t>
            </a:r>
            <a:endParaRPr lang="fr-FR" sz="4000" dirty="0" smtClean="0"/>
          </a:p>
          <a:p>
            <a:pPr lvl="1"/>
            <a:r>
              <a:rPr lang="fr-FR" sz="3800" dirty="0" smtClean="0"/>
              <a:t>Utilisation </a:t>
            </a:r>
            <a:r>
              <a:rPr lang="fr-FR" sz="3800" dirty="0"/>
              <a:t>des rayons cosmiques </a:t>
            </a:r>
            <a:r>
              <a:rPr lang="fr-FR" sz="3800" dirty="0">
                <a:sym typeface="Wingdings" charset="2"/>
              </a:rPr>
              <a:t> </a:t>
            </a:r>
            <a:r>
              <a:rPr lang="fr-FR" sz="3800" dirty="0" smtClean="0">
                <a:sym typeface="Wingdings" charset="2"/>
              </a:rPr>
              <a:t>1930</a:t>
            </a:r>
            <a:r>
              <a:rPr lang="fr-FR" sz="3800" dirty="0">
                <a:sym typeface="Wingdings" charset="2"/>
              </a:rPr>
              <a:t>-</a:t>
            </a:r>
            <a:r>
              <a:rPr lang="fr-FR" sz="3800" dirty="0" smtClean="0">
                <a:sym typeface="Wingdings" charset="2"/>
              </a:rPr>
              <a:t>1960</a:t>
            </a:r>
          </a:p>
          <a:p>
            <a:pPr lvl="1"/>
            <a:r>
              <a:rPr lang="fr-FR" sz="4000" dirty="0" smtClean="0">
                <a:sym typeface="Wingdings" charset="2"/>
              </a:rPr>
              <a:t>Production </a:t>
            </a:r>
            <a:r>
              <a:rPr lang="fr-FR" sz="4000" dirty="0">
                <a:sym typeface="Wingdings" charset="2"/>
              </a:rPr>
              <a:t>de particules avec des accélérateurs 1960 </a:t>
            </a:r>
            <a:r>
              <a:rPr lang="fr-FR" sz="4000" dirty="0" smtClean="0">
                <a:sym typeface="Wingdings" charset="2"/>
              </a:rPr>
              <a:t>aujourd’hui</a:t>
            </a:r>
            <a:endParaRPr lang="fr-FR" sz="4000" dirty="0">
              <a:sym typeface="Wingdings" charset="2"/>
            </a:endParaRPr>
          </a:p>
          <a:p>
            <a:r>
              <a:rPr lang="fr-FR" sz="4000" dirty="0">
                <a:sym typeface="Wingdings" charset="2"/>
              </a:rPr>
              <a:t>Succession de découvertes expérimentales et prédictions/avancement théorique </a:t>
            </a:r>
          </a:p>
          <a:p>
            <a:pPr marL="0" indent="0">
              <a:buNone/>
            </a:pPr>
            <a:endParaRPr lang="fr-FR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88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0737" y="678775"/>
            <a:ext cx="7542213" cy="3515028"/>
          </a:xfrm>
        </p:spPr>
        <p:txBody>
          <a:bodyPr/>
          <a:lstStyle/>
          <a:p>
            <a:r>
              <a:rPr lang="fr-FR" dirty="0" smtClean="0"/>
              <a:t>1- Historique:</a:t>
            </a:r>
            <a:br>
              <a:rPr lang="fr-FR" dirty="0" smtClean="0"/>
            </a:br>
            <a:r>
              <a:rPr lang="fr-FR" dirty="0" smtClean="0"/>
              <a:t>La quête des constituants élémentaires de la matière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91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DE61E"/>
          </a:solidFill>
        </p:spPr>
        <p:txBody>
          <a:bodyPr/>
          <a:lstStyle/>
          <a:p>
            <a:r>
              <a:rPr lang="en-US" dirty="0" err="1" smtClean="0"/>
              <a:t>L’antiquité</a:t>
            </a:r>
            <a:endParaRPr lang="en-US" dirty="0"/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036-FAED-AA47-9ACF-C97A0474117C}" type="slidenum">
              <a:rPr lang="fr-FR"/>
              <a:pPr/>
              <a:t>8</a:t>
            </a:fld>
            <a:endParaRPr lang="fr-FR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608" name="Picture 56" descr="aristote-pla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1354956"/>
            <a:ext cx="1809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09" name="Group 57"/>
          <p:cNvGrpSpPr>
            <a:grpSpLocks/>
          </p:cNvGrpSpPr>
          <p:nvPr/>
        </p:nvGrpSpPr>
        <p:grpSpPr bwMode="auto">
          <a:xfrm>
            <a:off x="1808163" y="1354956"/>
            <a:ext cx="1676400" cy="1925638"/>
            <a:chOff x="723" y="1776"/>
            <a:chExt cx="864" cy="1007"/>
          </a:xfrm>
        </p:grpSpPr>
        <p:pic>
          <p:nvPicPr>
            <p:cNvPr id="23610" name="Picture 58" descr="DSCN27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" t="4396" r="2521" b="3297"/>
            <a:stretch>
              <a:fillRect/>
            </a:stretch>
          </p:blipFill>
          <p:spPr bwMode="auto">
            <a:xfrm>
              <a:off x="723" y="1776"/>
              <a:ext cx="864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1" name="Text Box 59"/>
            <p:cNvSpPr txBox="1">
              <a:spLocks noChangeArrowheads="1"/>
            </p:cNvSpPr>
            <p:nvPr/>
          </p:nvSpPr>
          <p:spPr bwMode="auto">
            <a:xfrm>
              <a:off x="832" y="2448"/>
              <a:ext cx="664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eau</a:t>
              </a:r>
            </a:p>
            <a:p>
              <a:pPr algn="ctr" eaLnBrk="0" hangingPunct="0"/>
              <a:r>
                <a:rPr lang="fr-FR"/>
                <a:t>état liquide</a:t>
              </a:r>
            </a:p>
          </p:txBody>
        </p:sp>
      </p:grpSp>
      <p:grpSp>
        <p:nvGrpSpPr>
          <p:cNvPr id="23612" name="Group 60"/>
          <p:cNvGrpSpPr>
            <a:grpSpLocks/>
          </p:cNvGrpSpPr>
          <p:nvPr/>
        </p:nvGrpSpPr>
        <p:grpSpPr bwMode="auto">
          <a:xfrm>
            <a:off x="7065963" y="1278756"/>
            <a:ext cx="2057400" cy="2614613"/>
            <a:chOff x="4259" y="1584"/>
            <a:chExt cx="685" cy="1246"/>
          </a:xfrm>
        </p:grpSpPr>
        <p:pic>
          <p:nvPicPr>
            <p:cNvPr id="23613" name="Picture 61" descr="FEU DE BOISbi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" y="1584"/>
              <a:ext cx="685" cy="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4" name="Text Box 62"/>
            <p:cNvSpPr txBox="1">
              <a:spLocks noChangeArrowheads="1"/>
            </p:cNvSpPr>
            <p:nvPr/>
          </p:nvSpPr>
          <p:spPr bwMode="auto">
            <a:xfrm>
              <a:off x="4458" y="2524"/>
              <a:ext cx="311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feu</a:t>
              </a:r>
            </a:p>
            <a:p>
              <a:pPr algn="ctr" eaLnBrk="0" hangingPunct="0"/>
              <a:r>
                <a:rPr lang="fr-FR"/>
                <a:t>chaleur</a:t>
              </a:r>
            </a:p>
          </p:txBody>
        </p:sp>
      </p:grpSp>
      <p:grpSp>
        <p:nvGrpSpPr>
          <p:cNvPr id="23615" name="Group 63"/>
          <p:cNvGrpSpPr>
            <a:grpSpLocks/>
          </p:cNvGrpSpPr>
          <p:nvPr/>
        </p:nvGrpSpPr>
        <p:grpSpPr bwMode="auto">
          <a:xfrm>
            <a:off x="3484563" y="1354956"/>
            <a:ext cx="1798638" cy="2189163"/>
            <a:chOff x="768" y="3072"/>
            <a:chExt cx="816" cy="1086"/>
          </a:xfrm>
        </p:grpSpPr>
        <p:pic>
          <p:nvPicPr>
            <p:cNvPr id="23616" name="Picture 64" descr="tornad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072"/>
              <a:ext cx="816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7" name="Text Box 65"/>
            <p:cNvSpPr txBox="1">
              <a:spLocks noChangeArrowheads="1"/>
            </p:cNvSpPr>
            <p:nvPr/>
          </p:nvSpPr>
          <p:spPr bwMode="auto">
            <a:xfrm>
              <a:off x="840" y="3840"/>
              <a:ext cx="6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air</a:t>
              </a:r>
            </a:p>
            <a:p>
              <a:pPr algn="ctr" eaLnBrk="0" hangingPunct="0"/>
              <a:r>
                <a:rPr lang="fr-FR"/>
                <a:t>état gazeux</a:t>
              </a:r>
            </a:p>
          </p:txBody>
        </p:sp>
      </p:grpSp>
      <p:grpSp>
        <p:nvGrpSpPr>
          <p:cNvPr id="23618" name="Group 66"/>
          <p:cNvGrpSpPr>
            <a:grpSpLocks/>
          </p:cNvGrpSpPr>
          <p:nvPr/>
        </p:nvGrpSpPr>
        <p:grpSpPr bwMode="auto">
          <a:xfrm>
            <a:off x="5313363" y="1278756"/>
            <a:ext cx="1736725" cy="2373313"/>
            <a:chOff x="4363" y="3024"/>
            <a:chExt cx="677" cy="1117"/>
          </a:xfrm>
        </p:grpSpPr>
        <p:pic>
          <p:nvPicPr>
            <p:cNvPr id="23619" name="Picture 67" descr="argile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3024"/>
              <a:ext cx="677" cy="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20" name="Text Box 68"/>
            <p:cNvSpPr txBox="1">
              <a:spLocks noChangeArrowheads="1"/>
            </p:cNvSpPr>
            <p:nvPr/>
          </p:nvSpPr>
          <p:spPr bwMode="auto">
            <a:xfrm>
              <a:off x="4455" y="3839"/>
              <a:ext cx="478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dirty="0"/>
                <a:t>terre</a:t>
              </a:r>
            </a:p>
            <a:p>
              <a:pPr algn="ctr" eaLnBrk="0" hangingPunct="0"/>
              <a:r>
                <a:rPr lang="fr-FR" dirty="0"/>
                <a:t>état solide</a:t>
              </a:r>
            </a:p>
          </p:txBody>
        </p:sp>
      </p:grpSp>
      <p:sp>
        <p:nvSpPr>
          <p:cNvPr id="23621" name="Rectangle 69"/>
          <p:cNvSpPr>
            <a:spLocks noChangeArrowheads="1"/>
          </p:cNvSpPr>
          <p:nvPr/>
        </p:nvSpPr>
        <p:spPr bwMode="auto">
          <a:xfrm>
            <a:off x="90488" y="3911819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fr-FR" sz="2400" dirty="0"/>
              <a:t>L</a:t>
            </a:r>
            <a:r>
              <a:rPr lang="ja-JP" altLang="fr-FR" sz="2400" dirty="0"/>
              <a:t>’</a:t>
            </a:r>
            <a:r>
              <a:rPr lang="fr-FR" sz="2400" dirty="0"/>
              <a:t>intuition de </a:t>
            </a:r>
            <a:r>
              <a:rPr lang="fr-FR" sz="2400" dirty="0" smtClean="0"/>
              <a:t>Démocrite (400 av JC) </a:t>
            </a:r>
            <a:r>
              <a:rPr lang="fr-FR" sz="2400" dirty="0"/>
              <a:t>:  « Toute chose est faite de petits grains incassables et de vide : ATOMOS »</a:t>
            </a:r>
          </a:p>
          <a:p>
            <a:r>
              <a:rPr lang="fr-FR" sz="2400" dirty="0" smtClean="0"/>
              <a:t>capables </a:t>
            </a:r>
            <a:r>
              <a:rPr lang="fr-FR" sz="2400" dirty="0"/>
              <a:t>de se combiner entre eux pour expliquer la diversité des substances que l'on rencontre dans la </a:t>
            </a:r>
            <a:r>
              <a:rPr lang="fr-FR" sz="2400" dirty="0" smtClean="0"/>
              <a:t>nature</a:t>
            </a:r>
            <a:br>
              <a:rPr lang="fr-FR" sz="2400" dirty="0" smtClean="0"/>
            </a:br>
            <a:endParaRPr lang="fr-FR" sz="2400" dirty="0"/>
          </a:p>
          <a:p>
            <a:r>
              <a:rPr lang="fr-FR" sz="2400" dirty="0" smtClean="0"/>
              <a:t>  </a:t>
            </a:r>
            <a:br>
              <a:rPr lang="fr-FR" sz="2400" dirty="0" smtClean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8771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13/11/2014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9</a:t>
            </a:fld>
            <a:endParaRPr lang="fr-FR"/>
          </a:p>
        </p:txBody>
      </p:sp>
      <p:pic>
        <p:nvPicPr>
          <p:cNvPr id="5" name="Picture 21" descr="her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0" y="1136478"/>
            <a:ext cx="2661441" cy="23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991" y="167358"/>
            <a:ext cx="3322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</a:t>
            </a:r>
            <a:r>
              <a:rPr lang="en-US" b="1" dirty="0" err="1" smtClean="0"/>
              <a:t>oyen</a:t>
            </a:r>
            <a:r>
              <a:rPr lang="en-US" b="1" dirty="0" smtClean="0"/>
              <a:t>-age </a:t>
            </a:r>
            <a:r>
              <a:rPr lang="en-US" dirty="0" smtClean="0"/>
              <a:t>: Les </a:t>
            </a:r>
            <a:r>
              <a:rPr lang="en-US" dirty="0" err="1" smtClean="0"/>
              <a:t>alchimistes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dirty="0"/>
              <a:t>éléments de </a:t>
            </a:r>
            <a:r>
              <a:rPr lang="fr-FR" dirty="0" smtClean="0"/>
              <a:t>contrôle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sel, soufre, mercure) </a:t>
            </a:r>
            <a:r>
              <a:rPr lang="fr-FR" dirty="0" smtClean="0"/>
              <a:t>et </a:t>
            </a:r>
            <a:r>
              <a:rPr lang="fr-FR" dirty="0"/>
              <a:t>métaux</a:t>
            </a:r>
          </a:p>
          <a:p>
            <a:endParaRPr lang="en-US" dirty="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0" y="3947664"/>
            <a:ext cx="46962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2700">
              <a:spcBef>
                <a:spcPct val="20000"/>
              </a:spcBef>
            </a:pPr>
            <a:r>
              <a:rPr lang="fr-FR" b="1" dirty="0"/>
              <a:t>XVIII</a:t>
            </a:r>
            <a:r>
              <a:rPr lang="fr-FR" b="1" baseline="30000" dirty="0"/>
              <a:t> </a:t>
            </a:r>
            <a:r>
              <a:rPr lang="fr-FR" b="1" dirty="0"/>
              <a:t>siècle </a:t>
            </a:r>
            <a:r>
              <a:rPr lang="fr-FR" dirty="0"/>
              <a:t>:</a:t>
            </a:r>
            <a:r>
              <a:rPr lang="fr-FR" baseline="30000" dirty="0"/>
              <a:t> </a:t>
            </a:r>
            <a:r>
              <a:rPr lang="fr-FR" dirty="0"/>
              <a:t>  Les chimistes (Boyle, Cavendish, Lavoisier) et la renaissance de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hypothèse atomique (Dalton):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eau,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air, le sel sont composites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3518" y="364251"/>
            <a:ext cx="38137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XIX</a:t>
            </a:r>
            <a:r>
              <a:rPr lang="fr-FR" sz="2000" b="1" baseline="30000" dirty="0"/>
              <a:t> </a:t>
            </a:r>
            <a:r>
              <a:rPr lang="fr-FR" sz="2000" b="1" dirty="0"/>
              <a:t>siècle </a:t>
            </a:r>
            <a:r>
              <a:rPr lang="fr-FR" sz="2000" dirty="0"/>
              <a:t>: </a:t>
            </a:r>
            <a:r>
              <a:rPr lang="fr-FR" dirty="0"/>
              <a:t>Mendeleïev classe les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éléments</a:t>
            </a:r>
            <a:r>
              <a:rPr lang="fr-FR" dirty="0"/>
              <a:t>, chaque élément à son type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</a:t>
            </a:r>
            <a:r>
              <a:rPr lang="ja-JP" altLang="fr-FR" dirty="0" smtClean="0"/>
              <a:t>’</a:t>
            </a:r>
            <a:r>
              <a:rPr lang="fr-FR" dirty="0" smtClean="0"/>
              <a:t>atome</a:t>
            </a:r>
            <a:endParaRPr lang="fr-FR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62155" y="0"/>
            <a:ext cx="19691" cy="64928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4" descr="mendelei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8" y="3708703"/>
            <a:ext cx="4171081" cy="2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users\muanza\dalton_thomson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CCB"/>
              </a:clrFrom>
              <a:clrTo>
                <a:srgbClr val="FDFC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9"/>
          <a:stretch/>
        </p:blipFill>
        <p:spPr bwMode="auto">
          <a:xfrm>
            <a:off x="1565432" y="4840453"/>
            <a:ext cx="1240533" cy="15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mendelei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1721327"/>
            <a:ext cx="1509712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8811</TotalTime>
  <Words>2135</Words>
  <Application>Microsoft Macintosh PowerPoint</Application>
  <PresentationFormat>On-screen Show (4:3)</PresentationFormat>
  <Paragraphs>490</Paragraphs>
  <Slides>43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Green2010</vt:lpstr>
      <vt:lpstr>PowerPoint Presentation</vt:lpstr>
      <vt:lpstr>CERN 4 juillet 2012</vt:lpstr>
      <vt:lpstr>Prix nobel de physique 2013</vt:lpstr>
      <vt:lpstr>Point de vue théorique</vt:lpstr>
      <vt:lpstr>Point de vue expérimental</vt:lpstr>
      <vt:lpstr>Physique des particules</vt:lpstr>
      <vt:lpstr>1- Historique: La quête des constituants élémentaires de la matière</vt:lpstr>
      <vt:lpstr>L’antiquité</vt:lpstr>
      <vt:lpstr>PowerPoint Presentation</vt:lpstr>
      <vt:lpstr>La quête des constituants élémentaires</vt:lpstr>
      <vt:lpstr>Le XXème siècle</vt:lpstr>
      <vt:lpstr>Trop de nouvelles particules…</vt:lpstr>
      <vt:lpstr>La quête des constituants élémentaires</vt:lpstr>
      <vt:lpstr>Lois fondamentales de la physique &lt; 1900    </vt:lpstr>
      <vt:lpstr>Physique des hautes énergies</vt:lpstr>
      <vt:lpstr>Physique des hautes énergies</vt:lpstr>
      <vt:lpstr>Physique des hautes énergies</vt:lpstr>
      <vt:lpstr>Physique des hautes énergies</vt:lpstr>
      <vt:lpstr>PowerPoint Presentation</vt:lpstr>
      <vt:lpstr>3- La matière</vt:lpstr>
      <vt:lpstr>PowerPoint Presentation</vt:lpstr>
      <vt:lpstr>Les nucléons</vt:lpstr>
      <vt:lpstr>La matière qui nous entoure</vt:lpstr>
      <vt:lpstr>PowerPoint Presentation</vt:lpstr>
      <vt:lpstr>4- Les interactions fondamentales</vt:lpstr>
      <vt:lpstr>Interactions entre particules fondamentales</vt:lpstr>
      <vt:lpstr>Interaction Gravitationnelle</vt:lpstr>
      <vt:lpstr>Interaction Électromagnétique</vt:lpstr>
      <vt:lpstr>Interaction Forte</vt:lpstr>
      <vt:lpstr>Hadrons</vt:lpstr>
      <vt:lpstr>L’interaction forte</vt:lpstr>
      <vt:lpstr>Interaction Faible</vt:lpstr>
      <vt:lpstr>Les 4 interactions fondamentales</vt:lpstr>
      <vt:lpstr>Théorie quantique des champs</vt:lpstr>
      <vt:lpstr>Paradigme de l’unification</vt:lpstr>
      <vt:lpstr>5- le boson de Higgs</vt:lpstr>
      <vt:lpstr>Masse</vt:lpstr>
      <vt:lpstr>Le mécanisme de Higgs</vt:lpstr>
      <vt:lpstr>Le boson de Higgs</vt:lpstr>
      <vt:lpstr>PowerPoint Presentation</vt:lpstr>
      <vt:lpstr>Modèle standard de la physique des particules</vt:lpstr>
      <vt:lpstr>Le modèle standard</vt:lpstr>
      <vt:lpstr>Pour en savoir plus …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physique des particules auprès du Large Hadron Collider du CERN</dc:title>
  <dc:creator>Stéphane Perries</dc:creator>
  <cp:lastModifiedBy>Stéphane Perries</cp:lastModifiedBy>
  <cp:revision>407</cp:revision>
  <dcterms:created xsi:type="dcterms:W3CDTF">2010-11-27T21:28:46Z</dcterms:created>
  <dcterms:modified xsi:type="dcterms:W3CDTF">2014-11-12T09:47:58Z</dcterms:modified>
</cp:coreProperties>
</file>