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0" r:id="rId2"/>
    <p:sldId id="262" r:id="rId3"/>
    <p:sldId id="265" r:id="rId4"/>
    <p:sldId id="263" r:id="rId5"/>
    <p:sldId id="258" r:id="rId6"/>
    <p:sldId id="261" r:id="rId7"/>
    <p:sldId id="264" r:id="rId8"/>
    <p:sldId id="257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12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5D7E6-6C82-AE4E-AEDD-6B7D98A65AEA}" type="datetimeFigureOut">
              <a:rPr lang="en-US" smtClean="0"/>
              <a:t>12/11/14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1CC66-7709-1A4E-ABD8-4E90563CCC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381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E577D-DE2E-B24C-817A-B1DC14E927C6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66E68-8322-1442-9460-6C29BFA9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93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futura-sciences.com/fr/definition/t/univers-1/d/soleil_3727/" TargetMode="External"/><Relationship Id="rId12" Type="http://schemas.openxmlformats.org/officeDocument/2006/relationships/hyperlink" Target="http://www.futura-sciences.com/fr/definition/t/physique-2/d/effet-doppler_247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://www.futura-sciences.com/fr/definition/t/univers-1/d/etoile_3730/" TargetMode="External"/><Relationship Id="rId4" Type="http://schemas.openxmlformats.org/officeDocument/2006/relationships/hyperlink" Target="http://www.futura-sciences.com/fr/definition/t/univers-1/d/galaxie-spirale_42/" TargetMode="External"/><Relationship Id="rId5" Type="http://schemas.openxmlformats.org/officeDocument/2006/relationships/hyperlink" Target="http://www.futura-sciences.com/fr/definition/t/physique-2/d/mouvement_316/" TargetMode="External"/><Relationship Id="rId6" Type="http://schemas.openxmlformats.org/officeDocument/2006/relationships/hyperlink" Target="http://www.futura-sciences.com/fr/definition/t/physique-2/d/force-centrifuge_1017/" TargetMode="External"/><Relationship Id="rId7" Type="http://schemas.openxmlformats.org/officeDocument/2006/relationships/hyperlink" Target="http://www.futura-sciences.com/fr/definition/t/physique-2/d/gravitation_3573/" TargetMode="External"/><Relationship Id="rId8" Type="http://schemas.openxmlformats.org/officeDocument/2006/relationships/hyperlink" Target="http://www.futura-sciences.com/fr/definition/t/biologie-4/d/cur_6849/" TargetMode="External"/><Relationship Id="rId9" Type="http://schemas.openxmlformats.org/officeDocument/2006/relationships/hyperlink" Target="http://www.futura-sciences.com/fr/definition/t/univers-1/d/systeme-solaire_3728/" TargetMode="External"/><Relationship Id="rId10" Type="http://schemas.openxmlformats.org/officeDocument/2006/relationships/hyperlink" Target="http://www.futura-sciences.com/fr/definition/t/univers-1/d/planete_443/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smtClean="0">
                <a:hlinkClick r:id="rId3"/>
              </a:rPr>
              <a:t>étoiles</a:t>
            </a:r>
            <a:r>
              <a:rPr lang="en-US" dirty="0" smtClean="0"/>
              <a:t> des </a:t>
            </a:r>
            <a:r>
              <a:rPr lang="en-US" dirty="0" smtClean="0">
                <a:hlinkClick r:id="rId4"/>
              </a:rPr>
              <a:t>galaxies spirales</a:t>
            </a:r>
            <a:r>
              <a:rPr lang="en-US" dirty="0" smtClean="0"/>
              <a:t> ne </a:t>
            </a:r>
            <a:r>
              <a:rPr lang="en-US" dirty="0" err="1" smtClean="0"/>
              <a:t>sont</a:t>
            </a:r>
            <a:r>
              <a:rPr lang="en-US" dirty="0" smtClean="0"/>
              <a:t> pas </a:t>
            </a:r>
            <a:r>
              <a:rPr lang="en-US" dirty="0" err="1" smtClean="0"/>
              <a:t>statiques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un </a:t>
            </a:r>
            <a:r>
              <a:rPr lang="en-US" dirty="0" smtClean="0">
                <a:hlinkClick r:id="rId5"/>
              </a:rPr>
              <a:t>mouvement</a:t>
            </a:r>
            <a:r>
              <a:rPr lang="en-US" dirty="0" smtClean="0"/>
              <a:t> </a:t>
            </a:r>
            <a:r>
              <a:rPr lang="en-US" dirty="0" err="1" smtClean="0"/>
              <a:t>circulaire</a:t>
            </a:r>
            <a:r>
              <a:rPr lang="en-US" dirty="0" smtClean="0"/>
              <a:t> </a:t>
            </a:r>
            <a:r>
              <a:rPr lang="en-US" dirty="0" err="1" smtClean="0"/>
              <a:t>autour</a:t>
            </a:r>
            <a:r>
              <a:rPr lang="en-US" dirty="0" smtClean="0"/>
              <a:t> du </a:t>
            </a:r>
            <a:r>
              <a:rPr lang="en-US" dirty="0" err="1" smtClean="0"/>
              <a:t>centre</a:t>
            </a:r>
            <a:r>
              <a:rPr lang="en-US" dirty="0" smtClean="0"/>
              <a:t>. La </a:t>
            </a:r>
            <a:r>
              <a:rPr lang="en-US" dirty="0" smtClean="0">
                <a:hlinkClick r:id="rId6"/>
              </a:rPr>
              <a:t>force centrifuge</a:t>
            </a:r>
            <a:r>
              <a:rPr lang="en-US" dirty="0" smtClean="0"/>
              <a:t> due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rotation </a:t>
            </a:r>
            <a:r>
              <a:rPr lang="en-US" dirty="0" err="1" smtClean="0"/>
              <a:t>compense</a:t>
            </a:r>
            <a:r>
              <a:rPr lang="en-US" dirty="0" smtClean="0"/>
              <a:t> la </a:t>
            </a:r>
            <a:r>
              <a:rPr lang="en-US" dirty="0" smtClean="0">
                <a:hlinkClick r:id="rId7"/>
              </a:rPr>
              <a:t>force de gravitation</a:t>
            </a:r>
            <a:r>
              <a:rPr lang="en-US" dirty="0" smtClean="0"/>
              <a:t>, </a:t>
            </a:r>
            <a:r>
              <a:rPr lang="en-US" dirty="0" err="1" smtClean="0"/>
              <a:t>c'est</a:t>
            </a:r>
            <a:r>
              <a:rPr lang="en-US" dirty="0" smtClean="0"/>
              <a:t> </a:t>
            </a:r>
            <a:r>
              <a:rPr lang="en-US" dirty="0" err="1" smtClean="0"/>
              <a:t>elle</a:t>
            </a:r>
            <a:r>
              <a:rPr lang="en-US" dirty="0" smtClean="0"/>
              <a:t> qui </a:t>
            </a:r>
            <a:r>
              <a:rPr lang="en-US" dirty="0" err="1" smtClean="0"/>
              <a:t>empêche</a:t>
            </a:r>
            <a:r>
              <a:rPr lang="en-US" dirty="0" smtClean="0"/>
              <a:t> les </a:t>
            </a:r>
            <a:r>
              <a:rPr lang="en-US" dirty="0" err="1" smtClean="0"/>
              <a:t>étoiles</a:t>
            </a:r>
            <a:r>
              <a:rPr lang="en-US" dirty="0" smtClean="0"/>
              <a:t> de </a:t>
            </a:r>
            <a:r>
              <a:rPr lang="en-US" dirty="0" err="1" smtClean="0"/>
              <a:t>s'effondrer</a:t>
            </a:r>
            <a:r>
              <a:rPr lang="en-US" dirty="0" smtClean="0"/>
              <a:t> </a:t>
            </a:r>
            <a:r>
              <a:rPr lang="en-US" dirty="0" err="1" smtClean="0"/>
              <a:t>vers</a:t>
            </a:r>
            <a:r>
              <a:rPr lang="en-US" dirty="0" smtClean="0"/>
              <a:t> le </a:t>
            </a:r>
            <a:r>
              <a:rPr lang="en-US" dirty="0" smtClean="0">
                <a:hlinkClick r:id="rId8"/>
              </a:rPr>
              <a:t>cœur</a:t>
            </a:r>
            <a:r>
              <a:rPr lang="en-US" dirty="0" smtClean="0"/>
              <a:t> des galaxies. 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une</a:t>
            </a:r>
            <a:r>
              <a:rPr lang="en-US" dirty="0" smtClean="0"/>
              <a:t> distance </a:t>
            </a:r>
            <a:r>
              <a:rPr lang="en-US" dirty="0" err="1" smtClean="0"/>
              <a:t>donnée</a:t>
            </a:r>
            <a:r>
              <a:rPr lang="en-US" dirty="0" smtClean="0"/>
              <a:t> du </a:t>
            </a:r>
            <a:r>
              <a:rPr lang="en-US" dirty="0" err="1" smtClean="0"/>
              <a:t>centre</a:t>
            </a:r>
            <a:r>
              <a:rPr lang="en-US" dirty="0" smtClean="0"/>
              <a:t> de la </a:t>
            </a:r>
            <a:r>
              <a:rPr lang="en-US" dirty="0" err="1" smtClean="0"/>
              <a:t>galaxie</a:t>
            </a:r>
            <a:r>
              <a:rPr lang="en-US" dirty="0" smtClean="0"/>
              <a:t>, la </a:t>
            </a:r>
            <a:r>
              <a:rPr lang="en-US" dirty="0" err="1" smtClean="0"/>
              <a:t>vitesse</a:t>
            </a:r>
            <a:r>
              <a:rPr lang="en-US" dirty="0" smtClean="0"/>
              <a:t> de rotation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donc</a:t>
            </a:r>
            <a:r>
              <a:rPr lang="en-US" dirty="0" smtClean="0"/>
              <a:t> </a:t>
            </a:r>
            <a:r>
              <a:rPr lang="en-US" dirty="0" err="1" smtClean="0"/>
              <a:t>reliée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l'attraction</a:t>
            </a:r>
            <a:r>
              <a:rPr lang="en-US" dirty="0" smtClean="0"/>
              <a:t> </a:t>
            </a:r>
            <a:r>
              <a:rPr lang="en-US" dirty="0" err="1" smtClean="0"/>
              <a:t>gravitationnelle</a:t>
            </a:r>
            <a:r>
              <a:rPr lang="en-US" dirty="0" smtClean="0"/>
              <a:t> en </a:t>
            </a:r>
            <a:r>
              <a:rPr lang="en-US" dirty="0" err="1" smtClean="0"/>
              <a:t>cet</a:t>
            </a:r>
            <a:r>
              <a:rPr lang="en-US" dirty="0" smtClean="0"/>
              <a:t> </a:t>
            </a:r>
            <a:r>
              <a:rPr lang="en-US" dirty="0" err="1" smtClean="0"/>
              <a:t>endroit</a:t>
            </a:r>
            <a:r>
              <a:rPr lang="en-US" dirty="0" smtClean="0"/>
              <a:t>, et </a:t>
            </a:r>
            <a:r>
              <a:rPr lang="en-US" dirty="0" err="1" smtClean="0"/>
              <a:t>donc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la distribution de masse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galaxie</a:t>
            </a:r>
            <a:r>
              <a:rPr lang="en-US" dirty="0" smtClean="0"/>
              <a:t>. </a:t>
            </a:r>
            <a:r>
              <a:rPr lang="en-US" dirty="0" err="1" smtClean="0"/>
              <a:t>C'est</a:t>
            </a:r>
            <a:r>
              <a:rPr lang="en-US" dirty="0" smtClean="0"/>
              <a:t> analogue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qui se </a:t>
            </a:r>
            <a:r>
              <a:rPr lang="en-US" dirty="0" err="1" smtClean="0"/>
              <a:t>passe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smtClean="0">
                <a:hlinkClick r:id="rId9"/>
              </a:rPr>
              <a:t>système solaire</a:t>
            </a:r>
            <a:r>
              <a:rPr lang="en-US" dirty="0" smtClean="0"/>
              <a:t> : la </a:t>
            </a:r>
            <a:r>
              <a:rPr lang="en-US" dirty="0" err="1" smtClean="0"/>
              <a:t>vitesse</a:t>
            </a:r>
            <a:r>
              <a:rPr lang="en-US" dirty="0" smtClean="0"/>
              <a:t> de rotation des </a:t>
            </a:r>
            <a:r>
              <a:rPr lang="en-US" dirty="0" smtClean="0">
                <a:hlinkClick r:id="rId10"/>
              </a:rPr>
              <a:t>planètes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fixée</a:t>
            </a:r>
            <a:r>
              <a:rPr lang="en-US" dirty="0" smtClean="0"/>
              <a:t> par la masse du </a:t>
            </a:r>
            <a:r>
              <a:rPr lang="en-US" dirty="0" smtClean="0">
                <a:hlinkClick r:id="rId11"/>
              </a:rPr>
              <a:t>Soleil</a:t>
            </a:r>
            <a:r>
              <a:rPr lang="en-US" dirty="0" smtClean="0"/>
              <a:t> et la distance qui les en </a:t>
            </a:r>
            <a:r>
              <a:rPr lang="en-US" dirty="0" err="1" smtClean="0"/>
              <a:t>sépare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On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mesurer</a:t>
            </a:r>
            <a:r>
              <a:rPr lang="en-US" dirty="0" smtClean="0"/>
              <a:t> la </a:t>
            </a:r>
            <a:r>
              <a:rPr lang="en-US" dirty="0" err="1" smtClean="0"/>
              <a:t>vitesse</a:t>
            </a:r>
            <a:r>
              <a:rPr lang="en-US" dirty="0" smtClean="0"/>
              <a:t> de rotation (grâce au </a:t>
            </a:r>
            <a:r>
              <a:rPr lang="en-US" dirty="0" err="1" smtClean="0"/>
              <a:t>décalage</a:t>
            </a:r>
            <a:r>
              <a:rPr lang="en-US" dirty="0" smtClean="0"/>
              <a:t> spectral </a:t>
            </a:r>
            <a:r>
              <a:rPr lang="en-US" dirty="0" err="1" smtClean="0"/>
              <a:t>appelé</a:t>
            </a:r>
            <a:r>
              <a:rPr lang="en-US" dirty="0" smtClean="0"/>
              <a:t> </a:t>
            </a:r>
            <a:r>
              <a:rPr lang="en-US" i="1" dirty="0" smtClean="0">
                <a:hlinkClick r:id="rId12"/>
              </a:rPr>
              <a:t>effet Doppler</a:t>
            </a:r>
            <a:r>
              <a:rPr lang="en-US" dirty="0" smtClean="0"/>
              <a:t>) pour </a:t>
            </a:r>
            <a:r>
              <a:rPr lang="en-US" dirty="0" err="1" smtClean="0"/>
              <a:t>chaque</a:t>
            </a:r>
            <a:r>
              <a:rPr lang="en-US" dirty="0" smtClean="0"/>
              <a:t> distance par rapport au </a:t>
            </a:r>
            <a:r>
              <a:rPr lang="en-US" dirty="0" err="1" smtClean="0"/>
              <a:t>centre</a:t>
            </a:r>
            <a:r>
              <a:rPr lang="en-US" dirty="0" smtClean="0"/>
              <a:t> de la </a:t>
            </a:r>
            <a:r>
              <a:rPr lang="en-US" dirty="0" err="1" smtClean="0"/>
              <a:t>galaxie</a:t>
            </a:r>
            <a:r>
              <a:rPr lang="en-US" dirty="0" smtClean="0"/>
              <a:t> ; on </a:t>
            </a:r>
            <a:r>
              <a:rPr lang="en-US" dirty="0" err="1" smtClean="0"/>
              <a:t>obtient</a:t>
            </a:r>
            <a:r>
              <a:rPr lang="en-US" dirty="0" smtClean="0"/>
              <a:t> </a:t>
            </a:r>
            <a:r>
              <a:rPr lang="en-US" dirty="0" err="1" smtClean="0"/>
              <a:t>alors</a:t>
            </a:r>
            <a:r>
              <a:rPr lang="en-US" dirty="0" smtClean="0"/>
              <a:t> </a:t>
            </a:r>
            <a:r>
              <a:rPr lang="en-US" i="1" dirty="0" err="1" smtClean="0"/>
              <a:t>une</a:t>
            </a:r>
            <a:r>
              <a:rPr lang="en-US" i="1" dirty="0" smtClean="0"/>
              <a:t> </a:t>
            </a:r>
            <a:r>
              <a:rPr lang="en-US" i="1" dirty="0" err="1" smtClean="0"/>
              <a:t>courbe</a:t>
            </a:r>
            <a:r>
              <a:rPr lang="en-US" i="1" dirty="0" smtClean="0"/>
              <a:t> de rotation</a:t>
            </a:r>
            <a:r>
              <a:rPr lang="en-US" dirty="0" smtClean="0"/>
              <a:t>, qui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elle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</a:t>
            </a:r>
            <a:r>
              <a:rPr lang="en-US" dirty="0" err="1" smtClean="0"/>
              <a:t>déterminée</a:t>
            </a:r>
            <a:r>
              <a:rPr lang="en-US" dirty="0" smtClean="0"/>
              <a:t> par la distribution de masse. Or, </a:t>
            </a:r>
            <a:r>
              <a:rPr lang="en-US" dirty="0" err="1" smtClean="0"/>
              <a:t>si</a:t>
            </a:r>
            <a:r>
              <a:rPr lang="en-US" dirty="0" smtClean="0"/>
              <a:t> on </a:t>
            </a:r>
            <a:r>
              <a:rPr lang="en-US" dirty="0" err="1" smtClean="0"/>
              <a:t>calcule</a:t>
            </a:r>
            <a:r>
              <a:rPr lang="en-US" dirty="0" smtClean="0"/>
              <a:t> la </a:t>
            </a:r>
            <a:r>
              <a:rPr lang="en-US" dirty="0" err="1" smtClean="0"/>
              <a:t>courbe</a:t>
            </a:r>
            <a:r>
              <a:rPr lang="en-US" dirty="0" smtClean="0"/>
              <a:t> de rotation due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l'attraction</a:t>
            </a:r>
            <a:r>
              <a:rPr lang="en-US" dirty="0" smtClean="0"/>
              <a:t> </a:t>
            </a:r>
            <a:r>
              <a:rPr lang="en-US" dirty="0" err="1" smtClean="0"/>
              <a:t>gravitationnelle</a:t>
            </a:r>
            <a:r>
              <a:rPr lang="en-US" dirty="0" smtClean="0"/>
              <a:t> de tout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qu'on</a:t>
            </a:r>
            <a:r>
              <a:rPr lang="en-US" dirty="0" smtClean="0"/>
              <a:t> observe </a:t>
            </a:r>
            <a:r>
              <a:rPr lang="en-US" dirty="0" err="1" smtClean="0"/>
              <a:t>dans</a:t>
            </a:r>
            <a:r>
              <a:rPr lang="en-US" dirty="0" smtClean="0"/>
              <a:t> les galaxies -- les </a:t>
            </a:r>
            <a:r>
              <a:rPr lang="en-US" dirty="0" err="1" smtClean="0"/>
              <a:t>étoiles</a:t>
            </a:r>
            <a:r>
              <a:rPr lang="en-US" dirty="0" smtClean="0"/>
              <a:t>, le </a:t>
            </a:r>
            <a:r>
              <a:rPr lang="en-US" dirty="0" err="1" smtClean="0"/>
              <a:t>gaz</a:t>
            </a:r>
            <a:r>
              <a:rPr lang="en-US" dirty="0" smtClean="0"/>
              <a:t> </a:t>
            </a:r>
            <a:r>
              <a:rPr lang="en-US" dirty="0" err="1" smtClean="0"/>
              <a:t>interstellaire</a:t>
            </a:r>
            <a:r>
              <a:rPr lang="en-US" dirty="0" smtClean="0"/>
              <a:t>, les </a:t>
            </a:r>
            <a:r>
              <a:rPr lang="en-US" dirty="0" err="1" smtClean="0"/>
              <a:t>nuages</a:t>
            </a:r>
            <a:r>
              <a:rPr lang="en-US" dirty="0" smtClean="0"/>
              <a:t> </a:t>
            </a:r>
            <a:r>
              <a:rPr lang="en-US" dirty="0" err="1" smtClean="0"/>
              <a:t>moléculaires</a:t>
            </a:r>
            <a:r>
              <a:rPr lang="en-US" dirty="0" smtClean="0"/>
              <a:t>, les </a:t>
            </a:r>
            <a:r>
              <a:rPr lang="en-US" dirty="0" err="1" smtClean="0"/>
              <a:t>poussières</a:t>
            </a:r>
            <a:r>
              <a:rPr lang="en-US" dirty="0" smtClean="0"/>
              <a:t>--, on </a:t>
            </a:r>
            <a:r>
              <a:rPr lang="en-US" dirty="0" err="1" smtClean="0"/>
              <a:t>trouve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vitesse</a:t>
            </a:r>
            <a:r>
              <a:rPr lang="en-US" dirty="0" smtClean="0"/>
              <a:t> de rotation </a:t>
            </a:r>
            <a:r>
              <a:rPr lang="en-US" dirty="0" err="1" smtClean="0"/>
              <a:t>calculée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plus petite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celle</a:t>
            </a:r>
            <a:r>
              <a:rPr lang="en-US" dirty="0" smtClean="0"/>
              <a:t> </a:t>
            </a:r>
            <a:r>
              <a:rPr lang="en-US" dirty="0" err="1" smtClean="0"/>
              <a:t>qu'on</a:t>
            </a:r>
            <a:r>
              <a:rPr lang="en-US" dirty="0" smtClean="0"/>
              <a:t> observe, en </a:t>
            </a:r>
            <a:r>
              <a:rPr lang="en-US" dirty="0" err="1" smtClean="0"/>
              <a:t>particulier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régions</a:t>
            </a:r>
            <a:r>
              <a:rPr lang="en-US" dirty="0" smtClean="0"/>
              <a:t> </a:t>
            </a:r>
            <a:r>
              <a:rPr lang="en-US" dirty="0" err="1" smtClean="0"/>
              <a:t>externes</a:t>
            </a:r>
            <a:r>
              <a:rPr lang="en-US" dirty="0" smtClean="0"/>
              <a:t> des galaxies. Les </a:t>
            </a:r>
            <a:r>
              <a:rPr lang="en-US" dirty="0" err="1" smtClean="0"/>
              <a:t>calculs</a:t>
            </a:r>
            <a:r>
              <a:rPr lang="en-US" dirty="0" smtClean="0"/>
              <a:t> </a:t>
            </a:r>
            <a:r>
              <a:rPr lang="en-US" dirty="0" err="1" smtClean="0"/>
              <a:t>indiquent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courbe</a:t>
            </a:r>
            <a:r>
              <a:rPr lang="en-US" dirty="0" smtClean="0"/>
              <a:t> de rotation </a:t>
            </a:r>
            <a:r>
              <a:rPr lang="en-US" dirty="0" err="1" smtClean="0"/>
              <a:t>devrait</a:t>
            </a:r>
            <a:r>
              <a:rPr lang="en-US" dirty="0" smtClean="0"/>
              <a:t> </a:t>
            </a:r>
            <a:r>
              <a:rPr lang="en-US" dirty="0" err="1" smtClean="0"/>
              <a:t>décroître</a:t>
            </a:r>
            <a:r>
              <a:rPr lang="en-US" dirty="0" smtClean="0"/>
              <a:t> aux </a:t>
            </a:r>
            <a:r>
              <a:rPr lang="en-US" dirty="0" err="1" smtClean="0"/>
              <a:t>grandes</a:t>
            </a:r>
            <a:r>
              <a:rPr lang="en-US" dirty="0" smtClean="0"/>
              <a:t> distances, </a:t>
            </a:r>
            <a:r>
              <a:rPr lang="en-US" dirty="0" err="1" smtClean="0"/>
              <a:t>alors</a:t>
            </a:r>
            <a:r>
              <a:rPr lang="en-US" dirty="0" smtClean="0"/>
              <a:t> </a:t>
            </a:r>
            <a:r>
              <a:rPr lang="en-US" dirty="0" err="1" smtClean="0"/>
              <a:t>qu'on</a:t>
            </a:r>
            <a:r>
              <a:rPr lang="en-US" dirty="0" smtClean="0"/>
              <a:t> observe </a:t>
            </a:r>
            <a:r>
              <a:rPr lang="en-US" dirty="0" err="1" smtClean="0"/>
              <a:t>qu'elle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constante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plupart</a:t>
            </a:r>
            <a:r>
              <a:rPr lang="en-US" dirty="0" smtClean="0"/>
              <a:t> des galaxies </a:t>
            </a:r>
            <a:r>
              <a:rPr lang="en-US" dirty="0" err="1" smtClean="0"/>
              <a:t>observées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C3D44-6A86-8044-95D4-8E5AB28B62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0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C3D44-6A86-8044-95D4-8E5AB28B62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0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 découverte du boson de Higgs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1277-5477-CC47-A138-CCA54DA23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13/11/2014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 découverte du boson de Higgs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1277-5477-CC47-A138-CCA54DA23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 découverte du boson de Higgs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1277-5477-CC47-A138-CCA54DA23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 découverte du boson de Higgs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1277-5477-CC47-A138-CCA54DA23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13/11/2014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La découverte du boson de Higgs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81261277-5477-CC47-A138-CCA54DA23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5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 découverte du boson de Higgs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1277-5477-CC47-A138-CCA54DA23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 découverte du boson de Higgs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1277-5477-CC47-A138-CCA54DA23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13/11/2014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 découverte du boson de Higgs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1277-5477-CC47-A138-CCA54DA23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13/11/2014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 découverte du boson de Higgs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1277-5477-CC47-A138-CCA54DA23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13/11/2014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 découverte du boson de Higgs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1277-5477-CC47-A138-CCA54DA23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 découverte du boson de Higgs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1277-5477-CC47-A138-CCA54DA23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13/11/2014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 découverte du boson de Higgs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1277-5477-CC47-A138-CCA54DA23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13/11/2014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 découverte du boson de Higgs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1277-5477-CC47-A138-CCA54DA23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92875"/>
            <a:ext cx="9144001" cy="365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62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-503"/>
            <a:ext cx="9144000" cy="1216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76" y="1567158"/>
            <a:ext cx="8540447" cy="4579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r>
              <a:rPr lang="fr-FR" smtClean="0"/>
              <a:t>13/11/2014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La découverte du boson de Higgs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363" y="64928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81261277-5477-CC47-A138-CCA54DA23A7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6"/>
        </a:buBlip>
        <a:defRPr sz="24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6"/>
        </a:buBlip>
        <a:defRPr sz="22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4" descr="hadr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0090" y="396138"/>
            <a:ext cx="6543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/>
                </a:solidFill>
                <a:latin typeface="+mj-lt"/>
              </a:rPr>
              <a:t>Au delà du modèle standard ?</a:t>
            </a:r>
            <a:endParaRPr lang="fr-FR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4210" y="5934141"/>
            <a:ext cx="1839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Stéphane </a:t>
            </a:r>
            <a:r>
              <a:rPr lang="en-US" dirty="0" err="1" smtClean="0">
                <a:solidFill>
                  <a:srgbClr val="FFFFFF"/>
                </a:solidFill>
              </a:rPr>
              <a:t>Perriès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IPN Lyon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13</a:t>
            </a:r>
            <a:r>
              <a:rPr lang="en-US" dirty="0" smtClean="0">
                <a:solidFill>
                  <a:srgbClr val="FFFFFF"/>
                </a:solidFill>
              </a:rPr>
              <a:t>/</a:t>
            </a:r>
            <a:r>
              <a:rPr lang="en-US" dirty="0" smtClean="0">
                <a:solidFill>
                  <a:srgbClr val="FFFFFF"/>
                </a:solidFill>
              </a:rPr>
              <a:t>11/</a:t>
            </a:r>
            <a:r>
              <a:rPr lang="en-US" dirty="0" smtClean="0">
                <a:solidFill>
                  <a:srgbClr val="FFFFFF"/>
                </a:solidFill>
              </a:rPr>
              <a:t>2014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13/11/2014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 découverte du boson de Higgs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C79E-25EE-A54F-9C2B-CA75DA8F87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-503"/>
            <a:ext cx="9144000" cy="974170"/>
          </a:xfrm>
        </p:spPr>
        <p:txBody>
          <a:bodyPr/>
          <a:lstStyle/>
          <a:p>
            <a:r>
              <a:rPr lang="en-US" sz="2800" dirty="0" smtClean="0"/>
              <a:t>Les </a:t>
            </a:r>
            <a:r>
              <a:rPr lang="en-US" sz="2800" dirty="0" err="1" smtClean="0"/>
              <a:t>limites</a:t>
            </a:r>
            <a:r>
              <a:rPr lang="en-US" sz="2800" dirty="0" smtClean="0"/>
              <a:t> de la </a:t>
            </a:r>
            <a:r>
              <a:rPr lang="en-US" sz="2800" dirty="0" err="1" smtClean="0"/>
              <a:t>théorie</a:t>
            </a:r>
            <a:r>
              <a:rPr lang="en-US" sz="2800" dirty="0" smtClean="0"/>
              <a:t> :</a:t>
            </a:r>
            <a:br>
              <a:rPr lang="en-US" sz="2800" dirty="0" smtClean="0"/>
            </a:br>
            <a:r>
              <a:rPr lang="en-US" sz="2800" dirty="0" smtClean="0"/>
              <a:t>Des indices </a:t>
            </a:r>
            <a:r>
              <a:rPr lang="en-US" sz="2800" dirty="0" err="1" smtClean="0"/>
              <a:t>expérimentaux</a:t>
            </a:r>
            <a:r>
              <a:rPr lang="en-US" sz="2800" dirty="0" smtClean="0"/>
              <a:t> </a:t>
            </a:r>
            <a:r>
              <a:rPr lang="en-US" sz="2800" dirty="0" err="1" smtClean="0"/>
              <a:t>venus</a:t>
            </a:r>
            <a:r>
              <a:rPr lang="en-US" sz="2800" dirty="0" smtClean="0"/>
              <a:t> de </a:t>
            </a:r>
            <a:r>
              <a:rPr lang="en-US" sz="2800" dirty="0" err="1" smtClean="0"/>
              <a:t>l’univers</a:t>
            </a:r>
            <a:endParaRPr lang="en-US" sz="2800" dirty="0"/>
          </a:p>
        </p:txBody>
      </p:sp>
      <p:pic>
        <p:nvPicPr>
          <p:cNvPr id="8" name="Picture 7" descr="Capture d’écran 2011-03-17 à 21.45.5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32" y="1077817"/>
            <a:ext cx="1542850" cy="15768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5040" y="1408281"/>
            <a:ext cx="4837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ill Sans Light"/>
                <a:cs typeface="Gill Sans Light"/>
              </a:rPr>
              <a:t>L’</a:t>
            </a:r>
            <a:r>
              <a:rPr lang="en-US" dirty="0" err="1" smtClean="0">
                <a:solidFill>
                  <a:srgbClr val="FF0000"/>
                </a:solidFill>
                <a:latin typeface="Gill Sans"/>
                <a:cs typeface="Gill Sans"/>
              </a:rPr>
              <a:t>anti-matière</a:t>
            </a:r>
            <a:r>
              <a:rPr lang="en-US" dirty="0" smtClean="0">
                <a:latin typeface="Gill Sans Light"/>
                <a:cs typeface="Gill Sans Light"/>
              </a:rPr>
              <a:t> a </a:t>
            </a:r>
            <a:r>
              <a:rPr lang="en-US" dirty="0" err="1" smtClean="0">
                <a:latin typeface="Gill Sans Light"/>
                <a:cs typeface="Gill Sans Light"/>
              </a:rPr>
              <a:t>quasiment</a:t>
            </a:r>
            <a:r>
              <a:rPr lang="en-US" dirty="0" smtClean="0">
                <a:latin typeface="Gill Sans Light"/>
                <a:cs typeface="Gill Sans Light"/>
              </a:rPr>
              <a:t> </a:t>
            </a:r>
            <a:r>
              <a:rPr lang="en-US" dirty="0" err="1" smtClean="0">
                <a:latin typeface="Gill Sans Light"/>
                <a:cs typeface="Gill Sans Light"/>
              </a:rPr>
              <a:t>disparu</a:t>
            </a:r>
            <a:r>
              <a:rPr lang="en-US" dirty="0" smtClean="0">
                <a:latin typeface="Gill Sans Light"/>
                <a:cs typeface="Gill Sans Light"/>
              </a:rPr>
              <a:t> de </a:t>
            </a:r>
            <a:r>
              <a:rPr lang="en-US" dirty="0" err="1" smtClean="0">
                <a:latin typeface="Gill Sans Light"/>
                <a:cs typeface="Gill Sans Light"/>
              </a:rPr>
              <a:t>notre</a:t>
            </a:r>
            <a:r>
              <a:rPr lang="en-US" dirty="0" smtClean="0">
                <a:latin typeface="Gill Sans Light"/>
                <a:cs typeface="Gill Sans Light"/>
              </a:rPr>
              <a:t> </a:t>
            </a:r>
            <a:r>
              <a:rPr lang="en-US" dirty="0" err="1" smtClean="0">
                <a:latin typeface="Gill Sans Light"/>
                <a:cs typeface="Gill Sans Light"/>
              </a:rPr>
              <a:t>galaxie</a:t>
            </a:r>
            <a:r>
              <a:rPr lang="en-US" dirty="0" smtClean="0">
                <a:latin typeface="Gill Sans Light"/>
                <a:cs typeface="Gill Sans Light"/>
              </a:rPr>
              <a:t/>
            </a:r>
            <a:br>
              <a:rPr lang="en-US" dirty="0" smtClean="0">
                <a:latin typeface="Gill Sans Light"/>
                <a:cs typeface="Gill Sans Light"/>
              </a:rPr>
            </a:br>
            <a:r>
              <a:rPr lang="en-US" dirty="0" smtClean="0">
                <a:latin typeface="Gill Sans Light"/>
                <a:cs typeface="Gill Sans Light"/>
              </a:rPr>
              <a:t>Violation de CP ?</a:t>
            </a:r>
            <a:endParaRPr lang="en-US" dirty="0">
              <a:latin typeface="Gill Sans Light"/>
              <a:cs typeface="Gill Sans Light"/>
            </a:endParaRPr>
          </a:p>
        </p:txBody>
      </p:sp>
      <p:pic>
        <p:nvPicPr>
          <p:cNvPr id="10" name="Picture 9" descr="m74_gemini_bi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32" y="3225938"/>
            <a:ext cx="2623064" cy="2467429"/>
          </a:xfrm>
          <a:prstGeom prst="rect">
            <a:avLst/>
          </a:prstGeom>
        </p:spPr>
      </p:pic>
      <p:pic>
        <p:nvPicPr>
          <p:cNvPr id="11" name="Picture 10" descr="CFHT-NGC456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5937"/>
            <a:ext cx="2072641" cy="2467430"/>
          </a:xfrm>
          <a:prstGeom prst="rect">
            <a:avLst/>
          </a:prstGeom>
        </p:spPr>
      </p:pic>
      <p:pic>
        <p:nvPicPr>
          <p:cNvPr id="12" name="Picture 11" descr="GalacticRotation_(french)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35" y="3225937"/>
            <a:ext cx="3489844" cy="24674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7864" y="5755353"/>
            <a:ext cx="7697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La </a:t>
            </a:r>
            <a:r>
              <a:rPr lang="en-US" dirty="0" err="1" smtClean="0">
                <a:latin typeface="Gill Sans Light"/>
                <a:cs typeface="Gill Sans Light"/>
              </a:rPr>
              <a:t>cinématique</a:t>
            </a:r>
            <a:r>
              <a:rPr lang="en-US" dirty="0" smtClean="0">
                <a:latin typeface="Gill Sans Light"/>
                <a:cs typeface="Gill Sans Light"/>
              </a:rPr>
              <a:t> des galaxies </a:t>
            </a:r>
            <a:r>
              <a:rPr lang="en-US" dirty="0" err="1" smtClean="0">
                <a:latin typeface="Gill Sans Light"/>
                <a:cs typeface="Gill Sans Light"/>
              </a:rPr>
              <a:t>indique</a:t>
            </a:r>
            <a:r>
              <a:rPr lang="en-US" dirty="0" smtClean="0">
                <a:latin typeface="Gill Sans Light"/>
                <a:cs typeface="Gill Sans Light"/>
              </a:rPr>
              <a:t> </a:t>
            </a:r>
            <a:r>
              <a:rPr lang="en-US" dirty="0" err="1" smtClean="0">
                <a:latin typeface="Gill Sans Light"/>
                <a:cs typeface="Gill Sans Light"/>
              </a:rPr>
              <a:t>l’existence</a:t>
            </a:r>
            <a:r>
              <a:rPr lang="en-US" dirty="0" smtClean="0">
                <a:latin typeface="Gill Sans Light"/>
                <a:cs typeface="Gill Sans Light"/>
              </a:rPr>
              <a:t> </a:t>
            </a:r>
            <a:r>
              <a:rPr lang="en-US" dirty="0" err="1" smtClean="0">
                <a:latin typeface="Gill Sans Light"/>
                <a:cs typeface="Gill Sans Light"/>
              </a:rPr>
              <a:t>d’une</a:t>
            </a:r>
            <a:r>
              <a:rPr lang="en-US" dirty="0" smtClean="0">
                <a:latin typeface="Gill Sans Light"/>
                <a:cs typeface="Gill Sans Light"/>
              </a:rPr>
              <a:t> </a:t>
            </a:r>
            <a:r>
              <a:rPr lang="en-US" dirty="0" err="1" smtClean="0">
                <a:latin typeface="Gill Sans Light"/>
                <a:cs typeface="Gill Sans Light"/>
              </a:rPr>
              <a:t>matière</a:t>
            </a:r>
            <a:r>
              <a:rPr lang="en-US" dirty="0" smtClean="0">
                <a:latin typeface="Gill Sans Light"/>
                <a:cs typeface="Gill Sans Light"/>
              </a:rPr>
              <a:t> </a:t>
            </a:r>
            <a:r>
              <a:rPr lang="en-US" dirty="0" err="1" smtClean="0">
                <a:latin typeface="Gill Sans Light"/>
                <a:cs typeface="Gill Sans Light"/>
              </a:rPr>
              <a:t>supplémentaire</a:t>
            </a:r>
            <a:r>
              <a:rPr lang="en-US" dirty="0" smtClean="0">
                <a:latin typeface="Gill Sans Light"/>
                <a:cs typeface="Gill Sans Light"/>
              </a:rPr>
              <a:t> non </a:t>
            </a:r>
            <a:r>
              <a:rPr lang="en-US" dirty="0" err="1" smtClean="0">
                <a:latin typeface="Gill Sans Light"/>
                <a:cs typeface="Gill Sans Light"/>
              </a:rPr>
              <a:t>lumineuse</a:t>
            </a:r>
            <a:r>
              <a:rPr lang="en-US" dirty="0" smtClean="0">
                <a:latin typeface="Gill Sans Light"/>
                <a:cs typeface="Gill Sans Light"/>
              </a:rPr>
              <a:t> : 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la </a:t>
            </a:r>
            <a:r>
              <a:rPr lang="en-US" dirty="0" err="1" smtClean="0">
                <a:solidFill>
                  <a:srgbClr val="FF0000"/>
                </a:solidFill>
                <a:latin typeface="Gill Sans"/>
                <a:cs typeface="Gill Sans"/>
              </a:rPr>
              <a:t>matière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 noire</a:t>
            </a:r>
            <a:endParaRPr lang="en-US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0793" y="2730547"/>
            <a:ext cx="3342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Gill Sans Light"/>
                <a:cs typeface="Gill Sans Light"/>
              </a:rPr>
              <a:t>C</a:t>
            </a:r>
            <a:r>
              <a:rPr lang="en-US" sz="1400" dirty="0" err="1" smtClean="0">
                <a:latin typeface="Gill Sans Light"/>
                <a:cs typeface="Gill Sans Light"/>
              </a:rPr>
              <a:t>ourbe</a:t>
            </a:r>
            <a:r>
              <a:rPr lang="en-US" sz="1400" dirty="0" smtClean="0">
                <a:latin typeface="Gill Sans Light"/>
                <a:cs typeface="Gill Sans Light"/>
              </a:rPr>
              <a:t> </a:t>
            </a:r>
            <a:r>
              <a:rPr lang="en-US" sz="1400" dirty="0">
                <a:latin typeface="Gill Sans Light"/>
                <a:cs typeface="Gill Sans Light"/>
              </a:rPr>
              <a:t>de rotation </a:t>
            </a:r>
            <a:r>
              <a:rPr lang="en-US" sz="1400" dirty="0" err="1">
                <a:latin typeface="Gill Sans Light"/>
                <a:cs typeface="Gill Sans Light"/>
              </a:rPr>
              <a:t>prévue</a:t>
            </a:r>
            <a:r>
              <a:rPr lang="en-US" sz="1400" dirty="0">
                <a:latin typeface="Gill Sans Light"/>
                <a:cs typeface="Gill Sans Light"/>
              </a:rPr>
              <a:t> par les </a:t>
            </a:r>
            <a:r>
              <a:rPr lang="en-US" sz="1400" dirty="0" err="1">
                <a:latin typeface="Gill Sans Light"/>
                <a:cs typeface="Gill Sans Light"/>
              </a:rPr>
              <a:t>équations</a:t>
            </a:r>
            <a:r>
              <a:rPr lang="en-US" sz="1400" dirty="0">
                <a:latin typeface="Gill Sans Light"/>
                <a:cs typeface="Gill Sans Light"/>
              </a:rPr>
              <a:t> de Newton (A) et la </a:t>
            </a:r>
            <a:r>
              <a:rPr lang="en-US" sz="1400" dirty="0" err="1">
                <a:latin typeface="Gill Sans Light"/>
                <a:cs typeface="Gill Sans Light"/>
              </a:rPr>
              <a:t>courbe</a:t>
            </a:r>
            <a:r>
              <a:rPr lang="en-US" sz="1400" dirty="0">
                <a:latin typeface="Gill Sans Light"/>
                <a:cs typeface="Gill Sans Light"/>
              </a:rPr>
              <a:t> </a:t>
            </a:r>
            <a:r>
              <a:rPr lang="en-US" sz="1400" dirty="0" err="1">
                <a:latin typeface="Gill Sans Light"/>
                <a:cs typeface="Gill Sans Light"/>
              </a:rPr>
              <a:t>observée</a:t>
            </a:r>
            <a:r>
              <a:rPr lang="en-US" sz="1400" dirty="0">
                <a:latin typeface="Gill Sans Light"/>
                <a:cs typeface="Gill Sans Light"/>
              </a:rPr>
              <a:t> (B), en </a:t>
            </a:r>
            <a:r>
              <a:rPr lang="en-US" sz="1400" dirty="0" err="1">
                <a:latin typeface="Gill Sans Light"/>
                <a:cs typeface="Gill Sans Light"/>
              </a:rPr>
              <a:t>fonction</a:t>
            </a:r>
            <a:r>
              <a:rPr lang="en-US" sz="1400" dirty="0">
                <a:latin typeface="Gill Sans Light"/>
                <a:cs typeface="Gill Sans Light"/>
              </a:rPr>
              <a:t> de la distance au </a:t>
            </a:r>
            <a:r>
              <a:rPr lang="en-US" sz="1400" dirty="0" err="1">
                <a:latin typeface="Gill Sans Light"/>
                <a:cs typeface="Gill Sans Light"/>
              </a:rPr>
              <a:t>centre</a:t>
            </a:r>
            <a:r>
              <a:rPr lang="en-US" sz="1400" dirty="0">
                <a:latin typeface="Gill Sans Light"/>
                <a:cs typeface="Gill Sans Light"/>
              </a:rPr>
              <a:t> de la </a:t>
            </a:r>
            <a:r>
              <a:rPr lang="en-US" sz="1400" dirty="0" err="1">
                <a:latin typeface="Gill Sans Light"/>
                <a:cs typeface="Gill Sans Light"/>
              </a:rPr>
              <a:t>galaxie</a:t>
            </a:r>
            <a:r>
              <a:rPr lang="en-US" sz="1400" dirty="0">
                <a:latin typeface="Gill Sans Light"/>
                <a:cs typeface="Gill Sans Light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-20636" y="2689201"/>
            <a:ext cx="9143999" cy="72572"/>
          </a:xfrm>
          <a:prstGeom prst="line">
            <a:avLst/>
          </a:prstGeom>
          <a:ln w="9525" cmpd="sng">
            <a:solidFill>
              <a:srgbClr val="4041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 découverte du boson de Higgs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1277-5477-CC47-A138-CCA54DA23A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1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-503"/>
            <a:ext cx="9144000" cy="562932"/>
          </a:xfrm>
        </p:spPr>
        <p:txBody>
          <a:bodyPr/>
          <a:lstStyle/>
          <a:p>
            <a:r>
              <a:rPr lang="en-US" sz="2800" dirty="0" err="1"/>
              <a:t>Cosmologie</a:t>
            </a:r>
            <a:r>
              <a:rPr lang="en-US" sz="2800" dirty="0"/>
              <a:t> avec les supernovae</a:t>
            </a:r>
          </a:p>
        </p:txBody>
      </p:sp>
      <p:pic>
        <p:nvPicPr>
          <p:cNvPr id="2" name="Picture 1" descr="Capture d’écran 2013-11-06 à 21.54.0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3"/>
          <a:stretch/>
        </p:blipFill>
        <p:spPr>
          <a:xfrm>
            <a:off x="151486" y="725718"/>
            <a:ext cx="6772208" cy="34929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23694" y="1938566"/>
            <a:ext cx="2151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Gill Sans Light"/>
                <a:cs typeface="Gill Sans Light"/>
              </a:rPr>
              <a:t>Mesure</a:t>
            </a:r>
            <a:r>
              <a:rPr lang="en-US" dirty="0">
                <a:latin typeface="Gill Sans Light"/>
                <a:cs typeface="Gill Sans Light"/>
              </a:rPr>
              <a:t> de la distance </a:t>
            </a:r>
            <a:br>
              <a:rPr lang="en-US" dirty="0">
                <a:latin typeface="Gill Sans Light"/>
                <a:cs typeface="Gill Sans Light"/>
              </a:rPr>
            </a:br>
            <a:r>
              <a:rPr lang="en-US" dirty="0">
                <a:latin typeface="Gill Sans Light"/>
                <a:cs typeface="Gill Sans Light"/>
              </a:rPr>
              <a:t>et de la </a:t>
            </a:r>
            <a:r>
              <a:rPr lang="en-US" dirty="0" err="1">
                <a:latin typeface="Gill Sans Light"/>
                <a:cs typeface="Gill Sans Light"/>
              </a:rPr>
              <a:t>vitesse</a:t>
            </a:r>
            <a:r>
              <a:rPr lang="en-US" dirty="0">
                <a:latin typeface="Gill Sans Light"/>
                <a:cs typeface="Gill Sans Light"/>
              </a:rPr>
              <a:t> des </a:t>
            </a:r>
            <a:br>
              <a:rPr lang="en-US" dirty="0">
                <a:latin typeface="Gill Sans Light"/>
                <a:cs typeface="Gill Sans Light"/>
              </a:rPr>
            </a:br>
            <a:r>
              <a:rPr lang="en-US" dirty="0">
                <a:latin typeface="Gill Sans Light"/>
                <a:cs typeface="Gill Sans Light"/>
              </a:rPr>
              <a:t>supernovae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8507" y="4409792"/>
            <a:ext cx="76978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On observe </a:t>
            </a:r>
            <a:r>
              <a:rPr lang="en-US" dirty="0" err="1" smtClean="0">
                <a:latin typeface="Gill Sans Light"/>
                <a:cs typeface="Gill Sans Light"/>
              </a:rPr>
              <a:t>une</a:t>
            </a:r>
            <a:r>
              <a:rPr lang="en-US" dirty="0" smtClean="0">
                <a:latin typeface="Gill Sans Light"/>
                <a:cs typeface="Gill Sans Light"/>
              </a:rPr>
              <a:t> </a:t>
            </a:r>
            <a:r>
              <a:rPr lang="en-US" dirty="0" err="1">
                <a:latin typeface="Gill Sans Light"/>
                <a:cs typeface="Gill Sans Light"/>
              </a:rPr>
              <a:t>a</a:t>
            </a:r>
            <a:r>
              <a:rPr lang="en-US" dirty="0" err="1" smtClean="0">
                <a:latin typeface="Gill Sans Light"/>
                <a:cs typeface="Gill Sans Light"/>
              </a:rPr>
              <a:t>ccélération</a:t>
            </a:r>
            <a:r>
              <a:rPr lang="en-US" dirty="0" smtClean="0">
                <a:latin typeface="Gill Sans Light"/>
                <a:cs typeface="Gill Sans Light"/>
              </a:rPr>
              <a:t> de </a:t>
            </a:r>
            <a:r>
              <a:rPr lang="en-US" dirty="0" err="1" smtClean="0">
                <a:latin typeface="Gill Sans Light"/>
                <a:cs typeface="Gill Sans Light"/>
              </a:rPr>
              <a:t>l’expansion</a:t>
            </a:r>
            <a:r>
              <a:rPr lang="en-US" dirty="0" smtClean="0">
                <a:latin typeface="Gill Sans Light"/>
                <a:cs typeface="Gill Sans Light"/>
              </a:rPr>
              <a:t> de </a:t>
            </a:r>
            <a:r>
              <a:rPr lang="en-US" dirty="0" err="1" smtClean="0">
                <a:latin typeface="Gill Sans Light"/>
                <a:cs typeface="Gill Sans Light"/>
              </a:rPr>
              <a:t>l’univers</a:t>
            </a:r>
            <a:r>
              <a:rPr lang="en-US" dirty="0" smtClean="0">
                <a:latin typeface="Gill Sans Light"/>
                <a:cs typeface="Gill Sans Light"/>
              </a:rPr>
              <a:t> qui </a:t>
            </a:r>
            <a:r>
              <a:rPr lang="en-US" dirty="0" err="1" smtClean="0">
                <a:latin typeface="Gill Sans Light"/>
                <a:cs typeface="Gill Sans Light"/>
              </a:rPr>
              <a:t>n’est</a:t>
            </a:r>
            <a:r>
              <a:rPr lang="en-US" dirty="0" smtClean="0">
                <a:latin typeface="Gill Sans Light"/>
                <a:cs typeface="Gill Sans Light"/>
              </a:rPr>
              <a:t> pas compatible avec le </a:t>
            </a:r>
            <a:r>
              <a:rPr lang="en-US" dirty="0" err="1" smtClean="0">
                <a:latin typeface="Gill Sans Light"/>
                <a:cs typeface="Gill Sans Light"/>
              </a:rPr>
              <a:t>contenu</a:t>
            </a:r>
            <a:r>
              <a:rPr lang="en-US" dirty="0" smtClean="0">
                <a:latin typeface="Gill Sans Light"/>
                <a:cs typeface="Gill Sans Light"/>
              </a:rPr>
              <a:t> de </a:t>
            </a:r>
            <a:r>
              <a:rPr lang="en-US" dirty="0" err="1" smtClean="0">
                <a:latin typeface="Gill Sans Light"/>
                <a:cs typeface="Gill Sans Light"/>
              </a:rPr>
              <a:t>l’univers</a:t>
            </a:r>
            <a:r>
              <a:rPr lang="en-US" dirty="0" smtClean="0">
                <a:latin typeface="Gill Sans Light"/>
                <a:cs typeface="Gill Sans Light"/>
              </a:rPr>
              <a:t> (</a:t>
            </a:r>
            <a:r>
              <a:rPr lang="en-US" dirty="0" err="1" smtClean="0">
                <a:latin typeface="Gill Sans Light"/>
                <a:cs typeface="Gill Sans Light"/>
              </a:rPr>
              <a:t>incluant</a:t>
            </a:r>
            <a:r>
              <a:rPr lang="en-US" dirty="0" smtClean="0">
                <a:latin typeface="Gill Sans Light"/>
                <a:cs typeface="Gill Sans Light"/>
              </a:rPr>
              <a:t> la </a:t>
            </a:r>
            <a:r>
              <a:rPr lang="en-US" dirty="0" err="1" smtClean="0">
                <a:latin typeface="Gill Sans Light"/>
                <a:cs typeface="Gill Sans Light"/>
              </a:rPr>
              <a:t>matière</a:t>
            </a:r>
            <a:r>
              <a:rPr lang="en-US" dirty="0" smtClean="0">
                <a:latin typeface="Gill Sans Light"/>
                <a:cs typeface="Gill Sans Light"/>
              </a:rPr>
              <a:t> noire)</a:t>
            </a:r>
          </a:p>
          <a:p>
            <a:r>
              <a:rPr lang="en-US" dirty="0" smtClean="0">
                <a:latin typeface="Gill Sans Light"/>
                <a:cs typeface="Gill Sans Light"/>
                <a:sym typeface="Wingdings"/>
              </a:rPr>
              <a:t></a:t>
            </a:r>
            <a:r>
              <a:rPr lang="en-US" dirty="0" smtClean="0">
                <a:latin typeface="Gill Sans Light"/>
                <a:cs typeface="Gill Sans Light"/>
              </a:rPr>
              <a:t>  concept </a:t>
            </a:r>
            <a:r>
              <a:rPr lang="en-US" dirty="0" err="1" smtClean="0">
                <a:latin typeface="Gill Sans Light"/>
                <a:cs typeface="Gill Sans Light"/>
              </a:rPr>
              <a:t>d’</a:t>
            </a:r>
            <a:r>
              <a:rPr lang="en-US" dirty="0" err="1" smtClean="0">
                <a:solidFill>
                  <a:srgbClr val="FF0000"/>
                </a:solidFill>
                <a:latin typeface="Gill Sans"/>
                <a:cs typeface="Gill Sans"/>
              </a:rPr>
              <a:t>énergie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 noire</a:t>
            </a:r>
            <a:b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</a:br>
            <a:r>
              <a:rPr lang="en-US" dirty="0" err="1">
                <a:latin typeface="Gill Sans Light"/>
                <a:cs typeface="Gill Sans Light"/>
              </a:rPr>
              <a:t>forme</a:t>
            </a:r>
            <a:r>
              <a:rPr lang="en-US" dirty="0">
                <a:latin typeface="Gill Sans Light"/>
                <a:cs typeface="Gill Sans Light"/>
              </a:rPr>
              <a:t> </a:t>
            </a:r>
            <a:r>
              <a:rPr lang="en-US" dirty="0" err="1">
                <a:latin typeface="Gill Sans Light"/>
                <a:cs typeface="Gill Sans Light"/>
              </a:rPr>
              <a:t>d'énergie</a:t>
            </a:r>
            <a:r>
              <a:rPr lang="en-US" dirty="0">
                <a:latin typeface="Gill Sans Light"/>
                <a:cs typeface="Gill Sans Light"/>
              </a:rPr>
              <a:t> </a:t>
            </a:r>
            <a:r>
              <a:rPr lang="en-US" dirty="0" err="1">
                <a:latin typeface="Gill Sans Light"/>
                <a:cs typeface="Gill Sans Light"/>
              </a:rPr>
              <a:t>hypothétique</a:t>
            </a:r>
            <a:r>
              <a:rPr lang="en-US" dirty="0">
                <a:latin typeface="Gill Sans Light"/>
                <a:cs typeface="Gill Sans Light"/>
              </a:rPr>
              <a:t> </a:t>
            </a:r>
            <a:r>
              <a:rPr lang="en-US" dirty="0" err="1">
                <a:latin typeface="Gill Sans Light"/>
                <a:cs typeface="Gill Sans Light"/>
              </a:rPr>
              <a:t>emplissant</a:t>
            </a:r>
            <a:r>
              <a:rPr lang="en-US" dirty="0">
                <a:latin typeface="Gill Sans Light"/>
                <a:cs typeface="Gill Sans Light"/>
              </a:rPr>
              <a:t> </a:t>
            </a:r>
            <a:r>
              <a:rPr lang="en-US" dirty="0" err="1">
                <a:latin typeface="Gill Sans Light"/>
                <a:cs typeface="Gill Sans Light"/>
              </a:rPr>
              <a:t>uniformément</a:t>
            </a:r>
            <a:r>
              <a:rPr lang="en-US" dirty="0">
                <a:latin typeface="Gill Sans Light"/>
                <a:cs typeface="Gill Sans Light"/>
              </a:rPr>
              <a:t> tout </a:t>
            </a:r>
            <a:r>
              <a:rPr lang="en-US" dirty="0" err="1">
                <a:latin typeface="Gill Sans Light"/>
                <a:cs typeface="Gill Sans Light"/>
              </a:rPr>
              <a:t>l'Univers</a:t>
            </a:r>
            <a:r>
              <a:rPr lang="en-US" dirty="0">
                <a:latin typeface="Gill Sans Light"/>
                <a:cs typeface="Gill Sans Light"/>
              </a:rPr>
              <a:t> et </a:t>
            </a:r>
            <a:r>
              <a:rPr lang="en-US" dirty="0" err="1">
                <a:latin typeface="Gill Sans Light"/>
                <a:cs typeface="Gill Sans Light"/>
              </a:rPr>
              <a:t>dotée</a:t>
            </a:r>
            <a:r>
              <a:rPr lang="en-US" dirty="0">
                <a:latin typeface="Gill Sans Light"/>
                <a:cs typeface="Gill Sans Light"/>
              </a:rPr>
              <a:t> </a:t>
            </a:r>
            <a:r>
              <a:rPr lang="en-US" dirty="0" err="1">
                <a:latin typeface="Gill Sans Light"/>
                <a:cs typeface="Gill Sans Light"/>
              </a:rPr>
              <a:t>d'une</a:t>
            </a:r>
            <a:r>
              <a:rPr lang="en-US" dirty="0">
                <a:latin typeface="Gill Sans Light"/>
                <a:cs typeface="Gill Sans Light"/>
              </a:rPr>
              <a:t> </a:t>
            </a:r>
            <a:r>
              <a:rPr lang="en-US" dirty="0" err="1" smtClean="0">
                <a:latin typeface="Gill Sans Light"/>
                <a:cs typeface="Gill Sans Light"/>
              </a:rPr>
              <a:t>pression</a:t>
            </a:r>
            <a:r>
              <a:rPr lang="en-US" dirty="0" smtClean="0">
                <a:latin typeface="Gill Sans Light"/>
                <a:cs typeface="Gill Sans Light"/>
              </a:rPr>
              <a:t> </a:t>
            </a:r>
            <a:r>
              <a:rPr lang="en-US" dirty="0" err="1">
                <a:latin typeface="Gill Sans Light"/>
                <a:cs typeface="Gill Sans Light"/>
              </a:rPr>
              <a:t>négative</a:t>
            </a:r>
            <a:r>
              <a:rPr lang="en-US" dirty="0">
                <a:latin typeface="Gill Sans Light"/>
                <a:cs typeface="Gill Sans Light"/>
              </a:rPr>
              <a:t>, qui la fait se </a:t>
            </a:r>
            <a:r>
              <a:rPr lang="en-US" dirty="0" err="1">
                <a:latin typeface="Gill Sans Light"/>
                <a:cs typeface="Gill Sans Light"/>
              </a:rPr>
              <a:t>comporter</a:t>
            </a:r>
            <a:r>
              <a:rPr lang="en-US" dirty="0">
                <a:latin typeface="Gill Sans Light"/>
                <a:cs typeface="Gill Sans Light"/>
              </a:rPr>
              <a:t> </a:t>
            </a:r>
            <a:r>
              <a:rPr lang="en-US" dirty="0" err="1">
                <a:latin typeface="Gill Sans Light"/>
                <a:cs typeface="Gill Sans Light"/>
              </a:rPr>
              <a:t>comme</a:t>
            </a:r>
            <a:r>
              <a:rPr lang="en-US" dirty="0">
                <a:latin typeface="Gill Sans Light"/>
                <a:cs typeface="Gill Sans Light"/>
              </a:rPr>
              <a:t> </a:t>
            </a:r>
            <a:r>
              <a:rPr lang="en-US" dirty="0" err="1">
                <a:latin typeface="Gill Sans Light"/>
                <a:cs typeface="Gill Sans Light"/>
              </a:rPr>
              <a:t>une</a:t>
            </a:r>
            <a:r>
              <a:rPr lang="en-US" dirty="0">
                <a:latin typeface="Gill Sans Light"/>
                <a:cs typeface="Gill Sans Light"/>
              </a:rPr>
              <a:t> force </a:t>
            </a:r>
            <a:r>
              <a:rPr lang="en-US" dirty="0" err="1">
                <a:latin typeface="Gill Sans Light"/>
                <a:cs typeface="Gill Sans Light"/>
              </a:rPr>
              <a:t>gravitationnelle</a:t>
            </a:r>
            <a:r>
              <a:rPr lang="en-US" dirty="0">
                <a:latin typeface="Gill Sans Light"/>
                <a:cs typeface="Gill Sans Light"/>
              </a:rPr>
              <a:t> </a:t>
            </a:r>
            <a:r>
              <a:rPr lang="en-US" dirty="0" err="1" smtClean="0">
                <a:latin typeface="Gill Sans Light"/>
                <a:cs typeface="Gill Sans Light"/>
              </a:rPr>
              <a:t>répulsive</a:t>
            </a:r>
            <a:r>
              <a:rPr lang="en-US" dirty="0" smtClean="0">
                <a:latin typeface="Gill Sans Light"/>
                <a:cs typeface="Gill Sans Light"/>
              </a:rPr>
              <a:t> </a:t>
            </a:r>
          </a:p>
          <a:p>
            <a:r>
              <a:rPr lang="en-US" dirty="0" smtClean="0">
                <a:latin typeface="Gill Sans Light"/>
                <a:cs typeface="Gill Sans Light"/>
                <a:sym typeface="Wingdings"/>
              </a:rPr>
              <a:t> retour de la </a:t>
            </a:r>
            <a:r>
              <a:rPr lang="en-US" dirty="0" err="1" smtClean="0">
                <a:latin typeface="Gill Sans Light"/>
                <a:cs typeface="Gill Sans Light"/>
                <a:sym typeface="Wingdings"/>
              </a:rPr>
              <a:t>constante</a:t>
            </a:r>
            <a:r>
              <a:rPr lang="en-US" dirty="0" smtClean="0">
                <a:latin typeface="Gill Sans Light"/>
                <a:cs typeface="Gill Sans Light"/>
                <a:sym typeface="Wingdings"/>
              </a:rPr>
              <a:t> </a:t>
            </a:r>
            <a:r>
              <a:rPr lang="en-US" dirty="0" err="1" smtClean="0">
                <a:latin typeface="Gill Sans Light"/>
                <a:cs typeface="Gill Sans Light"/>
                <a:sym typeface="Wingdings"/>
              </a:rPr>
              <a:t>cosmologique</a:t>
            </a:r>
            <a:r>
              <a:rPr lang="en-US" dirty="0" smtClean="0">
                <a:latin typeface="Gill Sans Light"/>
                <a:cs typeface="Gill Sans Light"/>
                <a:sym typeface="Wingdings"/>
              </a:rPr>
              <a:t> ?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13/11/2014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 découverte du boson de Higgs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1277-5477-CC47-A138-CCA54DA23A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1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13/11/2014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découverte du boson de Higgs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E142-DC94-9E4E-9600-85B97E10DA2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26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318"/>
            <a:ext cx="9144000" cy="919717"/>
          </a:xfrm>
        </p:spPr>
        <p:txBody>
          <a:bodyPr/>
          <a:lstStyle/>
          <a:p>
            <a:r>
              <a:rPr lang="it-IT" sz="4000" dirty="0" err="1" smtClean="0">
                <a:latin typeface="Arial" charset="0"/>
                <a:ea typeface="ＭＳ Ｐゴシック" charset="0"/>
              </a:rPr>
              <a:t>Des</a:t>
            </a:r>
            <a:r>
              <a:rPr lang="it-IT" sz="4000" dirty="0" smtClean="0">
                <a:latin typeface="Arial" charset="0"/>
                <a:ea typeface="ＭＳ Ｐゴシック" charset="0"/>
              </a:rPr>
              <a:t> </a:t>
            </a:r>
            <a:r>
              <a:rPr lang="it-IT" sz="4000" dirty="0" err="1" smtClean="0">
                <a:latin typeface="Arial" charset="0"/>
                <a:ea typeface="ＭＳ Ｐゴシック" charset="0"/>
              </a:rPr>
              <a:t>questions</a:t>
            </a:r>
            <a:r>
              <a:rPr lang="it-IT" sz="4000" dirty="0" smtClean="0">
                <a:latin typeface="Arial" charset="0"/>
                <a:ea typeface="ＭＳ Ｐゴシック" charset="0"/>
              </a:rPr>
              <a:t> sans </a:t>
            </a:r>
            <a:r>
              <a:rPr lang="it-IT" sz="4000" dirty="0" err="1" smtClean="0">
                <a:latin typeface="Arial" charset="0"/>
                <a:ea typeface="ＭＳ Ｐゴシック" charset="0"/>
              </a:rPr>
              <a:t>réponses</a:t>
            </a:r>
            <a:endParaRPr lang="en-GB" sz="4000" dirty="0">
              <a:latin typeface="Arial" charset="0"/>
              <a:ea typeface="ＭＳ Ｐゴシック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0338" y="1599228"/>
            <a:ext cx="879230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l"/>
            <a:r>
              <a:rPr lang="fr-FR" sz="2400" dirty="0" smtClean="0">
                <a:solidFill>
                  <a:srgbClr val="00547E"/>
                </a:solidFill>
                <a:latin typeface="+mn-lt"/>
              </a:rPr>
              <a:t/>
            </a:r>
            <a:br>
              <a:rPr lang="fr-FR" sz="2400" dirty="0" smtClean="0">
                <a:solidFill>
                  <a:srgbClr val="00547E"/>
                </a:solidFill>
                <a:latin typeface="+mn-lt"/>
              </a:rPr>
            </a:br>
            <a:endParaRPr lang="fr-FR" sz="2400" dirty="0" smtClean="0">
              <a:solidFill>
                <a:srgbClr val="00547E"/>
              </a:solidFill>
              <a:latin typeface="+mn-lt"/>
            </a:endParaRPr>
          </a:p>
          <a:p>
            <a:pPr algn="l">
              <a:buFontTx/>
              <a:buChar char="•"/>
            </a:pPr>
            <a:r>
              <a:rPr lang="fr-FR" sz="2400" dirty="0" smtClean="0">
                <a:latin typeface="+mn-lt"/>
              </a:rPr>
              <a:t>Qu’est-ce que la matière noire ?</a:t>
            </a:r>
          </a:p>
          <a:p>
            <a:pPr algn="l">
              <a:buFontTx/>
              <a:buChar char="•"/>
            </a:pPr>
            <a:r>
              <a:rPr lang="fr-FR" sz="2400" dirty="0" smtClean="0">
                <a:latin typeface="+mn-lt"/>
              </a:rPr>
              <a:t>Qu’est-ce que l’énergie noire ?</a:t>
            </a:r>
          </a:p>
          <a:p>
            <a:pPr algn="l">
              <a:buFontTx/>
              <a:buChar char="•"/>
            </a:pPr>
            <a:r>
              <a:rPr lang="fr-FR" sz="2400" dirty="0" smtClean="0">
                <a:latin typeface="+mn-lt"/>
              </a:rPr>
              <a:t>Pourquoi l’antimatière a disparu ?</a:t>
            </a:r>
          </a:p>
          <a:p>
            <a:pPr algn="l">
              <a:buFontTx/>
              <a:buChar char="•"/>
            </a:pPr>
            <a:r>
              <a:rPr lang="fr-FR" sz="2400" dirty="0">
                <a:latin typeface="+mn-lt"/>
              </a:rPr>
              <a:t>Pourquoi les masses des particules sont si différentes ? </a:t>
            </a:r>
          </a:p>
          <a:p>
            <a:pPr algn="l">
              <a:buFontTx/>
              <a:buChar char="•"/>
            </a:pPr>
            <a:r>
              <a:rPr lang="fr-FR" sz="2400" dirty="0">
                <a:latin typeface="+mn-lt"/>
              </a:rPr>
              <a:t>Pourquoi 4 interactions fondamentales ? Pourquoi des intensités si différentes ? Comment réconcilier la gravité avec les autres interactions ? Peut-on les unifier ?</a:t>
            </a:r>
          </a:p>
          <a:p>
            <a:pPr algn="l">
              <a:buFontTx/>
              <a:buChar char="•"/>
            </a:pPr>
            <a:r>
              <a:rPr lang="fr-FR" sz="2400" dirty="0">
                <a:latin typeface="+mn-lt"/>
              </a:rPr>
              <a:t>Combien y-a-t-il vraiment de dimensions dans notre univers</a:t>
            </a:r>
          </a:p>
          <a:p>
            <a:pPr algn="l"/>
            <a:endParaRPr lang="fr-FR" sz="2400" dirty="0" smtClean="0">
              <a:solidFill>
                <a:srgbClr val="00547E"/>
              </a:solidFill>
              <a:latin typeface="+mn-lt"/>
            </a:endParaRPr>
          </a:p>
          <a:p>
            <a:r>
              <a:rPr lang="fr-FR" sz="2400" dirty="0" smtClean="0">
                <a:solidFill>
                  <a:srgbClr val="CC0000"/>
                </a:solidFill>
                <a:latin typeface="+mn-lt"/>
              </a:rPr>
              <a:t>La réponse à certaines de ces questions est probablement cachée dans la région jusqu’alors inexplorée du </a:t>
            </a:r>
            <a:r>
              <a:rPr lang="fr-FR" sz="2400" dirty="0" err="1" smtClean="0">
                <a:solidFill>
                  <a:srgbClr val="CC0000"/>
                </a:solidFill>
                <a:latin typeface="+mn-lt"/>
              </a:rPr>
              <a:t>TeV</a:t>
            </a:r>
            <a:r>
              <a:rPr lang="fr-FR" sz="2400" dirty="0" smtClean="0">
                <a:solidFill>
                  <a:srgbClr val="CC0000"/>
                </a:solidFill>
                <a:latin typeface="+mn-lt"/>
              </a:rPr>
              <a:t> (10</a:t>
            </a:r>
            <a:r>
              <a:rPr lang="fr-FR" sz="2400" baseline="30000" dirty="0" smtClean="0">
                <a:solidFill>
                  <a:srgbClr val="CC0000"/>
                </a:solidFill>
                <a:latin typeface="+mn-lt"/>
              </a:rPr>
              <a:t>12</a:t>
            </a:r>
            <a:r>
              <a:rPr lang="fr-FR" sz="2400" dirty="0" smtClean="0">
                <a:solidFill>
                  <a:srgbClr val="CC0000"/>
                </a:solidFill>
                <a:latin typeface="+mn-lt"/>
              </a:rPr>
              <a:t> eV)</a:t>
            </a:r>
            <a:endParaRPr lang="fr-FR" sz="24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8077200" y="-374650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13/11/2014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E142-DC94-9E4E-9600-85B97E10DA2C}" type="slidenum">
              <a:rPr lang="fr-FR" smtClean="0"/>
              <a:t>5</a:t>
            </a:fld>
            <a:endParaRPr lang="fr-FR"/>
          </a:p>
        </p:txBody>
      </p:sp>
      <p:pic>
        <p:nvPicPr>
          <p:cNvPr id="9" name="Image 6" descr="constituents.tif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9675" y="1111291"/>
            <a:ext cx="4184650" cy="116874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 découverte du boson de Higgs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4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questions fondamentales en physique des hautes énergies sont trop nombreuses pour croire que le Modèle Standard soit la théorie ultime. Le modèle est p</a:t>
            </a:r>
            <a:r>
              <a:rPr lang="fr-FR" dirty="0">
                <a:sym typeface="Symbol" charset="0"/>
              </a:rPr>
              <a:t>robablement une théorie valide seulement à l’échelle d’énergie que l’on arrive a sonder aujourd'hui.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 découverte du boson de Higgs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1277-5477-CC47-A138-CCA54DA23A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75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13/11/2014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découverte du boson de Higgs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E142-DC94-9E4E-9600-85B97E10DA2C}" type="slidenum">
              <a:rPr lang="fr-FR" smtClean="0"/>
              <a:t>7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5134434" y="1691963"/>
            <a:ext cx="2935619" cy="830997"/>
          </a:xfrm>
          <a:prstGeom prst="rect">
            <a:avLst/>
          </a:prstGeom>
          <a:solidFill>
            <a:srgbClr val="999EED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F3F3F"/>
                </a:solidFill>
                <a:latin typeface="Gill Sans Light"/>
                <a:cs typeface="Gill Sans Light"/>
              </a:rPr>
              <a:t>Le boson de Higgs ! </a:t>
            </a:r>
            <a:br>
              <a:rPr lang="en-US" sz="1600" dirty="0">
                <a:solidFill>
                  <a:srgbClr val="3F3F3F"/>
                </a:solidFill>
                <a:latin typeface="Gill Sans Light"/>
                <a:cs typeface="Gill Sans Light"/>
              </a:rPr>
            </a:br>
            <a:r>
              <a:rPr lang="en-US" sz="1600" dirty="0">
                <a:solidFill>
                  <a:srgbClr val="3F3F3F"/>
                </a:solidFill>
                <a:latin typeface="Gill Sans Light"/>
                <a:cs typeface="Gill Sans Light"/>
              </a:rPr>
              <a:t>Des </a:t>
            </a:r>
            <a:r>
              <a:rPr lang="en-US" sz="1600" dirty="0" err="1" smtClean="0">
                <a:solidFill>
                  <a:srgbClr val="3F3F3F"/>
                </a:solidFill>
                <a:latin typeface="Gill Sans Light"/>
                <a:cs typeface="Gill Sans Light"/>
              </a:rPr>
              <a:t>nouvelles</a:t>
            </a:r>
            <a:r>
              <a:rPr lang="en-US" sz="1600" dirty="0" smtClean="0">
                <a:solidFill>
                  <a:srgbClr val="3F3F3F"/>
                </a:solidFill>
                <a:latin typeface="Gill Sans Light"/>
                <a:cs typeface="Gill Sans Light"/>
              </a:rPr>
              <a:t> </a:t>
            </a:r>
            <a:r>
              <a:rPr lang="en-US" sz="1600" dirty="0" err="1" smtClean="0">
                <a:solidFill>
                  <a:srgbClr val="3F3F3F"/>
                </a:solidFill>
                <a:latin typeface="Gill Sans Light"/>
                <a:cs typeface="Gill Sans Light"/>
              </a:rPr>
              <a:t>particules</a:t>
            </a:r>
            <a:r>
              <a:rPr lang="en-US" sz="1600" dirty="0" smtClean="0">
                <a:solidFill>
                  <a:srgbClr val="3F3F3F"/>
                </a:solidFill>
                <a:latin typeface="Gill Sans Light"/>
                <a:cs typeface="Gill Sans Light"/>
              </a:rPr>
              <a:t> ?</a:t>
            </a:r>
          </a:p>
          <a:p>
            <a:r>
              <a:rPr lang="en-US" sz="1600" dirty="0" smtClean="0">
                <a:solidFill>
                  <a:srgbClr val="3F3F3F"/>
                </a:solidFill>
                <a:latin typeface="Gill Sans Light"/>
                <a:cs typeface="Gill Sans Light"/>
              </a:rPr>
              <a:t>Des dimensions </a:t>
            </a:r>
            <a:r>
              <a:rPr lang="en-US" sz="1600" dirty="0" err="1" smtClean="0">
                <a:solidFill>
                  <a:srgbClr val="3F3F3F"/>
                </a:solidFill>
                <a:latin typeface="Gill Sans Light"/>
                <a:cs typeface="Gill Sans Light"/>
              </a:rPr>
              <a:t>supplémentaires</a:t>
            </a:r>
            <a:r>
              <a:rPr lang="en-US" sz="1600" dirty="0" smtClean="0">
                <a:solidFill>
                  <a:srgbClr val="3F3F3F"/>
                </a:solidFill>
                <a:latin typeface="Gill Sans Light"/>
                <a:cs typeface="Gill Sans Light"/>
              </a:rPr>
              <a:t> ?</a:t>
            </a:r>
            <a:endParaRPr lang="en-US" sz="1600" dirty="0">
              <a:solidFill>
                <a:srgbClr val="3F3F3F"/>
              </a:solidFill>
              <a:latin typeface="Gill Sans Light"/>
              <a:cs typeface="Gill Sans Light"/>
            </a:endParaRPr>
          </a:p>
        </p:txBody>
      </p:sp>
      <p:sp useBgFill="1">
        <p:nvSpPr>
          <p:cNvPr id="8" name="TextBox 7"/>
          <p:cNvSpPr txBox="1"/>
          <p:nvPr/>
        </p:nvSpPr>
        <p:spPr>
          <a:xfrm>
            <a:off x="239607" y="3646545"/>
            <a:ext cx="5067687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Des extensions du </a:t>
            </a:r>
            <a:r>
              <a:rPr lang="en-US" dirty="0" err="1" smtClean="0"/>
              <a:t>modèle</a:t>
            </a:r>
            <a:r>
              <a:rPr lang="en-US" dirty="0" smtClean="0"/>
              <a:t> standard </a:t>
            </a:r>
            <a:r>
              <a:rPr lang="en-US" dirty="0" err="1" smtClean="0"/>
              <a:t>prédisent</a:t>
            </a:r>
            <a:r>
              <a:rPr lang="en-US" dirty="0" smtClean="0"/>
              <a:t> </a:t>
            </a:r>
            <a:r>
              <a:rPr lang="en-US" dirty="0" err="1" smtClean="0"/>
              <a:t>l’existence</a:t>
            </a:r>
            <a:r>
              <a:rPr lang="en-US" dirty="0" smtClean="0"/>
              <a:t> de </a:t>
            </a:r>
            <a:r>
              <a:rPr lang="en-US" dirty="0" err="1" smtClean="0"/>
              <a:t>particules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matière</a:t>
            </a:r>
            <a:r>
              <a:rPr lang="en-US" dirty="0" smtClean="0"/>
              <a:t> noire, de nouveaux champs </a:t>
            </a:r>
            <a:r>
              <a:rPr lang="en-US" dirty="0" err="1" smtClean="0"/>
              <a:t>expliquant</a:t>
            </a:r>
            <a:r>
              <a:rPr lang="en-US" dirty="0" smtClean="0"/>
              <a:t> </a:t>
            </a:r>
            <a:r>
              <a:rPr lang="en-US" dirty="0" err="1" smtClean="0"/>
              <a:t>l’énergie</a:t>
            </a:r>
            <a:r>
              <a:rPr lang="en-US" dirty="0" smtClean="0"/>
              <a:t> noire (la quintessence) </a:t>
            </a:r>
          </a:p>
          <a:p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smtClean="0">
                <a:solidFill>
                  <a:srgbClr val="FF0000"/>
                </a:solidFill>
              </a:rPr>
              <a:t>LHC </a:t>
            </a:r>
            <a:r>
              <a:rPr lang="en-US" dirty="0" smtClean="0"/>
              <a:t>a déjà </a:t>
            </a:r>
            <a:r>
              <a:rPr lang="en-US" dirty="0" err="1" smtClean="0"/>
              <a:t>mis</a:t>
            </a:r>
            <a:r>
              <a:rPr lang="en-US" dirty="0" smtClean="0"/>
              <a:t> en </a:t>
            </a:r>
            <a:r>
              <a:rPr lang="en-US" dirty="0" err="1" smtClean="0"/>
              <a:t>évidence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nouvelle </a:t>
            </a:r>
            <a:r>
              <a:rPr lang="en-US" dirty="0" err="1" smtClean="0"/>
              <a:t>particule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peut-être</a:t>
            </a:r>
            <a:r>
              <a:rPr lang="en-US" dirty="0" smtClean="0"/>
              <a:t> en </a:t>
            </a:r>
            <a:r>
              <a:rPr lang="en-US" dirty="0" err="1" smtClean="0"/>
              <a:t>découvrir</a:t>
            </a:r>
            <a:r>
              <a:rPr lang="en-US" dirty="0" smtClean="0"/>
              <a:t> </a:t>
            </a:r>
            <a:r>
              <a:rPr lang="en-US" dirty="0" err="1" smtClean="0"/>
              <a:t>d’autres</a:t>
            </a:r>
            <a:r>
              <a:rPr lang="en-US" dirty="0" smtClean="0"/>
              <a:t>, et </a:t>
            </a:r>
            <a:r>
              <a:rPr lang="en-US" dirty="0" err="1" smtClean="0"/>
              <a:t>ainsi</a:t>
            </a:r>
            <a:r>
              <a:rPr lang="en-US" dirty="0" smtClean="0"/>
              <a:t> </a:t>
            </a:r>
            <a:r>
              <a:rPr lang="en-US" dirty="0" err="1" smtClean="0"/>
              <a:t>valider</a:t>
            </a:r>
            <a:r>
              <a:rPr lang="en-US" dirty="0" smtClean="0"/>
              <a:t> de </a:t>
            </a:r>
            <a:r>
              <a:rPr lang="en-US" dirty="0" err="1" smtClean="0"/>
              <a:t>nouvelles</a:t>
            </a:r>
            <a:r>
              <a:rPr lang="en-US" dirty="0" smtClean="0"/>
              <a:t> </a:t>
            </a:r>
            <a:r>
              <a:rPr lang="en-US" dirty="0" err="1" smtClean="0"/>
              <a:t>théories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6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503"/>
            <a:ext cx="9144000" cy="1126041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Lois </a:t>
            </a:r>
            <a:r>
              <a:rPr lang="fr-FR" sz="4000" dirty="0" smtClean="0"/>
              <a:t>fondamentales de </a:t>
            </a:r>
            <a:r>
              <a:rPr lang="fr-FR" sz="4000" dirty="0"/>
              <a:t>la physique &lt; 1900   </a:t>
            </a:r>
            <a:r>
              <a:rPr lang="en-GB" sz="4000" dirty="0"/>
              <a:t/>
            </a:r>
            <a:br>
              <a:rPr lang="en-GB" sz="4000" dirty="0"/>
            </a:b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13/11/2014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E142-DC94-9E4E-9600-85B97E10DA2C}" type="slidenum">
              <a:rPr lang="fr-FR" smtClean="0"/>
              <a:t>8</a:t>
            </a:fld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680847"/>
            <a:ext cx="7386864" cy="233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5"/>
          <p:cNvSpPr txBox="1">
            <a:spLocks noChangeArrowheads="1"/>
          </p:cNvSpPr>
          <p:nvPr/>
        </p:nvSpPr>
        <p:spPr bwMode="auto">
          <a:xfrm>
            <a:off x="1143000" y="4017149"/>
            <a:ext cx="7218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FF0000"/>
                </a:solidFill>
                <a:ea typeface="Arial" charset="0"/>
                <a:cs typeface="Tahoma"/>
              </a:rPr>
              <a:t>Michelson </a:t>
            </a:r>
            <a:r>
              <a:rPr lang="fr-FR" dirty="0" err="1">
                <a:solidFill>
                  <a:srgbClr val="FF0000"/>
                </a:solidFill>
                <a:ea typeface="Arial" charset="0"/>
                <a:cs typeface="Tahoma"/>
                <a:sym typeface="Wingdings" charset="2"/>
              </a:rPr>
              <a:t></a:t>
            </a:r>
            <a:r>
              <a:rPr lang="fr-FR" dirty="0">
                <a:solidFill>
                  <a:srgbClr val="FF0000"/>
                </a:solidFill>
                <a:ea typeface="Arial" charset="0"/>
                <a:cs typeface="Tahoma"/>
                <a:sym typeface="Wingdings" charset="2"/>
              </a:rPr>
              <a:t> théorie de la relativité restreinte Einstein (1905) </a:t>
            </a:r>
            <a:endParaRPr lang="fr-FR" dirty="0">
              <a:solidFill>
                <a:srgbClr val="FF0000"/>
              </a:solidFill>
              <a:ea typeface="Arial" charset="0"/>
              <a:cs typeface="Tahoma"/>
            </a:endParaRPr>
          </a:p>
          <a:p>
            <a:r>
              <a:rPr lang="fr-FR" dirty="0">
                <a:solidFill>
                  <a:srgbClr val="FF0000"/>
                </a:solidFill>
                <a:ea typeface="Arial" charset="0"/>
                <a:cs typeface="Tahoma"/>
              </a:rPr>
              <a:t>Corps noir </a:t>
            </a:r>
            <a:r>
              <a:rPr lang="fr-FR" dirty="0" err="1">
                <a:solidFill>
                  <a:srgbClr val="FF0000"/>
                </a:solidFill>
                <a:ea typeface="Arial" charset="0"/>
                <a:cs typeface="Tahoma"/>
                <a:sym typeface="Wingdings" charset="2"/>
              </a:rPr>
              <a:t></a:t>
            </a:r>
            <a:r>
              <a:rPr lang="fr-FR" dirty="0">
                <a:solidFill>
                  <a:srgbClr val="FF0000"/>
                </a:solidFill>
                <a:ea typeface="Arial" charset="0"/>
                <a:cs typeface="Tahoma"/>
                <a:sym typeface="Wingdings" charset="2"/>
              </a:rPr>
              <a:t> Mécanique quantique  Planck (1900) </a:t>
            </a:r>
            <a:r>
              <a:rPr lang="fr-FR" dirty="0">
                <a:solidFill>
                  <a:srgbClr val="FF0000"/>
                </a:solidFill>
                <a:cs typeface="Tahoma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928" y="5207000"/>
            <a:ext cx="899935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Début </a:t>
            </a:r>
            <a:r>
              <a:rPr lang="en-US" dirty="0" err="1" smtClean="0"/>
              <a:t>XXI</a:t>
            </a:r>
            <a:r>
              <a:rPr lang="en-US" baseline="30000" dirty="0" err="1" smtClean="0"/>
              <a:t>ème</a:t>
            </a:r>
            <a:r>
              <a:rPr lang="en-US" dirty="0" smtClean="0"/>
              <a:t> siècle :</a:t>
            </a:r>
          </a:p>
          <a:p>
            <a:r>
              <a:rPr lang="en-US" dirty="0" smtClean="0"/>
              <a:t>Le </a:t>
            </a:r>
            <a:r>
              <a:rPr lang="en-US" dirty="0" err="1" smtClean="0"/>
              <a:t>modèle</a:t>
            </a:r>
            <a:r>
              <a:rPr lang="en-US" dirty="0" smtClean="0"/>
              <a:t> standard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théorie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aboutie</a:t>
            </a:r>
            <a:r>
              <a:rPr lang="en-US" dirty="0" smtClean="0"/>
              <a:t>,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reste</a:t>
            </a:r>
            <a:r>
              <a:rPr lang="en-US" dirty="0" smtClean="0"/>
              <a:t> </a:t>
            </a:r>
            <a:r>
              <a:rPr lang="en-US" dirty="0" err="1" smtClean="0"/>
              <a:t>quelques</a:t>
            </a:r>
            <a:r>
              <a:rPr lang="en-US" dirty="0" smtClean="0"/>
              <a:t> “</a:t>
            </a:r>
            <a:r>
              <a:rPr lang="en-US" dirty="0" err="1" smtClean="0"/>
              <a:t>petits</a:t>
            </a:r>
            <a:r>
              <a:rPr lang="en-US" dirty="0" smtClean="0"/>
              <a:t> </a:t>
            </a:r>
            <a:r>
              <a:rPr lang="en-US" dirty="0" err="1" smtClean="0"/>
              <a:t>problèmes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Nous </a:t>
            </a:r>
            <a:r>
              <a:rPr lang="en-US" dirty="0" err="1" smtClean="0"/>
              <a:t>pourrions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nous </a:t>
            </a:r>
            <a:r>
              <a:rPr lang="en-US" dirty="0" err="1" smtClean="0"/>
              <a:t>trouver</a:t>
            </a:r>
            <a:r>
              <a:rPr lang="en-US" dirty="0" smtClean="0"/>
              <a:t> </a:t>
            </a:r>
            <a:r>
              <a:rPr lang="en-US" dirty="0" err="1" smtClean="0"/>
              <a:t>maintenant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même</a:t>
            </a:r>
            <a:r>
              <a:rPr lang="en-US" dirty="0" smtClean="0"/>
              <a:t> situation</a:t>
            </a:r>
          </a:p>
          <a:p>
            <a:r>
              <a:rPr lang="fr-FR" b="1" dirty="0">
                <a:solidFill>
                  <a:srgbClr val="000000"/>
                </a:solidFill>
              </a:rPr>
              <a:t>Le LHC (2010-2030) ouvre une nouvelle ère de la physique!</a:t>
            </a:r>
            <a:br>
              <a:rPr lang="fr-FR" b="1" dirty="0">
                <a:solidFill>
                  <a:srgbClr val="000000"/>
                </a:solidFill>
              </a:rPr>
            </a:br>
            <a:endParaRPr lang="fr-FR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928" y="1219182"/>
            <a:ext cx="182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 </a:t>
            </a:r>
            <a:r>
              <a:rPr lang="en-US" dirty="0" err="1" smtClean="0"/>
              <a:t>XIX</a:t>
            </a:r>
            <a:r>
              <a:rPr lang="en-US" baseline="30000" dirty="0" err="1" smtClean="0"/>
              <a:t>ème</a:t>
            </a:r>
            <a:r>
              <a:rPr lang="en-US" dirty="0" smtClean="0"/>
              <a:t> siècle :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4904200"/>
            <a:ext cx="912336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 découverte du boson de Higgs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7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Un </a:t>
            </a:r>
            <a:r>
              <a:rPr lang="en-US" sz="4000" dirty="0" err="1" smtClean="0"/>
              <a:t>peu</a:t>
            </a:r>
            <a:r>
              <a:rPr lang="en-US" sz="4000" dirty="0" smtClean="0"/>
              <a:t> de pub : </a:t>
            </a:r>
            <a:r>
              <a:rPr lang="en-US" sz="4000" dirty="0" err="1" smtClean="0"/>
              <a:t>Masterclasses</a:t>
            </a:r>
            <a:r>
              <a:rPr lang="en-US" sz="4000" dirty="0" smtClean="0"/>
              <a:t> du CERN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Programme</a:t>
            </a:r>
            <a:r>
              <a:rPr lang="en-US" dirty="0"/>
              <a:t> international </a:t>
            </a:r>
            <a:r>
              <a:rPr lang="en-US" dirty="0" err="1"/>
              <a:t>initié</a:t>
            </a:r>
            <a:r>
              <a:rPr lang="en-US" dirty="0"/>
              <a:t> par le CERN et </a:t>
            </a:r>
            <a:r>
              <a:rPr lang="en-US" dirty="0" err="1"/>
              <a:t>destiné</a:t>
            </a:r>
            <a:r>
              <a:rPr lang="en-US" dirty="0"/>
              <a:t> aux </a:t>
            </a:r>
            <a:r>
              <a:rPr lang="en-US" dirty="0" err="1"/>
              <a:t>élèves</a:t>
            </a:r>
            <a:r>
              <a:rPr lang="en-US" dirty="0"/>
              <a:t> de </a:t>
            </a:r>
            <a:r>
              <a:rPr lang="en-US" dirty="0" err="1"/>
              <a:t>terminale</a:t>
            </a:r>
            <a:r>
              <a:rPr lang="en-US" dirty="0"/>
              <a:t> </a:t>
            </a:r>
            <a:r>
              <a:rPr lang="en-US" dirty="0" err="1" smtClean="0"/>
              <a:t>scientifique</a:t>
            </a:r>
            <a:r>
              <a:rPr lang="en-US" dirty="0" smtClean="0"/>
              <a:t> (</a:t>
            </a:r>
            <a:r>
              <a:rPr lang="en-US" dirty="0" err="1" smtClean="0"/>
              <a:t>voire</a:t>
            </a:r>
            <a:r>
              <a:rPr lang="en-US" dirty="0" smtClean="0"/>
              <a:t> première).</a:t>
            </a:r>
            <a:endParaRPr lang="en-US" dirty="0"/>
          </a:p>
          <a:p>
            <a:r>
              <a:rPr lang="en-US" dirty="0"/>
              <a:t>Idée : Initiation 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recherche</a:t>
            </a:r>
            <a:r>
              <a:rPr lang="en-US" dirty="0"/>
              <a:t> en physique des </a:t>
            </a:r>
            <a:r>
              <a:rPr lang="en-US" dirty="0" err="1"/>
              <a:t>particules</a:t>
            </a:r>
            <a:r>
              <a:rPr lang="en-US" dirty="0"/>
              <a:t>, en </a:t>
            </a:r>
            <a:r>
              <a:rPr lang="en-US" dirty="0" err="1"/>
              <a:t>proposant</a:t>
            </a:r>
            <a:r>
              <a:rPr lang="en-US" dirty="0"/>
              <a:t> aux </a:t>
            </a:r>
            <a:r>
              <a:rPr lang="en-US" dirty="0" err="1"/>
              <a:t>étudiants</a:t>
            </a:r>
            <a:r>
              <a:rPr lang="en-US" dirty="0"/>
              <a:t> d’être </a:t>
            </a:r>
            <a:r>
              <a:rPr lang="en-US" dirty="0" err="1"/>
              <a:t>acteurs</a:t>
            </a:r>
            <a:r>
              <a:rPr lang="en-US" dirty="0"/>
              <a:t> de la </a:t>
            </a:r>
            <a:r>
              <a:rPr lang="en-US" dirty="0" err="1"/>
              <a:t>recherche</a:t>
            </a:r>
            <a:r>
              <a:rPr lang="en-US" dirty="0"/>
              <a:t>.</a:t>
            </a:r>
          </a:p>
          <a:p>
            <a:r>
              <a:rPr lang="en-US" dirty="0" smtClean="0"/>
              <a:t>Format 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Cours</a:t>
            </a:r>
            <a:r>
              <a:rPr lang="en-US" dirty="0"/>
              <a:t>/</a:t>
            </a:r>
            <a:r>
              <a:rPr lang="en-US" dirty="0" err="1"/>
              <a:t>conférences</a:t>
            </a:r>
            <a:r>
              <a:rPr lang="en-US" dirty="0"/>
              <a:t> </a:t>
            </a:r>
            <a:r>
              <a:rPr lang="en-US" dirty="0" err="1"/>
              <a:t>d’introduction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physique des </a:t>
            </a:r>
            <a:r>
              <a:rPr lang="en-US" dirty="0" err="1"/>
              <a:t>particules</a:t>
            </a:r>
            <a:r>
              <a:rPr lang="en-US" dirty="0"/>
              <a:t>, et aux techniques </a:t>
            </a:r>
            <a:r>
              <a:rPr lang="en-US" dirty="0" err="1"/>
              <a:t>expérimentales</a:t>
            </a:r>
            <a:r>
              <a:rPr lang="en-US" dirty="0"/>
              <a:t> </a:t>
            </a:r>
            <a:r>
              <a:rPr lang="en-US" dirty="0" err="1" smtClean="0"/>
              <a:t>associées</a:t>
            </a:r>
            <a:endParaRPr lang="en-US" dirty="0"/>
          </a:p>
          <a:p>
            <a:pPr lvl="1"/>
            <a:r>
              <a:rPr lang="en-US" dirty="0" err="1"/>
              <a:t>Analyse</a:t>
            </a:r>
            <a:r>
              <a:rPr lang="en-US" dirty="0"/>
              <a:t> de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réelles</a:t>
            </a:r>
            <a:r>
              <a:rPr lang="en-US" dirty="0"/>
              <a:t> </a:t>
            </a:r>
            <a:r>
              <a:rPr lang="en-US" dirty="0" err="1"/>
              <a:t>enregistrées</a:t>
            </a:r>
            <a:r>
              <a:rPr lang="en-US" dirty="0"/>
              <a:t> en 2011 par le </a:t>
            </a:r>
            <a:r>
              <a:rPr lang="en-US" dirty="0" err="1"/>
              <a:t>détecteur</a:t>
            </a:r>
            <a:r>
              <a:rPr lang="en-US" dirty="0"/>
              <a:t> CMS </a:t>
            </a:r>
            <a:r>
              <a:rPr lang="en-US" dirty="0" err="1"/>
              <a:t>aupès</a:t>
            </a:r>
            <a:r>
              <a:rPr lang="en-US" dirty="0"/>
              <a:t> du LHC </a:t>
            </a:r>
          </a:p>
          <a:p>
            <a:pPr lvl="1"/>
            <a:r>
              <a:rPr lang="en-US" dirty="0" err="1" smtClean="0"/>
              <a:t>Visioconférence</a:t>
            </a:r>
            <a:r>
              <a:rPr lang="en-US" dirty="0" smtClean="0"/>
              <a:t> (en </a:t>
            </a:r>
            <a:r>
              <a:rPr lang="en-US" dirty="0" err="1" smtClean="0"/>
              <a:t>anglais</a:t>
            </a:r>
            <a:r>
              <a:rPr lang="en-US" dirty="0" smtClean="0"/>
              <a:t>) pour </a:t>
            </a:r>
            <a:r>
              <a:rPr lang="en-US" dirty="0" err="1" smtClean="0"/>
              <a:t>présenter</a:t>
            </a:r>
            <a:r>
              <a:rPr lang="en-US" dirty="0" smtClean="0"/>
              <a:t> les </a:t>
            </a:r>
            <a:r>
              <a:rPr lang="en-US" dirty="0" err="1" smtClean="0"/>
              <a:t>résultats</a:t>
            </a:r>
            <a:r>
              <a:rPr lang="en-US" dirty="0" smtClean="0"/>
              <a:t> </a:t>
            </a:r>
            <a:r>
              <a:rPr lang="en-US" dirty="0" err="1" smtClean="0"/>
              <a:t>obtenus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 découverte du boson de Higgs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1277-5477-CC47-A138-CCA54DA23A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40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een2010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Green2010.thmx</Template>
  <TotalTime>190</TotalTime>
  <Words>735</Words>
  <Application>Microsoft Macintosh PowerPoint</Application>
  <PresentationFormat>On-screen Show (4:3)</PresentationFormat>
  <Paragraphs>78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Green2010</vt:lpstr>
      <vt:lpstr>PowerPoint Presentation</vt:lpstr>
      <vt:lpstr>Les limites de la théorie : Des indices expérimentaux venus de l’univers</vt:lpstr>
      <vt:lpstr>Cosmologie avec les supernovae</vt:lpstr>
      <vt:lpstr>PowerPoint Presentation</vt:lpstr>
      <vt:lpstr>Des questions sans réponses</vt:lpstr>
      <vt:lpstr>PowerPoint Presentation</vt:lpstr>
      <vt:lpstr>PowerPoint Presentation</vt:lpstr>
      <vt:lpstr>Lois fondamentales de la physique &lt; 1900    </vt:lpstr>
      <vt:lpstr>Un peu de pub : Masterclasses du CERN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Stéphane Perries</dc:creator>
  <cp:lastModifiedBy>Stéphane Perries</cp:lastModifiedBy>
  <cp:revision>28</cp:revision>
  <dcterms:created xsi:type="dcterms:W3CDTF">2013-11-06T18:37:38Z</dcterms:created>
  <dcterms:modified xsi:type="dcterms:W3CDTF">2014-11-12T09:52:01Z</dcterms:modified>
</cp:coreProperties>
</file>