
<file path=[Content_Types].xml><?xml version="1.0" encoding="utf-8"?>
<Types xmlns="http://schemas.openxmlformats.org/package/2006/content-types">
  <Default Extension="jpg" ContentType="image/jpeg"/>
  <Default Extension="emf" ContentType="image/x-emf"/>
  <Default Extension="wmv" ContentType="video/unknown"/>
  <Default Extension="jpeg" ContentType="image/jpeg"/>
  <Default Extension="xml" ContentType="application/xml"/>
  <Default Extension="vml" ContentType="application/vnd.openxmlformats-officedocument.vmlDrawing"/>
  <Default Extension="bin" ContentType="application/vnd.openxmlformats-officedocument.presentationml.printerSettings"/>
  <Default Extension="wdp" ContentType="image/vnd.ms-photo"/>
  <Default Extension="png" ContentType="image/png"/>
  <Default Extension="wmf" ContentType="image/x-wmf"/>
  <Default Extension="mp4" ContentType="video/unknown"/>
  <Default Extension="gif" ContentType="image/gif"/>
  <Default Extension="rels" ContentType="application/vnd.openxmlformats-package.relationships+xml"/>
  <Default Extension="mov" ContentType="video/unknown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embeddings/oleObject3.bin" ContentType="application/vnd.openxmlformats-officedocument.oleObject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83"/>
  </p:notesMasterIdLst>
  <p:handoutMasterIdLst>
    <p:handoutMasterId r:id="rId84"/>
  </p:handoutMasterIdLst>
  <p:sldIdLst>
    <p:sldId id="256" r:id="rId2"/>
    <p:sldId id="345" r:id="rId3"/>
    <p:sldId id="395" r:id="rId4"/>
    <p:sldId id="362" r:id="rId5"/>
    <p:sldId id="280" r:id="rId6"/>
    <p:sldId id="287" r:id="rId7"/>
    <p:sldId id="284" r:id="rId8"/>
    <p:sldId id="285" r:id="rId9"/>
    <p:sldId id="286" r:id="rId10"/>
    <p:sldId id="370" r:id="rId11"/>
    <p:sldId id="288" r:id="rId12"/>
    <p:sldId id="356" r:id="rId13"/>
    <p:sldId id="376" r:id="rId14"/>
    <p:sldId id="295" r:id="rId15"/>
    <p:sldId id="294" r:id="rId16"/>
    <p:sldId id="357" r:id="rId17"/>
    <p:sldId id="297" r:id="rId18"/>
    <p:sldId id="298" r:id="rId19"/>
    <p:sldId id="299" r:id="rId20"/>
    <p:sldId id="300" r:id="rId21"/>
    <p:sldId id="301" r:id="rId22"/>
    <p:sldId id="267" r:id="rId23"/>
    <p:sldId id="354" r:id="rId24"/>
    <p:sldId id="308" r:id="rId25"/>
    <p:sldId id="397" r:id="rId26"/>
    <p:sldId id="381" r:id="rId27"/>
    <p:sldId id="382" r:id="rId28"/>
    <p:sldId id="384" r:id="rId29"/>
    <p:sldId id="385" r:id="rId30"/>
    <p:sldId id="313" r:id="rId31"/>
    <p:sldId id="314" r:id="rId32"/>
    <p:sldId id="315" r:id="rId33"/>
    <p:sldId id="317" r:id="rId34"/>
    <p:sldId id="391" r:id="rId35"/>
    <p:sldId id="392" r:id="rId36"/>
    <p:sldId id="355" r:id="rId37"/>
    <p:sldId id="322" r:id="rId38"/>
    <p:sldId id="331" r:id="rId39"/>
    <p:sldId id="360" r:id="rId40"/>
    <p:sldId id="399" r:id="rId41"/>
    <p:sldId id="343" r:id="rId42"/>
    <p:sldId id="374" r:id="rId43"/>
    <p:sldId id="319" r:id="rId44"/>
    <p:sldId id="398" r:id="rId45"/>
    <p:sldId id="320" r:id="rId46"/>
    <p:sldId id="375" r:id="rId47"/>
    <p:sldId id="373" r:id="rId48"/>
    <p:sldId id="358" r:id="rId49"/>
    <p:sldId id="303" r:id="rId50"/>
    <p:sldId id="396" r:id="rId51"/>
    <p:sldId id="361" r:id="rId52"/>
    <p:sldId id="352" r:id="rId53"/>
    <p:sldId id="346" r:id="rId54"/>
    <p:sldId id="347" r:id="rId55"/>
    <p:sldId id="351" r:id="rId56"/>
    <p:sldId id="353" r:id="rId57"/>
    <p:sldId id="289" r:id="rId58"/>
    <p:sldId id="290" r:id="rId59"/>
    <p:sldId id="304" r:id="rId60"/>
    <p:sldId id="291" r:id="rId61"/>
    <p:sldId id="292" r:id="rId62"/>
    <p:sldId id="338" r:id="rId63"/>
    <p:sldId id="341" r:id="rId64"/>
    <p:sldId id="305" r:id="rId65"/>
    <p:sldId id="306" r:id="rId66"/>
    <p:sldId id="359" r:id="rId67"/>
    <p:sldId id="365" r:id="rId68"/>
    <p:sldId id="367" r:id="rId69"/>
    <p:sldId id="368" r:id="rId70"/>
    <p:sldId id="369" r:id="rId71"/>
    <p:sldId id="371" r:id="rId72"/>
    <p:sldId id="372" r:id="rId73"/>
    <p:sldId id="386" r:id="rId74"/>
    <p:sldId id="387" r:id="rId75"/>
    <p:sldId id="388" r:id="rId76"/>
    <p:sldId id="389" r:id="rId77"/>
    <p:sldId id="390" r:id="rId78"/>
    <p:sldId id="393" r:id="rId79"/>
    <p:sldId id="394" r:id="rId80"/>
    <p:sldId id="316" r:id="rId81"/>
    <p:sldId id="321" r:id="rId8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E2B5344-9473-B34A-B7D8-F987A66B78D1}">
          <p14:sldIdLst>
            <p14:sldId id="256"/>
            <p14:sldId id="345"/>
            <p14:sldId id="395"/>
            <p14:sldId id="362"/>
            <p14:sldId id="280"/>
            <p14:sldId id="287"/>
            <p14:sldId id="284"/>
            <p14:sldId id="285"/>
            <p14:sldId id="286"/>
            <p14:sldId id="370"/>
            <p14:sldId id="288"/>
            <p14:sldId id="356"/>
            <p14:sldId id="376"/>
            <p14:sldId id="295"/>
            <p14:sldId id="294"/>
            <p14:sldId id="357"/>
            <p14:sldId id="297"/>
            <p14:sldId id="298"/>
            <p14:sldId id="299"/>
            <p14:sldId id="300"/>
            <p14:sldId id="301"/>
            <p14:sldId id="267"/>
            <p14:sldId id="354"/>
            <p14:sldId id="308"/>
            <p14:sldId id="397"/>
            <p14:sldId id="381"/>
            <p14:sldId id="382"/>
            <p14:sldId id="384"/>
            <p14:sldId id="385"/>
            <p14:sldId id="313"/>
            <p14:sldId id="314"/>
            <p14:sldId id="315"/>
            <p14:sldId id="317"/>
            <p14:sldId id="391"/>
            <p14:sldId id="392"/>
            <p14:sldId id="355"/>
            <p14:sldId id="322"/>
            <p14:sldId id="331"/>
            <p14:sldId id="360"/>
            <p14:sldId id="399"/>
            <p14:sldId id="343"/>
            <p14:sldId id="374"/>
            <p14:sldId id="319"/>
            <p14:sldId id="398"/>
            <p14:sldId id="320"/>
            <p14:sldId id="375"/>
            <p14:sldId id="373"/>
            <p14:sldId id="358"/>
            <p14:sldId id="303"/>
          </p14:sldIdLst>
        </p14:section>
        <p14:section name="Backup" id="{DBAEE65A-78FB-FB40-AA2F-872A067CB0FD}">
          <p14:sldIdLst>
            <p14:sldId id="396"/>
            <p14:sldId id="361"/>
            <p14:sldId id="352"/>
            <p14:sldId id="346"/>
            <p14:sldId id="347"/>
            <p14:sldId id="351"/>
            <p14:sldId id="353"/>
            <p14:sldId id="289"/>
            <p14:sldId id="290"/>
            <p14:sldId id="304"/>
            <p14:sldId id="291"/>
            <p14:sldId id="292"/>
            <p14:sldId id="338"/>
            <p14:sldId id="341"/>
            <p14:sldId id="305"/>
            <p14:sldId id="306"/>
            <p14:sldId id="359"/>
            <p14:sldId id="365"/>
            <p14:sldId id="367"/>
            <p14:sldId id="368"/>
            <p14:sldId id="369"/>
            <p14:sldId id="371"/>
            <p14:sldId id="372"/>
            <p14:sldId id="386"/>
            <p14:sldId id="387"/>
            <p14:sldId id="388"/>
            <p14:sldId id="389"/>
            <p14:sldId id="390"/>
            <p14:sldId id="393"/>
            <p14:sldId id="394"/>
            <p14:sldId id="316"/>
            <p14:sldId id="32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38" d="100"/>
          <a:sy n="138" d="100"/>
        </p:scale>
        <p:origin x="-784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notesMaster" Target="notesMasters/notesMaster1.xml"/><Relationship Id="rId84" Type="http://schemas.openxmlformats.org/officeDocument/2006/relationships/handoutMaster" Target="handoutMasters/handoutMaster1.xml"/><Relationship Id="rId85" Type="http://schemas.openxmlformats.org/officeDocument/2006/relationships/printerSettings" Target="printerSettings/printerSettings1.bin"/><Relationship Id="rId86" Type="http://schemas.openxmlformats.org/officeDocument/2006/relationships/presProps" Target="presProps.xml"/><Relationship Id="rId87" Type="http://schemas.openxmlformats.org/officeDocument/2006/relationships/viewProps" Target="viewProps.xml"/><Relationship Id="rId88" Type="http://schemas.openxmlformats.org/officeDocument/2006/relationships/theme" Target="theme/theme1.xml"/><Relationship Id="rId8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Relationship Id="rId2" Type="http://schemas.openxmlformats.org/officeDocument/2006/relationships/image" Target="../media/image3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796239-CC2F-264C-B260-6FBCDF326983}" type="datetimeFigureOut">
              <a:rPr lang="en-US" smtClean="0"/>
              <a:t>21/05/13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80B5CF-8E23-B846-A6D9-364758157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1199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34F9AB-D9D9-D045-B1B8-E85215554645}" type="datetimeFigureOut">
              <a:rPr lang="en-US" smtClean="0"/>
              <a:t>21/05/13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34A715-6B6E-6747-89B4-265CF2C2C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5150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18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futura-sciences.com/fr/definition/t/univers-1/d/soleil_3727/" TargetMode="External"/><Relationship Id="rId12" Type="http://schemas.openxmlformats.org/officeDocument/2006/relationships/hyperlink" Target="http://www.futura-sciences.com/fr/definition/t/physique-2/d/effet-doppler_2470/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Relationship Id="rId3" Type="http://schemas.openxmlformats.org/officeDocument/2006/relationships/hyperlink" Target="http://www.futura-sciences.com/fr/definition/t/univers-1/d/etoile_3730/" TargetMode="External"/><Relationship Id="rId4" Type="http://schemas.openxmlformats.org/officeDocument/2006/relationships/hyperlink" Target="http://www.futura-sciences.com/fr/definition/t/univers-1/d/galaxie-spirale_42/" TargetMode="External"/><Relationship Id="rId5" Type="http://schemas.openxmlformats.org/officeDocument/2006/relationships/hyperlink" Target="http://www.futura-sciences.com/fr/definition/t/physique-2/d/mouvement_316/" TargetMode="External"/><Relationship Id="rId6" Type="http://schemas.openxmlformats.org/officeDocument/2006/relationships/hyperlink" Target="http://www.futura-sciences.com/fr/definition/t/physique-2/d/force-centrifuge_1017/" TargetMode="External"/><Relationship Id="rId7" Type="http://schemas.openxmlformats.org/officeDocument/2006/relationships/hyperlink" Target="http://www.futura-sciences.com/fr/definition/t/physique-2/d/gravitation_3573/" TargetMode="External"/><Relationship Id="rId8" Type="http://schemas.openxmlformats.org/officeDocument/2006/relationships/hyperlink" Target="http://www.futura-sciences.com/fr/definition/t/biologie-4/d/cur_6849/" TargetMode="External"/><Relationship Id="rId9" Type="http://schemas.openxmlformats.org/officeDocument/2006/relationships/hyperlink" Target="http://www.futura-sciences.com/fr/definition/t/univers-1/d/systeme-solaire_3728/" TargetMode="External"/><Relationship Id="rId10" Type="http://schemas.openxmlformats.org/officeDocument/2006/relationships/hyperlink" Target="http://www.futura-sciences.com/fr/definition/t/univers-1/d/planete_443/" TargetMode="Externa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What is the World Made of?</a:t>
            </a:r>
            <a:r>
              <a:rPr lang="en-US" dirty="0" smtClean="0"/>
              <a:t> Why do so many things in this world share the same characteristics? </a:t>
            </a:r>
          </a:p>
          <a:p>
            <a:r>
              <a:rPr lang="en-US" dirty="0" smtClean="0"/>
              <a:t>People have come to realize that the matter of the world is made from a few fundamental building blocks of nature. </a:t>
            </a:r>
          </a:p>
          <a:p>
            <a:r>
              <a:rPr lang="en-US" dirty="0" smtClean="0"/>
              <a:t>The word </a:t>
            </a:r>
            <a:r>
              <a:rPr lang="en-US" b="1" dirty="0" smtClean="0"/>
              <a:t>"fundamental"</a:t>
            </a:r>
            <a:r>
              <a:rPr lang="en-US" dirty="0" smtClean="0"/>
              <a:t> is key here. By fundamental building blocks we mean objects that are </a:t>
            </a:r>
            <a:r>
              <a:rPr lang="en-US" b="1" dirty="0" smtClean="0"/>
              <a:t>simple and </a:t>
            </a:r>
            <a:r>
              <a:rPr lang="en-US" b="1" dirty="0" err="1" smtClean="0"/>
              <a:t>structureless</a:t>
            </a:r>
            <a:r>
              <a:rPr lang="en-US" dirty="0" smtClean="0"/>
              <a:t> -- not made of anything smaller. </a:t>
            </a:r>
          </a:p>
          <a:p>
            <a:r>
              <a:rPr lang="en-US" dirty="0" smtClean="0"/>
              <a:t>Even in ancient times, people sought to organize the world around them into fundamental elements, such as earth, air, fire, and water.</a:t>
            </a:r>
          </a:p>
          <a:p>
            <a:endParaRPr lang="en-US" dirty="0" smtClean="0"/>
          </a:p>
          <a:p>
            <a:r>
              <a:rPr lang="en-US" dirty="0" smtClean="0"/>
              <a:t>Because it appeared small, solid, and dense, scientists originally thought that the nucleus was fundamental. Later, they discovered that it was made of protons (p</a:t>
            </a:r>
            <a:r>
              <a:rPr lang="en-US" baseline="30000" dirty="0" smtClean="0"/>
              <a:t>+</a:t>
            </a:r>
            <a:r>
              <a:rPr lang="en-US" dirty="0" smtClean="0"/>
              <a:t>), which are positively charged, and neutrons (n), which have no charge. 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b="1" dirty="0" smtClean="0"/>
              <a:t>So, then, are protons and neutrons fundamental?</a:t>
            </a:r>
            <a:endParaRPr lang="en-US" dirty="0" smtClean="0"/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75DCB-A5C4-AE49-967C-62D109948C6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781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955AD338-2604-BE44-A64C-C632A2B6059A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FF0A86F6-BAA5-E447-B7E8-CA8BE0ADBF00}" type="slidenum">
              <a:rPr lang="en-US" sz="1200">
                <a:latin typeface="Times" charset="0"/>
              </a:rPr>
              <a:pPr/>
              <a:t>32</a:t>
            </a:fld>
            <a:endParaRPr lang="en-US" sz="1200">
              <a:latin typeface="Times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7763" y="687388"/>
            <a:ext cx="4567237" cy="3427412"/>
          </a:xfrm>
          <a:solidFill>
            <a:srgbClr val="FFFFFF"/>
          </a:solidFill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019" y="4345518"/>
            <a:ext cx="5033963" cy="411056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321227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743269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165310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587351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/>
            <a:fld id="{B8EDB08D-6B29-0346-9946-FDBC6D61AFD2}" type="slidenum">
              <a:rPr lang="fr-FR">
                <a:solidFill>
                  <a:srgbClr val="000000"/>
                </a:solidFill>
              </a:rPr>
              <a:pPr eaLnBrk="1" hangingPunct="1"/>
              <a:t>34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460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ln/>
        </p:spPr>
      </p:sp>
      <p:sp>
        <p:nvSpPr>
          <p:cNvPr id="460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494" y="4344357"/>
            <a:ext cx="5487013" cy="411316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fr-FR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321227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743269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165310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587351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/>
            <a:fld id="{C289025F-0815-ED41-AAE0-E7FAECE0A2FF}" type="slidenum">
              <a:rPr lang="fr-FR">
                <a:solidFill>
                  <a:srgbClr val="000000"/>
                </a:solidFill>
              </a:rPr>
              <a:pPr eaLnBrk="1" hangingPunct="1"/>
              <a:t>35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542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ln/>
        </p:spPr>
      </p:sp>
      <p:sp>
        <p:nvSpPr>
          <p:cNvPr id="542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494" y="4344357"/>
            <a:ext cx="5487013" cy="411316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fr-FR">
                <a:latin typeface="Calibri" charset="0"/>
              </a:rPr>
              <a:t>4,52</a:t>
            </a:r>
            <a:r>
              <a:rPr lang="fr-FR">
                <a:latin typeface="Times New Roman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B4DCB-EC8C-6D45-A5A9-632B0DEC4BE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280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dirty="0" smtClean="0"/>
              <a:t/>
            </a:r>
            <a:br>
              <a:rPr lang="fr-FR" sz="1200" dirty="0" smtClean="0"/>
            </a:br>
            <a:r>
              <a:rPr lang="fr-FR" sz="1200" dirty="0" smtClean="0"/>
              <a:t>La notion d’atome restera oubliée jusqu’en 1647  : Pierre Gassendi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B4DCB-EC8C-6D45-A5A9-632B0DEC4BED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1936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What is the World Made of?</a:t>
            </a:r>
            <a:r>
              <a:rPr lang="en-US" dirty="0" smtClean="0"/>
              <a:t> Why do so many things in this world share the same characteristics? </a:t>
            </a:r>
          </a:p>
          <a:p>
            <a:r>
              <a:rPr lang="en-US" dirty="0" smtClean="0"/>
              <a:t>People have come to realize that the matter of the world is made from a few fundamental building blocks of nature. </a:t>
            </a:r>
          </a:p>
          <a:p>
            <a:r>
              <a:rPr lang="en-US" dirty="0" smtClean="0"/>
              <a:t>The word </a:t>
            </a:r>
            <a:r>
              <a:rPr lang="en-US" b="1" dirty="0" smtClean="0"/>
              <a:t>"fundamental"</a:t>
            </a:r>
            <a:r>
              <a:rPr lang="en-US" dirty="0" smtClean="0"/>
              <a:t> is key here. By fundamental building blocks we mean objects that are </a:t>
            </a:r>
            <a:r>
              <a:rPr lang="en-US" b="1" dirty="0" smtClean="0"/>
              <a:t>simple and </a:t>
            </a:r>
            <a:r>
              <a:rPr lang="en-US" b="1" dirty="0" err="1" smtClean="0"/>
              <a:t>structureless</a:t>
            </a:r>
            <a:r>
              <a:rPr lang="en-US" dirty="0" smtClean="0"/>
              <a:t> -- not made of anything smaller. </a:t>
            </a:r>
          </a:p>
          <a:p>
            <a:r>
              <a:rPr lang="en-US" dirty="0" smtClean="0"/>
              <a:t>Even in ancient times, people sought to organize the world around them into fundamental elements, such as earth, air, fire, and water.</a:t>
            </a:r>
          </a:p>
          <a:p>
            <a:endParaRPr lang="en-US" dirty="0" smtClean="0"/>
          </a:p>
          <a:p>
            <a:r>
              <a:rPr lang="en-US" dirty="0" smtClean="0"/>
              <a:t>Because it appeared small, solid, and dense, scientists originally thought that the nucleus was fundamental. Later, they discovered that it was made of protons (p</a:t>
            </a:r>
            <a:r>
              <a:rPr lang="en-US" baseline="30000" dirty="0" smtClean="0"/>
              <a:t>+</a:t>
            </a:r>
            <a:r>
              <a:rPr lang="en-US" dirty="0" smtClean="0"/>
              <a:t>), which are positively charged, and neutrons (n), which have no charge. 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b="1" dirty="0" smtClean="0"/>
              <a:t>So, then, are protons and neutrons fundamental?</a:t>
            </a:r>
            <a:endParaRPr lang="en-US" dirty="0" smtClean="0"/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75DCB-A5C4-AE49-967C-62D109948C6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7818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4A715-6B6E-6747-89B4-265CF2C2C90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0104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Les </a:t>
            </a:r>
            <a:r>
              <a:rPr lang="en-US" dirty="0" smtClean="0">
                <a:hlinkClick r:id="rId3"/>
              </a:rPr>
              <a:t>étoiles</a:t>
            </a:r>
            <a:r>
              <a:rPr lang="en-US" dirty="0" smtClean="0"/>
              <a:t> des </a:t>
            </a:r>
            <a:r>
              <a:rPr lang="en-US" dirty="0" smtClean="0">
                <a:hlinkClick r:id="rId4"/>
              </a:rPr>
              <a:t>galaxies spirales</a:t>
            </a:r>
            <a:r>
              <a:rPr lang="en-US" dirty="0" smtClean="0"/>
              <a:t> ne </a:t>
            </a:r>
            <a:r>
              <a:rPr lang="en-US" dirty="0" err="1" smtClean="0"/>
              <a:t>sont</a:t>
            </a:r>
            <a:r>
              <a:rPr lang="en-US" dirty="0" smtClean="0"/>
              <a:t> pas </a:t>
            </a:r>
            <a:r>
              <a:rPr lang="en-US" dirty="0" err="1" smtClean="0"/>
              <a:t>statiques</a:t>
            </a:r>
            <a:r>
              <a:rPr lang="en-US" dirty="0" smtClean="0"/>
              <a:t>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ont</a:t>
            </a:r>
            <a:r>
              <a:rPr lang="en-US" dirty="0" smtClean="0"/>
              <a:t> un </a:t>
            </a:r>
            <a:r>
              <a:rPr lang="en-US" dirty="0" smtClean="0">
                <a:hlinkClick r:id="rId5"/>
              </a:rPr>
              <a:t>mouvement</a:t>
            </a:r>
            <a:r>
              <a:rPr lang="en-US" dirty="0" smtClean="0"/>
              <a:t> </a:t>
            </a:r>
            <a:r>
              <a:rPr lang="en-US" dirty="0" err="1" smtClean="0"/>
              <a:t>circulaire</a:t>
            </a:r>
            <a:r>
              <a:rPr lang="en-US" dirty="0" smtClean="0"/>
              <a:t> </a:t>
            </a:r>
            <a:r>
              <a:rPr lang="en-US" dirty="0" err="1" smtClean="0"/>
              <a:t>autour</a:t>
            </a:r>
            <a:r>
              <a:rPr lang="en-US" dirty="0" smtClean="0"/>
              <a:t> du </a:t>
            </a:r>
            <a:r>
              <a:rPr lang="en-US" dirty="0" err="1" smtClean="0"/>
              <a:t>centre</a:t>
            </a:r>
            <a:r>
              <a:rPr lang="en-US" dirty="0" smtClean="0"/>
              <a:t>. La </a:t>
            </a:r>
            <a:r>
              <a:rPr lang="en-US" dirty="0" smtClean="0">
                <a:hlinkClick r:id="rId6"/>
              </a:rPr>
              <a:t>force centrifuge</a:t>
            </a:r>
            <a:r>
              <a:rPr lang="en-US" dirty="0" smtClean="0"/>
              <a:t> due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cette</a:t>
            </a:r>
            <a:r>
              <a:rPr lang="en-US" dirty="0" smtClean="0"/>
              <a:t> rotation </a:t>
            </a:r>
            <a:r>
              <a:rPr lang="en-US" dirty="0" err="1" smtClean="0"/>
              <a:t>compense</a:t>
            </a:r>
            <a:r>
              <a:rPr lang="en-US" dirty="0" smtClean="0"/>
              <a:t> la </a:t>
            </a:r>
            <a:r>
              <a:rPr lang="en-US" dirty="0" smtClean="0">
                <a:hlinkClick r:id="rId7"/>
              </a:rPr>
              <a:t>force de gravitation</a:t>
            </a:r>
            <a:r>
              <a:rPr lang="en-US" dirty="0" smtClean="0"/>
              <a:t>, </a:t>
            </a:r>
            <a:r>
              <a:rPr lang="en-US" dirty="0" err="1" smtClean="0"/>
              <a:t>c'est</a:t>
            </a:r>
            <a:r>
              <a:rPr lang="en-US" dirty="0" smtClean="0"/>
              <a:t> </a:t>
            </a:r>
            <a:r>
              <a:rPr lang="en-US" dirty="0" err="1" smtClean="0"/>
              <a:t>elle</a:t>
            </a:r>
            <a:r>
              <a:rPr lang="en-US" dirty="0" smtClean="0"/>
              <a:t> qui </a:t>
            </a:r>
            <a:r>
              <a:rPr lang="en-US" dirty="0" err="1" smtClean="0"/>
              <a:t>empêche</a:t>
            </a:r>
            <a:r>
              <a:rPr lang="en-US" dirty="0" smtClean="0"/>
              <a:t> les </a:t>
            </a:r>
            <a:r>
              <a:rPr lang="en-US" dirty="0" err="1" smtClean="0"/>
              <a:t>étoiles</a:t>
            </a:r>
            <a:r>
              <a:rPr lang="en-US" dirty="0" smtClean="0"/>
              <a:t> de </a:t>
            </a:r>
            <a:r>
              <a:rPr lang="en-US" dirty="0" err="1" smtClean="0"/>
              <a:t>s'effondrer</a:t>
            </a:r>
            <a:r>
              <a:rPr lang="en-US" dirty="0" smtClean="0"/>
              <a:t> </a:t>
            </a:r>
            <a:r>
              <a:rPr lang="en-US" dirty="0" err="1" smtClean="0"/>
              <a:t>vers</a:t>
            </a:r>
            <a:r>
              <a:rPr lang="en-US" dirty="0" smtClean="0"/>
              <a:t> le </a:t>
            </a:r>
            <a:r>
              <a:rPr lang="en-US" dirty="0" smtClean="0">
                <a:hlinkClick r:id="rId8"/>
              </a:rPr>
              <a:t>cœur</a:t>
            </a:r>
            <a:r>
              <a:rPr lang="en-US" dirty="0" smtClean="0"/>
              <a:t> des galaxies. </a:t>
            </a:r>
          </a:p>
          <a:p>
            <a:r>
              <a:rPr lang="en-US" dirty="0" smtClean="0"/>
              <a:t>A </a:t>
            </a:r>
            <a:r>
              <a:rPr lang="en-US" dirty="0" err="1" smtClean="0"/>
              <a:t>une</a:t>
            </a:r>
            <a:r>
              <a:rPr lang="en-US" dirty="0" smtClean="0"/>
              <a:t> distance </a:t>
            </a:r>
            <a:r>
              <a:rPr lang="en-US" dirty="0" err="1" smtClean="0"/>
              <a:t>donnée</a:t>
            </a:r>
            <a:r>
              <a:rPr lang="en-US" dirty="0" smtClean="0"/>
              <a:t> du </a:t>
            </a:r>
            <a:r>
              <a:rPr lang="en-US" dirty="0" err="1" smtClean="0"/>
              <a:t>centre</a:t>
            </a:r>
            <a:r>
              <a:rPr lang="en-US" dirty="0" smtClean="0"/>
              <a:t> de la </a:t>
            </a:r>
            <a:r>
              <a:rPr lang="en-US" dirty="0" err="1" smtClean="0"/>
              <a:t>galaxie</a:t>
            </a:r>
            <a:r>
              <a:rPr lang="en-US" dirty="0" smtClean="0"/>
              <a:t>, la </a:t>
            </a:r>
            <a:r>
              <a:rPr lang="en-US" dirty="0" err="1" smtClean="0"/>
              <a:t>vitesse</a:t>
            </a:r>
            <a:r>
              <a:rPr lang="en-US" dirty="0" smtClean="0"/>
              <a:t> de rotation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donc</a:t>
            </a:r>
            <a:r>
              <a:rPr lang="en-US" dirty="0" smtClean="0"/>
              <a:t> </a:t>
            </a:r>
            <a:r>
              <a:rPr lang="en-US" dirty="0" err="1" smtClean="0"/>
              <a:t>reliée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l'attraction</a:t>
            </a:r>
            <a:r>
              <a:rPr lang="en-US" dirty="0" smtClean="0"/>
              <a:t> </a:t>
            </a:r>
            <a:r>
              <a:rPr lang="en-US" dirty="0" err="1" smtClean="0"/>
              <a:t>gravitationnelle</a:t>
            </a:r>
            <a:r>
              <a:rPr lang="en-US" dirty="0" smtClean="0"/>
              <a:t> en </a:t>
            </a:r>
            <a:r>
              <a:rPr lang="en-US" dirty="0" err="1" smtClean="0"/>
              <a:t>cet</a:t>
            </a:r>
            <a:r>
              <a:rPr lang="en-US" dirty="0" smtClean="0"/>
              <a:t> </a:t>
            </a:r>
            <a:r>
              <a:rPr lang="en-US" dirty="0" err="1" smtClean="0"/>
              <a:t>endroit</a:t>
            </a:r>
            <a:r>
              <a:rPr lang="en-US" dirty="0" smtClean="0"/>
              <a:t>, et </a:t>
            </a:r>
            <a:r>
              <a:rPr lang="en-US" dirty="0" err="1" smtClean="0"/>
              <a:t>donc</a:t>
            </a:r>
            <a:r>
              <a:rPr lang="en-US" dirty="0" smtClean="0"/>
              <a:t> </a:t>
            </a:r>
            <a:r>
              <a:rPr lang="en-US" dirty="0" err="1" smtClean="0"/>
              <a:t>aussi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la distribution de masse </a:t>
            </a:r>
            <a:r>
              <a:rPr lang="en-US" dirty="0" err="1" smtClean="0"/>
              <a:t>dans</a:t>
            </a:r>
            <a:r>
              <a:rPr lang="en-US" dirty="0" smtClean="0"/>
              <a:t> la </a:t>
            </a:r>
            <a:r>
              <a:rPr lang="en-US" dirty="0" err="1" smtClean="0"/>
              <a:t>galaxie</a:t>
            </a:r>
            <a:r>
              <a:rPr lang="en-US" dirty="0" smtClean="0"/>
              <a:t>. </a:t>
            </a:r>
            <a:r>
              <a:rPr lang="en-US" dirty="0" err="1" smtClean="0"/>
              <a:t>C'est</a:t>
            </a:r>
            <a:r>
              <a:rPr lang="en-US" dirty="0" smtClean="0"/>
              <a:t> analogue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ce</a:t>
            </a:r>
            <a:r>
              <a:rPr lang="en-US" dirty="0" smtClean="0"/>
              <a:t> qui se </a:t>
            </a:r>
            <a:r>
              <a:rPr lang="en-US" dirty="0" err="1" smtClean="0"/>
              <a:t>passe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le </a:t>
            </a:r>
            <a:r>
              <a:rPr lang="en-US" dirty="0" smtClean="0">
                <a:hlinkClick r:id="rId9"/>
              </a:rPr>
              <a:t>système solaire</a:t>
            </a:r>
            <a:r>
              <a:rPr lang="en-US" dirty="0" smtClean="0"/>
              <a:t> : la </a:t>
            </a:r>
            <a:r>
              <a:rPr lang="en-US" dirty="0" err="1" smtClean="0"/>
              <a:t>vitesse</a:t>
            </a:r>
            <a:r>
              <a:rPr lang="en-US" dirty="0" smtClean="0"/>
              <a:t> de rotation des </a:t>
            </a:r>
            <a:r>
              <a:rPr lang="en-US" dirty="0" smtClean="0">
                <a:hlinkClick r:id="rId10"/>
              </a:rPr>
              <a:t>planètes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fixée</a:t>
            </a:r>
            <a:r>
              <a:rPr lang="en-US" dirty="0" smtClean="0"/>
              <a:t> par la masse du </a:t>
            </a:r>
            <a:r>
              <a:rPr lang="en-US" dirty="0" smtClean="0">
                <a:hlinkClick r:id="rId11"/>
              </a:rPr>
              <a:t>Soleil</a:t>
            </a:r>
            <a:r>
              <a:rPr lang="en-US" dirty="0" smtClean="0"/>
              <a:t> et la distance qui les en </a:t>
            </a:r>
            <a:r>
              <a:rPr lang="en-US" dirty="0" err="1" smtClean="0"/>
              <a:t>sépare</a:t>
            </a:r>
            <a:r>
              <a:rPr lang="en-US" dirty="0" smtClean="0"/>
              <a:t>. </a:t>
            </a:r>
          </a:p>
          <a:p>
            <a:r>
              <a:rPr lang="en-US" dirty="0" smtClean="0"/>
              <a:t>On </a:t>
            </a:r>
            <a:r>
              <a:rPr lang="en-US" dirty="0" err="1" smtClean="0"/>
              <a:t>peut</a:t>
            </a:r>
            <a:r>
              <a:rPr lang="en-US" dirty="0" smtClean="0"/>
              <a:t> </a:t>
            </a:r>
            <a:r>
              <a:rPr lang="en-US" dirty="0" err="1" smtClean="0"/>
              <a:t>mesurer</a:t>
            </a:r>
            <a:r>
              <a:rPr lang="en-US" dirty="0" smtClean="0"/>
              <a:t> la </a:t>
            </a:r>
            <a:r>
              <a:rPr lang="en-US" dirty="0" err="1" smtClean="0"/>
              <a:t>vitesse</a:t>
            </a:r>
            <a:r>
              <a:rPr lang="en-US" dirty="0" smtClean="0"/>
              <a:t> de rotation (grâce au </a:t>
            </a:r>
            <a:r>
              <a:rPr lang="en-US" dirty="0" err="1" smtClean="0"/>
              <a:t>décalage</a:t>
            </a:r>
            <a:r>
              <a:rPr lang="en-US" dirty="0" smtClean="0"/>
              <a:t> spectral </a:t>
            </a:r>
            <a:r>
              <a:rPr lang="en-US" dirty="0" err="1" smtClean="0"/>
              <a:t>appelé</a:t>
            </a:r>
            <a:r>
              <a:rPr lang="en-US" dirty="0" smtClean="0"/>
              <a:t> </a:t>
            </a:r>
            <a:r>
              <a:rPr lang="en-US" i="1" dirty="0" smtClean="0">
                <a:hlinkClick r:id="rId12"/>
              </a:rPr>
              <a:t>effet Doppler</a:t>
            </a:r>
            <a:r>
              <a:rPr lang="en-US" dirty="0" smtClean="0"/>
              <a:t>) pour </a:t>
            </a:r>
            <a:r>
              <a:rPr lang="en-US" dirty="0" err="1" smtClean="0"/>
              <a:t>chaque</a:t>
            </a:r>
            <a:r>
              <a:rPr lang="en-US" dirty="0" smtClean="0"/>
              <a:t> distance par rapport au </a:t>
            </a:r>
            <a:r>
              <a:rPr lang="en-US" dirty="0" err="1" smtClean="0"/>
              <a:t>centre</a:t>
            </a:r>
            <a:r>
              <a:rPr lang="en-US" dirty="0" smtClean="0"/>
              <a:t> de la </a:t>
            </a:r>
            <a:r>
              <a:rPr lang="en-US" dirty="0" err="1" smtClean="0"/>
              <a:t>galaxie</a:t>
            </a:r>
            <a:r>
              <a:rPr lang="en-US" dirty="0" smtClean="0"/>
              <a:t> ; on </a:t>
            </a:r>
            <a:r>
              <a:rPr lang="en-US" dirty="0" err="1" smtClean="0"/>
              <a:t>obtient</a:t>
            </a:r>
            <a:r>
              <a:rPr lang="en-US" dirty="0" smtClean="0"/>
              <a:t> </a:t>
            </a:r>
            <a:r>
              <a:rPr lang="en-US" dirty="0" err="1" smtClean="0"/>
              <a:t>alors</a:t>
            </a:r>
            <a:r>
              <a:rPr lang="en-US" dirty="0" smtClean="0"/>
              <a:t> </a:t>
            </a:r>
            <a:r>
              <a:rPr lang="en-US" i="1" dirty="0" err="1" smtClean="0"/>
              <a:t>une</a:t>
            </a:r>
            <a:r>
              <a:rPr lang="en-US" i="1" dirty="0" smtClean="0"/>
              <a:t> </a:t>
            </a:r>
            <a:r>
              <a:rPr lang="en-US" i="1" dirty="0" err="1" smtClean="0"/>
              <a:t>courbe</a:t>
            </a:r>
            <a:r>
              <a:rPr lang="en-US" i="1" dirty="0" smtClean="0"/>
              <a:t> de rotation</a:t>
            </a:r>
            <a:r>
              <a:rPr lang="en-US" dirty="0" smtClean="0"/>
              <a:t>, qui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elle</a:t>
            </a:r>
            <a:r>
              <a:rPr lang="en-US" dirty="0" smtClean="0"/>
              <a:t> </a:t>
            </a:r>
            <a:r>
              <a:rPr lang="en-US" dirty="0" err="1" smtClean="0"/>
              <a:t>aussi</a:t>
            </a:r>
            <a:r>
              <a:rPr lang="en-US" dirty="0" smtClean="0"/>
              <a:t> </a:t>
            </a:r>
            <a:r>
              <a:rPr lang="en-US" dirty="0" err="1" smtClean="0"/>
              <a:t>déterminée</a:t>
            </a:r>
            <a:r>
              <a:rPr lang="en-US" dirty="0" smtClean="0"/>
              <a:t> par la distribution de masse. Or, </a:t>
            </a:r>
            <a:r>
              <a:rPr lang="en-US" dirty="0" err="1" smtClean="0"/>
              <a:t>si</a:t>
            </a:r>
            <a:r>
              <a:rPr lang="en-US" dirty="0" smtClean="0"/>
              <a:t> on </a:t>
            </a:r>
            <a:r>
              <a:rPr lang="en-US" dirty="0" err="1" smtClean="0"/>
              <a:t>calcule</a:t>
            </a:r>
            <a:r>
              <a:rPr lang="en-US" dirty="0" smtClean="0"/>
              <a:t> la </a:t>
            </a:r>
            <a:r>
              <a:rPr lang="en-US" dirty="0" err="1" smtClean="0"/>
              <a:t>courbe</a:t>
            </a:r>
            <a:r>
              <a:rPr lang="en-US" dirty="0" smtClean="0"/>
              <a:t> de rotation due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l'attraction</a:t>
            </a:r>
            <a:r>
              <a:rPr lang="en-US" dirty="0" smtClean="0"/>
              <a:t> </a:t>
            </a:r>
            <a:r>
              <a:rPr lang="en-US" dirty="0" err="1" smtClean="0"/>
              <a:t>gravitationnelle</a:t>
            </a:r>
            <a:r>
              <a:rPr lang="en-US" dirty="0" smtClean="0"/>
              <a:t> de tout </a:t>
            </a:r>
            <a:r>
              <a:rPr lang="en-US" dirty="0" err="1" smtClean="0"/>
              <a:t>ce</a:t>
            </a:r>
            <a:r>
              <a:rPr lang="en-US" dirty="0" smtClean="0"/>
              <a:t> </a:t>
            </a:r>
            <a:r>
              <a:rPr lang="en-US" dirty="0" err="1" smtClean="0"/>
              <a:t>qu'on</a:t>
            </a:r>
            <a:r>
              <a:rPr lang="en-US" dirty="0" smtClean="0"/>
              <a:t> observe </a:t>
            </a:r>
            <a:r>
              <a:rPr lang="en-US" dirty="0" err="1" smtClean="0"/>
              <a:t>dans</a:t>
            </a:r>
            <a:r>
              <a:rPr lang="en-US" dirty="0" smtClean="0"/>
              <a:t> les galaxies -- les </a:t>
            </a:r>
            <a:r>
              <a:rPr lang="en-US" dirty="0" err="1" smtClean="0"/>
              <a:t>étoiles</a:t>
            </a:r>
            <a:r>
              <a:rPr lang="en-US" dirty="0" smtClean="0"/>
              <a:t>, le </a:t>
            </a:r>
            <a:r>
              <a:rPr lang="en-US" dirty="0" err="1" smtClean="0"/>
              <a:t>gaz</a:t>
            </a:r>
            <a:r>
              <a:rPr lang="en-US" dirty="0" smtClean="0"/>
              <a:t> </a:t>
            </a:r>
            <a:r>
              <a:rPr lang="en-US" dirty="0" err="1" smtClean="0"/>
              <a:t>interstellaire</a:t>
            </a:r>
            <a:r>
              <a:rPr lang="en-US" dirty="0" smtClean="0"/>
              <a:t>, les </a:t>
            </a:r>
            <a:r>
              <a:rPr lang="en-US" dirty="0" err="1" smtClean="0"/>
              <a:t>nuages</a:t>
            </a:r>
            <a:r>
              <a:rPr lang="en-US" dirty="0" smtClean="0"/>
              <a:t> </a:t>
            </a:r>
            <a:r>
              <a:rPr lang="en-US" dirty="0" err="1" smtClean="0"/>
              <a:t>moléculaires</a:t>
            </a:r>
            <a:r>
              <a:rPr lang="en-US" dirty="0" smtClean="0"/>
              <a:t>, les </a:t>
            </a:r>
            <a:r>
              <a:rPr lang="en-US" dirty="0" err="1" smtClean="0"/>
              <a:t>poussières</a:t>
            </a:r>
            <a:r>
              <a:rPr lang="en-US" dirty="0" smtClean="0"/>
              <a:t>--, on </a:t>
            </a:r>
            <a:r>
              <a:rPr lang="en-US" dirty="0" err="1" smtClean="0"/>
              <a:t>trouve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la </a:t>
            </a:r>
            <a:r>
              <a:rPr lang="en-US" dirty="0" err="1" smtClean="0"/>
              <a:t>vitesse</a:t>
            </a:r>
            <a:r>
              <a:rPr lang="en-US" dirty="0" smtClean="0"/>
              <a:t> de rotation </a:t>
            </a:r>
            <a:r>
              <a:rPr lang="en-US" dirty="0" err="1" smtClean="0"/>
              <a:t>calculée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plus petite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celle</a:t>
            </a:r>
            <a:r>
              <a:rPr lang="en-US" dirty="0" smtClean="0"/>
              <a:t> </a:t>
            </a:r>
            <a:r>
              <a:rPr lang="en-US" dirty="0" err="1" smtClean="0"/>
              <a:t>qu'on</a:t>
            </a:r>
            <a:r>
              <a:rPr lang="en-US" dirty="0" smtClean="0"/>
              <a:t> observe, en </a:t>
            </a:r>
            <a:r>
              <a:rPr lang="en-US" dirty="0" err="1" smtClean="0"/>
              <a:t>particulier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les </a:t>
            </a:r>
            <a:r>
              <a:rPr lang="en-US" dirty="0" err="1" smtClean="0"/>
              <a:t>régions</a:t>
            </a:r>
            <a:r>
              <a:rPr lang="en-US" dirty="0" smtClean="0"/>
              <a:t> </a:t>
            </a:r>
            <a:r>
              <a:rPr lang="en-US" dirty="0" err="1" smtClean="0"/>
              <a:t>externes</a:t>
            </a:r>
            <a:r>
              <a:rPr lang="en-US" dirty="0" smtClean="0"/>
              <a:t> des galaxies. Les </a:t>
            </a:r>
            <a:r>
              <a:rPr lang="en-US" dirty="0" err="1" smtClean="0"/>
              <a:t>calculs</a:t>
            </a:r>
            <a:r>
              <a:rPr lang="en-US" dirty="0" smtClean="0"/>
              <a:t> </a:t>
            </a:r>
            <a:r>
              <a:rPr lang="en-US" dirty="0" err="1" smtClean="0"/>
              <a:t>indiquent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la </a:t>
            </a:r>
            <a:r>
              <a:rPr lang="en-US" dirty="0" err="1" smtClean="0"/>
              <a:t>courbe</a:t>
            </a:r>
            <a:r>
              <a:rPr lang="en-US" dirty="0" smtClean="0"/>
              <a:t> de rotation </a:t>
            </a:r>
            <a:r>
              <a:rPr lang="en-US" dirty="0" err="1" smtClean="0"/>
              <a:t>devrait</a:t>
            </a:r>
            <a:r>
              <a:rPr lang="en-US" dirty="0" smtClean="0"/>
              <a:t> </a:t>
            </a:r>
            <a:r>
              <a:rPr lang="en-US" dirty="0" err="1" smtClean="0"/>
              <a:t>décroître</a:t>
            </a:r>
            <a:r>
              <a:rPr lang="en-US" dirty="0" smtClean="0"/>
              <a:t> aux </a:t>
            </a:r>
            <a:r>
              <a:rPr lang="en-US" dirty="0" err="1" smtClean="0"/>
              <a:t>grandes</a:t>
            </a:r>
            <a:r>
              <a:rPr lang="en-US" dirty="0" smtClean="0"/>
              <a:t> distances, </a:t>
            </a:r>
            <a:r>
              <a:rPr lang="en-US" dirty="0" err="1" smtClean="0"/>
              <a:t>alors</a:t>
            </a:r>
            <a:r>
              <a:rPr lang="en-US" dirty="0" smtClean="0"/>
              <a:t> </a:t>
            </a:r>
            <a:r>
              <a:rPr lang="en-US" dirty="0" err="1" smtClean="0"/>
              <a:t>qu'on</a:t>
            </a:r>
            <a:r>
              <a:rPr lang="en-US" dirty="0" smtClean="0"/>
              <a:t> observe </a:t>
            </a:r>
            <a:r>
              <a:rPr lang="en-US" dirty="0" err="1" smtClean="0"/>
              <a:t>qu'elle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constante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la </a:t>
            </a:r>
            <a:r>
              <a:rPr lang="en-US" dirty="0" err="1" smtClean="0"/>
              <a:t>plupart</a:t>
            </a:r>
            <a:r>
              <a:rPr lang="en-US" dirty="0" smtClean="0"/>
              <a:t> des galaxies </a:t>
            </a:r>
            <a:r>
              <a:rPr lang="en-US" dirty="0" err="1" smtClean="0"/>
              <a:t>observées</a:t>
            </a:r>
            <a:r>
              <a:rPr lang="en-US" dirty="0" smtClean="0"/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C3D44-6A86-8044-95D4-8E5AB28B6224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4013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321227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743269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165310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587351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/>
            <a:fld id="{3E1DFE32-036F-1C49-AC07-957D25E20131}" type="slidenum">
              <a:rPr lang="fr-FR">
                <a:solidFill>
                  <a:srgbClr val="000000"/>
                </a:solidFill>
              </a:rPr>
              <a:pPr eaLnBrk="1" hangingPunct="1"/>
              <a:t>73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409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ln/>
        </p:spPr>
      </p:sp>
      <p:sp>
        <p:nvSpPr>
          <p:cNvPr id="409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494" y="4344357"/>
            <a:ext cx="5487013" cy="411316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fr-FR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Top 350000 </a:t>
            </a:r>
            <a:r>
              <a:rPr lang="en-US" dirty="0" err="1" smtClean="0"/>
              <a:t>fois</a:t>
            </a:r>
            <a:r>
              <a:rPr lang="en-US" dirty="0" smtClean="0"/>
              <a:t> plus </a:t>
            </a:r>
            <a:r>
              <a:rPr lang="en-US" dirty="0" err="1" smtClean="0"/>
              <a:t>lourd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l’électron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4A715-6B6E-6747-89B4-265CF2C2C90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038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321227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743269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165310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587351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/>
            <a:fld id="{43CCC19B-E9C1-E747-824D-00BB63DCF0EF}" type="slidenum">
              <a:rPr lang="fr-FR">
                <a:solidFill>
                  <a:srgbClr val="000000"/>
                </a:solidFill>
              </a:rPr>
              <a:pPr eaLnBrk="1" hangingPunct="1"/>
              <a:t>74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419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ln/>
        </p:spPr>
      </p:sp>
      <p:sp>
        <p:nvSpPr>
          <p:cNvPr id="419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494" y="4344357"/>
            <a:ext cx="5487013" cy="411316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fr-FR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321227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743269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165310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587351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/>
            <a:fld id="{D0EA4384-A113-C046-BFC6-3A09196E3D16}" type="slidenum">
              <a:rPr lang="fr-FR">
                <a:solidFill>
                  <a:srgbClr val="000000"/>
                </a:solidFill>
              </a:rPr>
              <a:pPr eaLnBrk="1" hangingPunct="1"/>
              <a:t>75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430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ln/>
        </p:spPr>
      </p:sp>
      <p:sp>
        <p:nvSpPr>
          <p:cNvPr id="430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494" y="4344357"/>
            <a:ext cx="5487013" cy="411316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fr-FR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321227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743269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165310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587351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/>
            <a:fld id="{8C276250-660D-C346-94C9-93C4A21E7950}" type="slidenum">
              <a:rPr lang="fr-FR">
                <a:solidFill>
                  <a:srgbClr val="000000"/>
                </a:solidFill>
              </a:rPr>
              <a:pPr eaLnBrk="1" hangingPunct="1"/>
              <a:t>76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440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ln/>
        </p:spPr>
      </p:sp>
      <p:sp>
        <p:nvSpPr>
          <p:cNvPr id="440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494" y="4344357"/>
            <a:ext cx="5487013" cy="411316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fr-FR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321227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743269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165310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587351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/>
            <a:fld id="{4779C9F0-133D-294D-B76A-528A4EA38983}" type="slidenum">
              <a:rPr lang="fr-FR">
                <a:solidFill>
                  <a:srgbClr val="000000"/>
                </a:solidFill>
              </a:rPr>
              <a:pPr eaLnBrk="1" hangingPunct="1"/>
              <a:t>77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450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ln/>
        </p:spPr>
      </p:sp>
      <p:sp>
        <p:nvSpPr>
          <p:cNvPr id="450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494" y="4344357"/>
            <a:ext cx="5487013" cy="411316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fr-FR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321227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743269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165310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587351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/>
            <a:fld id="{A9733E80-DA19-B54D-9734-CC5E3C2DF856}" type="slidenum">
              <a:rPr lang="fr-FR">
                <a:solidFill>
                  <a:srgbClr val="000000"/>
                </a:solidFill>
              </a:rPr>
              <a:pPr eaLnBrk="1" hangingPunct="1"/>
              <a:t>78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552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ln/>
        </p:spPr>
      </p:sp>
      <p:sp>
        <p:nvSpPr>
          <p:cNvPr id="553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494" y="4344357"/>
            <a:ext cx="5487013" cy="411316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fr-FR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321227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743269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165310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587351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/>
            <a:fld id="{8A8358FD-2AC2-8147-9512-757707B62E46}" type="slidenum">
              <a:rPr lang="fr-FR">
                <a:solidFill>
                  <a:srgbClr val="000000"/>
                </a:solidFill>
              </a:rPr>
              <a:pPr eaLnBrk="1" hangingPunct="1"/>
              <a:t>79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563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ln/>
        </p:spPr>
      </p:sp>
      <p:sp>
        <p:nvSpPr>
          <p:cNvPr id="563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494" y="4344357"/>
            <a:ext cx="5487013" cy="411316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fr-FR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75DCB-A5C4-AE49-967C-62D109948C6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122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Rapport entre moment </a:t>
            </a:r>
            <a:r>
              <a:rPr lang="en-US" dirty="0" err="1" smtClean="0"/>
              <a:t>magnétique</a:t>
            </a:r>
            <a:r>
              <a:rPr lang="en-US" dirty="0" smtClean="0"/>
              <a:t> et moment </a:t>
            </a:r>
            <a:r>
              <a:rPr lang="en-US" dirty="0" err="1" smtClean="0"/>
              <a:t>angulaire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4A715-6B6E-6747-89B4-265CF2C2C90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5832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4A715-6B6E-6747-89B4-265CF2C2C90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410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321227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743269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165310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587351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/>
            <a:fld id="{099B04AB-5FEA-1644-B758-2CB1482EE438}" type="slidenum">
              <a:rPr lang="fr-FR">
                <a:solidFill>
                  <a:srgbClr val="000000"/>
                </a:solidFill>
              </a:rPr>
              <a:pPr eaLnBrk="1" hangingPunct="1"/>
              <a:t>26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368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ln/>
        </p:spPr>
      </p:sp>
      <p:sp>
        <p:nvSpPr>
          <p:cNvPr id="368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494" y="4344357"/>
            <a:ext cx="5487013" cy="411316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fr-FR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321227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743269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165310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587351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/>
            <a:fld id="{15BA31F4-0883-3E42-93CD-67CF152B10B1}" type="slidenum">
              <a:rPr lang="fr-FR">
                <a:solidFill>
                  <a:srgbClr val="000000"/>
                </a:solidFill>
              </a:rPr>
              <a:pPr eaLnBrk="1" hangingPunct="1"/>
              <a:t>27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378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ln/>
        </p:spPr>
      </p:sp>
      <p:sp>
        <p:nvSpPr>
          <p:cNvPr id="378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494" y="4344357"/>
            <a:ext cx="5487013" cy="411316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r>
              <a:rPr lang="fr-FR" dirty="0" smtClean="0">
                <a:latin typeface="Times New Roman" charset="0"/>
              </a:rPr>
              <a:t>Vide : 150m^3 @</a:t>
            </a:r>
            <a:r>
              <a:rPr lang="fr-FR" baseline="0" dirty="0" smtClean="0">
                <a:latin typeface="Times New Roman" charset="0"/>
              </a:rPr>
              <a:t> 10^-12 </a:t>
            </a:r>
            <a:r>
              <a:rPr lang="fr-FR" baseline="0" dirty="0" err="1" smtClean="0">
                <a:latin typeface="Times New Roman" charset="0"/>
              </a:rPr>
              <a:t>atm</a:t>
            </a:r>
            <a:endParaRPr lang="fr-FR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321227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743269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165310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587351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/>
            <a:fld id="{A8033B01-05A3-6E43-A8EB-C8BB9E95177C}" type="slidenum">
              <a:rPr lang="fr-FR">
                <a:solidFill>
                  <a:srgbClr val="000000"/>
                </a:solidFill>
              </a:rPr>
              <a:pPr eaLnBrk="1" hangingPunct="1"/>
              <a:t>28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389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ln/>
        </p:spPr>
      </p:sp>
      <p:sp>
        <p:nvSpPr>
          <p:cNvPr id="389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494" y="4344357"/>
            <a:ext cx="5487013" cy="411316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fr-FR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321227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743269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165310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587351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/>
            <a:fld id="{7A840AAF-8DC8-7345-BBEF-0F9A0B016201}" type="slidenum">
              <a:rPr lang="fr-FR">
                <a:solidFill>
                  <a:srgbClr val="000000"/>
                </a:solidFill>
              </a:rPr>
              <a:pPr eaLnBrk="1" hangingPunct="1"/>
              <a:t>29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399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ln/>
        </p:spPr>
      </p:sp>
      <p:sp>
        <p:nvSpPr>
          <p:cNvPr id="399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494" y="4344357"/>
            <a:ext cx="5487013" cy="411316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fr-FR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0738" y="4155141"/>
            <a:ext cx="7542212" cy="1013012"/>
          </a:xfrm>
        </p:spPr>
        <p:txBody>
          <a:bodyPr anchor="b" anchorCtr="0">
            <a:noAutofit/>
          </a:bodyPr>
          <a:lstStyle/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0738" y="5230906"/>
            <a:ext cx="7542212" cy="1030942"/>
          </a:xfrm>
        </p:spPr>
        <p:txBody>
          <a:bodyPr/>
          <a:lstStyle>
            <a:lvl1pPr marL="0" indent="0" algn="ctr">
              <a:spcBef>
                <a:spcPct val="30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3962399"/>
            <a:ext cx="7585710" cy="672353"/>
          </a:xfrm>
        </p:spPr>
        <p:txBody>
          <a:bodyPr anchor="b">
            <a:normAutofit/>
          </a:bodyPr>
          <a:lstStyle>
            <a:lvl1pPr algn="ctr">
              <a:defRPr sz="36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01957" y="457200"/>
            <a:ext cx="2940087" cy="2940087"/>
          </a:xfrm>
          <a:prstGeom prst="ellipse">
            <a:avLst/>
          </a:prstGeom>
          <a:solidFill>
            <a:schemeClr val="tx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254000" dist="152400" dir="5400000" sx="90000" sy="-19000" rotWithShape="0">
              <a:prstClr val="black">
                <a:alpha val="2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FontTx/>
              <a:buNone/>
              <a:defRPr sz="24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240" y="4639235"/>
            <a:ext cx="7585710" cy="1371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fr-F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19365" y="416859"/>
            <a:ext cx="1940859" cy="5607424"/>
          </a:xfrm>
        </p:spPr>
        <p:txBody>
          <a:bodyPr vert="eaVert" anchor="ctr" anchorCtr="0"/>
          <a:lstStyle/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0737" y="414015"/>
            <a:ext cx="6144839" cy="5610268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2D06C79E-25EE-A54F-9C2B-CA75DA8F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551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0737" y="1219013"/>
            <a:ext cx="7542213" cy="19589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2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0737" y="3224213"/>
            <a:ext cx="7542213" cy="1500187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400" b="1" kern="1200">
                <a:solidFill>
                  <a:schemeClr val="tx1">
                    <a:tint val="75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107577"/>
            <a:ext cx="7581901" cy="1653988"/>
          </a:xfrm>
        </p:spPr>
        <p:txBody>
          <a:bodyPr/>
          <a:lstStyle/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92301"/>
            <a:ext cx="3657600" cy="3975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800"/>
            </a:lvl6pPr>
            <a:lvl7pPr marL="2173288" indent="-344488">
              <a:defRPr sz="1800"/>
            </a:lvl7pPr>
            <a:lvl8pPr marL="2173288" indent="-344488">
              <a:defRPr sz="1800"/>
            </a:lvl8pPr>
            <a:lvl9pPr marL="2173288" indent="-344488">
              <a:defRPr sz="18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3763" y="1892301"/>
            <a:ext cx="3657600" cy="3975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800"/>
            </a:lvl6pPr>
            <a:lvl7pPr marL="2173288" indent="-344488">
              <a:defRPr sz="1800"/>
            </a:lvl7pPr>
            <a:lvl8pPr marL="2173288" indent="-344488">
              <a:defRPr sz="1800"/>
            </a:lvl8pPr>
            <a:lvl9pPr marL="2173288" indent="-344488">
              <a:defRPr sz="18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107577"/>
            <a:ext cx="7581901" cy="1653988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2" y="1761565"/>
            <a:ext cx="3657600" cy="515469"/>
          </a:xfrm>
        </p:spPr>
        <p:txBody>
          <a:bodyPr anchor="b">
            <a:normAutofit/>
          </a:bodyPr>
          <a:lstStyle>
            <a:lvl1pPr marL="0" indent="0" algn="ctr">
              <a:spcBef>
                <a:spcPct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2" y="2393575"/>
            <a:ext cx="3657600" cy="347382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600"/>
            </a:lvl6pPr>
            <a:lvl7pPr marL="2173288" indent="-344488">
              <a:defRPr sz="1600"/>
            </a:lvl7pPr>
            <a:lvl8pPr marL="2173288" indent="-344488">
              <a:defRPr sz="1600"/>
            </a:lvl8pPr>
            <a:lvl9pPr marL="2173288" indent="-344488">
              <a:defRPr sz="16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3763" y="1761565"/>
            <a:ext cx="3657600" cy="515469"/>
          </a:xfrm>
        </p:spPr>
        <p:txBody>
          <a:bodyPr anchor="b">
            <a:normAutofit/>
          </a:bodyPr>
          <a:lstStyle>
            <a:lvl1pPr marL="0" indent="0" algn="ctr">
              <a:spcBef>
                <a:spcPct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3763" y="2393575"/>
            <a:ext cx="3657600" cy="347382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600"/>
            </a:lvl6pPr>
            <a:lvl7pPr marL="2173288" indent="-344488">
              <a:defRPr sz="1600"/>
            </a:lvl7pPr>
            <a:lvl8pPr marL="2173288" indent="-344488">
              <a:defRPr sz="1600"/>
            </a:lvl8pPr>
            <a:lvl9pPr marL="2173288" indent="-344488">
              <a:defRPr sz="16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929" y="457201"/>
            <a:ext cx="3566160" cy="1371600"/>
          </a:xfrm>
        </p:spPr>
        <p:txBody>
          <a:bodyPr anchor="b">
            <a:normAutofit/>
          </a:bodyPr>
          <a:lstStyle>
            <a:lvl1pPr algn="ctr">
              <a:defRPr sz="3600" b="1"/>
            </a:lvl1pPr>
          </a:lstStyle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2393" y="457201"/>
            <a:ext cx="3566160" cy="5410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173288" indent="-344488"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173288" indent="-344488"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2173288" indent="-344488">
              <a:defRPr sz="1800" b="1" kern="1200" dirty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929" y="1828801"/>
            <a:ext cx="3566160" cy="36576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457200"/>
            <a:ext cx="3566160" cy="1371600"/>
          </a:xfrm>
        </p:spPr>
        <p:txBody>
          <a:bodyPr anchor="b">
            <a:normAutofit/>
          </a:bodyPr>
          <a:lstStyle>
            <a:lvl1pPr algn="ctr">
              <a:defRPr sz="36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66765" y="1676400"/>
            <a:ext cx="2975610" cy="2975610"/>
          </a:xfrm>
          <a:prstGeom prst="ellipse">
            <a:avLst/>
          </a:prstGeom>
          <a:solidFill>
            <a:schemeClr val="tx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254000" dist="152400" dir="5400000" sx="90000" sy="-19000" rotWithShape="0">
              <a:prstClr val="black">
                <a:alpha val="2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240" y="1828800"/>
            <a:ext cx="3566160" cy="3657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2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fr-F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492875"/>
            <a:ext cx="9144001" cy="36512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162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Picture 6" descr="GridOverlay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60000"/>
              <a:lumOff val="40000"/>
              <a:alpha val="10000"/>
            </a:schemeClr>
          </a:solidFill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" y="-503"/>
            <a:ext cx="9144000" cy="897004"/>
          </a:xfrm>
          <a:prstGeom prst="rect">
            <a:avLst/>
          </a:prstGeom>
          <a:solidFill>
            <a:schemeClr val="accent2"/>
          </a:solidFill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title</a:t>
            </a:r>
            <a:r>
              <a:rPr lang="fr-FR" dirty="0" smtClean="0"/>
              <a:t>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76" y="1223350"/>
            <a:ext cx="8540447" cy="4923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4"/>
            <a:r>
              <a:rPr lang="fr-FR" dirty="0" err="1" smtClean="0"/>
              <a:t>Fifth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61363" y="6492875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fld id="{2D06C79E-25EE-A54F-9C2B-CA75DA8F8782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403225" indent="-403225" algn="l" defTabSz="914400" rtl="0" eaLnBrk="1" latinLnBrk="0" hangingPunct="1">
        <a:spcBef>
          <a:spcPts val="2000"/>
        </a:spcBef>
        <a:buFontTx/>
        <a:buBlip>
          <a:blip r:embed="rId16"/>
        </a:buBlip>
        <a:defRPr sz="2400" b="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806450" indent="-403225" algn="l" defTabSz="914400" rtl="0" eaLnBrk="1" latinLnBrk="0" hangingPunct="1">
        <a:spcBef>
          <a:spcPts val="600"/>
        </a:spcBef>
        <a:buFontTx/>
        <a:buBlip>
          <a:blip r:embed="rId16"/>
        </a:buBlip>
        <a:defRPr sz="2200" b="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2000" b="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4922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b="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8288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b="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173288" indent="-344488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b="1" kern="1200" dirty="0" smtClean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6pPr>
      <a:lvl7pPr marL="2516188" indent="-344488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b="1" kern="1200" dirty="0" smtClean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7pPr>
      <a:lvl8pPr marL="2860675" indent="-344488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b="1" kern="1200" dirty="0" smtClean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8pPr>
      <a:lvl9pPr marL="3205163" indent="-344488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b="1" kern="1200" dirty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6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5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5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3.w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34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37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5.g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file://localhost/Users/perries/Desktop/cms_slice.swf" TargetMode="External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gi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4" Type="http://schemas.openxmlformats.org/officeDocument/2006/relationships/image" Target="../media/image56.emf"/><Relationship Id="rId5" Type="http://schemas.openxmlformats.org/officeDocument/2006/relationships/image" Target="../media/image57.emf"/><Relationship Id="rId6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3.png"/><Relationship Id="rId1" Type="http://schemas.microsoft.com/office/2007/relationships/media" Target="../media/media2.wmv"/><Relationship Id="rId2" Type="http://schemas.openxmlformats.org/officeDocument/2006/relationships/video" Target="../media/media2.wmv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6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gi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jpeg"/><Relationship Id="rId5" Type="http://schemas.openxmlformats.org/officeDocument/2006/relationships/image" Target="../media/image74.jpeg"/><Relationship Id="rId6" Type="http://schemas.openxmlformats.org/officeDocument/2006/relationships/image" Target="../media/image75.jpeg"/><Relationship Id="rId7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19.png"/><Relationship Id="rId5" Type="http://schemas.openxmlformats.org/officeDocument/2006/relationships/image" Target="../media/image81.jpeg"/><Relationship Id="rId6" Type="http://schemas.openxmlformats.org/officeDocument/2006/relationships/image" Target="../media/image82.png"/><Relationship Id="rId7" Type="http://schemas.openxmlformats.org/officeDocument/2006/relationships/image" Target="../media/image83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4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emf"/><Relationship Id="rId5" Type="http://schemas.openxmlformats.org/officeDocument/2006/relationships/image" Target="../media/image11.jpg"/><Relationship Id="rId6" Type="http://schemas.openxmlformats.org/officeDocument/2006/relationships/image" Target="../media/image3.png"/><Relationship Id="rId7" Type="http://schemas.openxmlformats.org/officeDocument/2006/relationships/image" Target="../media/image12.emf"/><Relationship Id="rId8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7.tif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tif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tif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jpg"/><Relationship Id="rId5" Type="http://schemas.openxmlformats.org/officeDocument/2006/relationships/image" Target="../media/image96.jpg"/><Relationship Id="rId6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9.em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100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37.png"/><Relationship Id="rId5" Type="http://schemas.openxmlformats.org/officeDocument/2006/relationships/oleObject" Target="../embeddings/oleObject3.bin"/><Relationship Id="rId6" Type="http://schemas.openxmlformats.org/officeDocument/2006/relationships/image" Target="../media/image101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102.png"/><Relationship Id="rId5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103.png"/><Relationship Id="rId5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105.jpeg"/><Relationship Id="rId5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9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4" descr="hadr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68590" y="396138"/>
            <a:ext cx="720682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dirty="0" smtClean="0">
                <a:solidFill>
                  <a:schemeClr val="bg1"/>
                </a:solidFill>
                <a:latin typeface="+mj-lt"/>
              </a:rPr>
              <a:t>Recherche du boson de </a:t>
            </a:r>
            <a:r>
              <a:rPr lang="fr-FR" sz="4000" dirty="0" err="1" smtClean="0">
                <a:solidFill>
                  <a:schemeClr val="bg1"/>
                </a:solidFill>
                <a:latin typeface="+mj-lt"/>
              </a:rPr>
              <a:t>Higgs</a:t>
            </a:r>
            <a:r>
              <a:rPr lang="fr-FR" sz="4000" dirty="0" smtClean="0">
                <a:solidFill>
                  <a:schemeClr val="bg1"/>
                </a:solidFill>
                <a:latin typeface="+mj-lt"/>
              </a:rPr>
              <a:t> : </a:t>
            </a:r>
            <a:br>
              <a:rPr lang="fr-FR" sz="4000" dirty="0" smtClean="0">
                <a:solidFill>
                  <a:schemeClr val="bg1"/>
                </a:solidFill>
                <a:latin typeface="+mj-lt"/>
              </a:rPr>
            </a:br>
            <a:r>
              <a:rPr lang="fr-FR" sz="4000" dirty="0" smtClean="0">
                <a:solidFill>
                  <a:schemeClr val="bg1"/>
                </a:solidFill>
                <a:latin typeface="+mj-lt"/>
              </a:rPr>
              <a:t>La quête de l’origine de la masse</a:t>
            </a:r>
            <a:endParaRPr lang="fr-FR" sz="4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84973" y="5657671"/>
            <a:ext cx="21590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Stéphane </a:t>
            </a:r>
            <a:r>
              <a:rPr lang="en-US" dirty="0" err="1" smtClean="0">
                <a:solidFill>
                  <a:srgbClr val="FFFFFF"/>
                </a:solidFill>
              </a:rPr>
              <a:t>Perriès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IPN Lyon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err="1" smtClean="0">
                <a:solidFill>
                  <a:srgbClr val="FFFFFF"/>
                </a:solidFill>
              </a:rPr>
              <a:t>Séminaire</a:t>
            </a:r>
            <a:r>
              <a:rPr lang="en-US" dirty="0" smtClean="0">
                <a:solidFill>
                  <a:srgbClr val="FFFFFF"/>
                </a:solidFill>
              </a:rPr>
              <a:t> ENS Lyon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21/05/2013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932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La découverte du boson de Higgs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10</a:t>
            </a:fld>
            <a:endParaRPr lang="fr-FR"/>
          </a:p>
        </p:txBody>
      </p:sp>
      <p:grpSp>
        <p:nvGrpSpPr>
          <p:cNvPr id="21" name="Group 20"/>
          <p:cNvGrpSpPr/>
          <p:nvPr/>
        </p:nvGrpSpPr>
        <p:grpSpPr>
          <a:xfrm>
            <a:off x="197676" y="699818"/>
            <a:ext cx="8748648" cy="5663984"/>
            <a:chOff x="20650" y="0"/>
            <a:chExt cx="9123349" cy="636380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1990" y="0"/>
              <a:ext cx="8232009" cy="6174007"/>
            </a:xfrm>
            <a:prstGeom prst="rect">
              <a:avLst/>
            </a:prstGeom>
          </p:spPr>
        </p:pic>
        <p:cxnSp>
          <p:nvCxnSpPr>
            <p:cNvPr id="15" name="Straight Arrow Connector 14"/>
            <p:cNvCxnSpPr/>
            <p:nvPr/>
          </p:nvCxnSpPr>
          <p:spPr>
            <a:xfrm flipH="1" flipV="1">
              <a:off x="103249" y="175515"/>
              <a:ext cx="10325" cy="599849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 rot="16200000">
              <a:off x="-205201" y="2882863"/>
              <a:ext cx="8210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</a:t>
              </a:r>
              <a:r>
                <a:rPr lang="en-US" dirty="0" smtClean="0"/>
                <a:t>emps</a:t>
              </a:r>
              <a:endParaRPr lang="en-US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578195" y="175515"/>
              <a:ext cx="0" cy="599849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 rot="16200000">
              <a:off x="-942300" y="3035263"/>
              <a:ext cx="32974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Température</a:t>
              </a:r>
              <a:r>
                <a:rPr lang="en-US" dirty="0" smtClean="0">
                  <a:solidFill>
                    <a:srgbClr val="FF0000"/>
                  </a:solidFill>
                </a:rPr>
                <a:t> / </a:t>
              </a:r>
              <a:r>
                <a:rPr lang="en-US" dirty="0" err="1" smtClean="0">
                  <a:solidFill>
                    <a:srgbClr val="FF0000"/>
                  </a:solidFill>
                </a:rPr>
                <a:t>densité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 err="1" smtClean="0">
                  <a:solidFill>
                    <a:srgbClr val="FF0000"/>
                  </a:solidFill>
                </a:rPr>
                <a:t>d’énergie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587365" y="5984211"/>
              <a:ext cx="1295146" cy="3795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fr-FR" sz="3200" dirty="0">
                  <a:solidFill>
                    <a:srgbClr val="FF0000"/>
                  </a:solidFill>
                  <a:latin typeface="Gill Sans Light"/>
                  <a:cs typeface="Gill Sans Light"/>
                </a:rPr>
                <a:t>E = </a:t>
              </a:r>
              <a:r>
                <a:rPr lang="fr-FR" sz="3200" dirty="0" smtClean="0">
                  <a:solidFill>
                    <a:srgbClr val="FF0000"/>
                  </a:solidFill>
                  <a:latin typeface="Gill Sans Light"/>
                  <a:cs typeface="Gill Sans Light"/>
                </a:rPr>
                <a:t>kT </a:t>
              </a:r>
              <a:endParaRPr lang="fr-FR" sz="3200" dirty="0">
                <a:solidFill>
                  <a:srgbClr val="FF0000"/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22" name="Title 4"/>
          <p:cNvSpPr txBox="1">
            <a:spLocks/>
          </p:cNvSpPr>
          <p:nvPr/>
        </p:nvSpPr>
        <p:spPr>
          <a:xfrm>
            <a:off x="1" y="-503"/>
            <a:ext cx="9144000" cy="12164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4D4D4D"/>
                </a:solidFill>
                <a:effectLst/>
                <a:latin typeface="Gill Sans"/>
                <a:ea typeface="+mj-ea"/>
                <a:cs typeface="Gill Sans"/>
              </a:defRPr>
            </a:lvl1pPr>
          </a:lstStyle>
          <a:p>
            <a:r>
              <a:rPr lang="fr-FR" sz="2800" dirty="0" smtClean="0"/>
              <a:t>Lien entre physique des particules et cosmologie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421994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matière</a:t>
            </a:r>
            <a:r>
              <a:rPr lang="en-US" dirty="0" smtClean="0"/>
              <a:t> qui nous </a:t>
            </a:r>
            <a:r>
              <a:rPr lang="en-US" dirty="0" err="1" smtClean="0"/>
              <a:t>entoure</a:t>
            </a:r>
            <a:endParaRPr lang="en-US" dirty="0"/>
          </a:p>
        </p:txBody>
      </p:sp>
      <p:sp>
        <p:nvSpPr>
          <p:cNvPr id="11" name="Espace réservé du contenu 10"/>
          <p:cNvSpPr>
            <a:spLocks noGrp="1"/>
          </p:cNvSpPr>
          <p:nvPr>
            <p:ph idx="1"/>
          </p:nvPr>
        </p:nvSpPr>
        <p:spPr>
          <a:xfrm>
            <a:off x="120650" y="3270739"/>
            <a:ext cx="8540447" cy="71315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fr-FR" sz="2000" b="0" dirty="0" smtClean="0"/>
              <a:t>Toute la matière ordinaire peut être décrite par les interactions </a:t>
            </a:r>
            <a:br>
              <a:rPr lang="fr-FR" sz="2000" b="0" dirty="0" smtClean="0"/>
            </a:br>
            <a:r>
              <a:rPr lang="fr-FR" sz="2000" b="0" dirty="0" smtClean="0"/>
              <a:t>de quatre particules élémentaires de matière :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sz="3300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20650" y="1590675"/>
            <a:ext cx="186848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20650" y="1590675"/>
            <a:ext cx="186848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20650" y="1590675"/>
            <a:ext cx="186848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20650" y="1590675"/>
            <a:ext cx="186848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3" name="Tableau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1507605"/>
              </p:ext>
            </p:extLst>
          </p:nvPr>
        </p:nvGraphicFramePr>
        <p:xfrm>
          <a:off x="120650" y="4040235"/>
          <a:ext cx="6286148" cy="21234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71537"/>
                <a:gridCol w="1571537"/>
                <a:gridCol w="1178408"/>
                <a:gridCol w="196466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Particule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Symbole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Charge (</a:t>
                      </a:r>
                      <a:r>
                        <a:rPr lang="en-US" dirty="0" err="1" smtClean="0"/>
                        <a:t>unité</a:t>
                      </a:r>
                      <a:r>
                        <a:rPr lang="en-US" dirty="0" smtClean="0"/>
                        <a:t> e)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Electron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e</a:t>
                      </a:r>
                      <a:r>
                        <a:rPr lang="en-US" baseline="300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baseline="30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Lepton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-1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Neutrino</a:t>
                      </a:r>
                    </a:p>
                    <a:p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Electronique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ν</a:t>
                      </a:r>
                      <a:r>
                        <a:rPr lang="en-US" baseline="-25000" dirty="0" err="1" smtClean="0">
                          <a:solidFill>
                            <a:schemeClr val="tx1"/>
                          </a:solidFill>
                        </a:rPr>
                        <a:t>e</a:t>
                      </a:r>
                      <a:endParaRPr lang="en-US" baseline="-25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Lepton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Quark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up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u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Quark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2/3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Quark down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d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Quark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-1/3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6573954" y="4363180"/>
            <a:ext cx="2227240" cy="1721427"/>
            <a:chOff x="5903485" y="4520450"/>
            <a:chExt cx="2588485" cy="2000633"/>
          </a:xfrm>
        </p:grpSpPr>
        <p:pic>
          <p:nvPicPr>
            <p:cNvPr id="14" name="Image 13" descr="Quark_structure_neutron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03485" y="5455483"/>
              <a:ext cx="1065600" cy="1065600"/>
            </a:xfrm>
            <a:prstGeom prst="rect">
              <a:avLst/>
            </a:prstGeom>
          </p:spPr>
        </p:pic>
        <p:pic>
          <p:nvPicPr>
            <p:cNvPr id="15" name="Image 14" descr="Quark_structure_proton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03485" y="4520450"/>
              <a:ext cx="1067031" cy="1067031"/>
            </a:xfrm>
            <a:prstGeom prst="rect">
              <a:avLst/>
            </a:prstGeom>
          </p:spPr>
        </p:pic>
        <p:sp>
          <p:nvSpPr>
            <p:cNvPr id="16" name="ZoneTexte 15"/>
            <p:cNvSpPr txBox="1"/>
            <p:nvPr/>
          </p:nvSpPr>
          <p:spPr>
            <a:xfrm>
              <a:off x="7005410" y="4847779"/>
              <a:ext cx="13764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Proton </a:t>
              </a:r>
              <a:r>
                <a:rPr lang="en-US" dirty="0" smtClean="0"/>
                <a:t>(</a:t>
              </a:r>
              <a:r>
                <a:rPr lang="en-US" dirty="0" err="1" smtClean="0"/>
                <a:t>uud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6969085" y="5794170"/>
              <a:ext cx="15228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Neutron </a:t>
              </a:r>
              <a:r>
                <a:rPr lang="en-US" dirty="0" smtClean="0"/>
                <a:t>(</a:t>
              </a:r>
              <a:r>
                <a:rPr lang="en-US" dirty="0" err="1" smtClean="0"/>
                <a:t>udd</a:t>
              </a:r>
              <a:r>
                <a:rPr lang="en-US" dirty="0" smtClean="0"/>
                <a:t>)</a:t>
              </a:r>
              <a:endParaRPr lang="en-US" dirty="0"/>
            </a:p>
          </p:txBody>
        </p:sp>
      </p:grpSp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5590"/>
            <a:ext cx="9144000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226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12</a:t>
            </a:fld>
            <a:endParaRPr lang="en-US"/>
          </a:p>
        </p:txBody>
      </p:sp>
      <p:pic>
        <p:nvPicPr>
          <p:cNvPr id="9" name="Picture 8" descr="Tableau-particules--C3-A9l-C3-A9mentaires-750px--28bis-2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764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03234" y="1995502"/>
            <a:ext cx="311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92261" y="2803500"/>
            <a:ext cx="28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03234" y="3672417"/>
            <a:ext cx="311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75690" y="1995502"/>
            <a:ext cx="311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68802" y="2803500"/>
            <a:ext cx="288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81729" y="3672417"/>
            <a:ext cx="267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23979" y="2048417"/>
            <a:ext cx="30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92430" y="3672417"/>
            <a:ext cx="372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n</a:t>
            </a:r>
            <a:r>
              <a:rPr lang="en-US" baseline="-250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t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92430" y="2803500"/>
            <a:ext cx="393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endParaRPr lang="en-US" baseline="-25000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81847" y="2048417"/>
            <a:ext cx="383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solidFill>
                  <a:srgbClr val="FF0000"/>
                </a:solidFill>
              </a:rPr>
              <a:t>e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25654" y="2803500"/>
            <a:ext cx="317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endParaRPr lang="en-US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25654" y="3672417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t</a:t>
            </a:r>
            <a:endParaRPr lang="en-US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61360" y="4656152"/>
            <a:ext cx="279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endParaRPr lang="en-US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89305" y="4666736"/>
            <a:ext cx="309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70417" y="4656152"/>
            <a:ext cx="8593666" cy="17202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817629" y="5185833"/>
            <a:ext cx="3508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+ </a:t>
            </a:r>
            <a:r>
              <a:rPr lang="en-US" sz="2400" dirty="0" err="1" smtClean="0"/>
              <a:t>Antiparticules</a:t>
            </a:r>
            <a:r>
              <a:rPr lang="en-US" sz="2400" dirty="0" smtClean="0"/>
              <a:t> </a:t>
            </a:r>
            <a:r>
              <a:rPr lang="en-US" sz="2400" dirty="0" err="1" smtClean="0"/>
              <a:t>associées</a:t>
            </a:r>
            <a:endParaRPr lang="en-US" sz="2400" dirty="0"/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8837083" y="2048417"/>
            <a:ext cx="10584" cy="24812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8812113" y="2529916"/>
            <a:ext cx="381685" cy="1477328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</a:t>
            </a:r>
          </a:p>
          <a:p>
            <a:r>
              <a:rPr lang="en-US" dirty="0">
                <a:solidFill>
                  <a:srgbClr val="FF0000"/>
                </a:solidFill>
              </a:rPr>
              <a:t>a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s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s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168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 smtClean="0"/>
              <a:t>Comment les particules fondamentales interagissent elles ?</a:t>
            </a:r>
            <a:endParaRPr lang="fr-FR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0002" y="1075744"/>
            <a:ext cx="8540447" cy="4579880"/>
          </a:xfrm>
        </p:spPr>
        <p:txBody>
          <a:bodyPr>
            <a:normAutofit/>
          </a:bodyPr>
          <a:lstStyle/>
          <a:p>
            <a:r>
              <a:rPr lang="fr-FR" dirty="0" smtClean="0"/>
              <a:t>Vision classique : action instantanée à distance</a:t>
            </a:r>
            <a:br>
              <a:rPr lang="fr-FR" dirty="0" smtClean="0"/>
            </a:br>
            <a:r>
              <a:rPr lang="fr-FR" sz="1800" dirty="0" smtClean="0"/>
              <a:t>La force dépend de la position relative des particules. Mais comment font elles pour « savoir » ?</a:t>
            </a:r>
          </a:p>
          <a:p>
            <a:r>
              <a:rPr lang="fr-FR" dirty="0" smtClean="0"/>
              <a:t>Interaction via un champ :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sz="1800" dirty="0" smtClean="0"/>
              <a:t>Chaque particule crée un champ dans tout l’espace. Elle interagit avec le champ créé par l’autre particule.  </a:t>
            </a:r>
            <a:endParaRPr lang="fr-FR" dirty="0" smtClean="0"/>
          </a:p>
          <a:p>
            <a:r>
              <a:rPr lang="fr-FR" dirty="0" smtClean="0"/>
              <a:t>Théorie quantique :</a:t>
            </a:r>
            <a:br>
              <a:rPr lang="fr-FR" dirty="0" smtClean="0"/>
            </a:br>
            <a:r>
              <a:rPr lang="fr-FR" sz="1800" dirty="0" smtClean="0"/>
              <a:t>Les particules échangent d’autres particules qui sont les messagers de la force.</a:t>
            </a:r>
            <a:endParaRPr lang="fr-FR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La découverte du boson de Higgs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13</a:t>
            </a:fld>
            <a:endParaRPr lang="fr-FR" dirty="0"/>
          </a:p>
        </p:txBody>
      </p:sp>
      <p:grpSp>
        <p:nvGrpSpPr>
          <p:cNvPr id="7" name="Group 49"/>
          <p:cNvGrpSpPr>
            <a:grpSpLocks/>
          </p:cNvGrpSpPr>
          <p:nvPr/>
        </p:nvGrpSpPr>
        <p:grpSpPr bwMode="auto">
          <a:xfrm>
            <a:off x="6912516" y="1261342"/>
            <a:ext cx="938212" cy="177800"/>
            <a:chOff x="1559" y="1093"/>
            <a:chExt cx="591" cy="112"/>
          </a:xfrm>
        </p:grpSpPr>
        <p:sp>
          <p:nvSpPr>
            <p:cNvPr id="8" name="Oval 25"/>
            <p:cNvSpPr>
              <a:spLocks noChangeArrowheads="1"/>
            </p:cNvSpPr>
            <p:nvPr/>
          </p:nvSpPr>
          <p:spPr bwMode="auto">
            <a:xfrm>
              <a:off x="1559" y="1093"/>
              <a:ext cx="118" cy="11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9" name="Oval 26"/>
            <p:cNvSpPr>
              <a:spLocks noChangeArrowheads="1"/>
            </p:cNvSpPr>
            <p:nvPr/>
          </p:nvSpPr>
          <p:spPr bwMode="auto">
            <a:xfrm>
              <a:off x="2032" y="1095"/>
              <a:ext cx="118" cy="11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0" name="Line 31"/>
            <p:cNvSpPr>
              <a:spLocks noChangeShapeType="1"/>
            </p:cNvSpPr>
            <p:nvPr/>
          </p:nvSpPr>
          <p:spPr bwMode="auto">
            <a:xfrm flipV="1">
              <a:off x="1677" y="1151"/>
              <a:ext cx="356" cy="9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50"/>
          <p:cNvGrpSpPr>
            <a:grpSpLocks/>
          </p:cNvGrpSpPr>
          <p:nvPr/>
        </p:nvGrpSpPr>
        <p:grpSpPr bwMode="auto">
          <a:xfrm>
            <a:off x="4240294" y="2148916"/>
            <a:ext cx="1506538" cy="687387"/>
            <a:chOff x="2313" y="871"/>
            <a:chExt cx="949" cy="433"/>
          </a:xfrm>
        </p:grpSpPr>
        <p:sp>
          <p:nvSpPr>
            <p:cNvPr id="12" name="Line 32"/>
            <p:cNvSpPr>
              <a:spLocks noChangeShapeType="1"/>
            </p:cNvSpPr>
            <p:nvPr/>
          </p:nvSpPr>
          <p:spPr bwMode="auto">
            <a:xfrm flipV="1">
              <a:off x="2652" y="879"/>
              <a:ext cx="228" cy="2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3" name="Line 33"/>
            <p:cNvSpPr>
              <a:spLocks noChangeShapeType="1"/>
            </p:cNvSpPr>
            <p:nvPr/>
          </p:nvSpPr>
          <p:spPr bwMode="auto">
            <a:xfrm flipV="1">
              <a:off x="2660" y="882"/>
              <a:ext cx="457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4" name="Line 34"/>
            <p:cNvSpPr>
              <a:spLocks noChangeShapeType="1"/>
            </p:cNvSpPr>
            <p:nvPr/>
          </p:nvSpPr>
          <p:spPr bwMode="auto">
            <a:xfrm flipV="1">
              <a:off x="2651" y="992"/>
              <a:ext cx="576" cy="1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5" name="Line 35"/>
            <p:cNvSpPr>
              <a:spLocks noChangeShapeType="1"/>
            </p:cNvSpPr>
            <p:nvPr/>
          </p:nvSpPr>
          <p:spPr bwMode="auto">
            <a:xfrm>
              <a:off x="2652" y="1093"/>
              <a:ext cx="610" cy="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6" name="Line 36"/>
            <p:cNvSpPr>
              <a:spLocks noChangeShapeType="1"/>
            </p:cNvSpPr>
            <p:nvPr/>
          </p:nvSpPr>
          <p:spPr bwMode="auto">
            <a:xfrm flipV="1">
              <a:off x="2651" y="871"/>
              <a:ext cx="85" cy="2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7" name="Line 37"/>
            <p:cNvSpPr>
              <a:spLocks noChangeShapeType="1"/>
            </p:cNvSpPr>
            <p:nvPr/>
          </p:nvSpPr>
          <p:spPr bwMode="auto">
            <a:xfrm>
              <a:off x="2651" y="1092"/>
              <a:ext cx="567" cy="1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8" name="Line 38"/>
            <p:cNvSpPr>
              <a:spLocks noChangeShapeType="1"/>
            </p:cNvSpPr>
            <p:nvPr/>
          </p:nvSpPr>
          <p:spPr bwMode="auto">
            <a:xfrm>
              <a:off x="2651" y="1093"/>
              <a:ext cx="313" cy="1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9" name="Line 39"/>
            <p:cNvSpPr>
              <a:spLocks noChangeShapeType="1"/>
            </p:cNvSpPr>
            <p:nvPr/>
          </p:nvSpPr>
          <p:spPr bwMode="auto">
            <a:xfrm>
              <a:off x="2650" y="1093"/>
              <a:ext cx="110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0" name="Line 40"/>
            <p:cNvSpPr>
              <a:spLocks noChangeShapeType="1"/>
            </p:cNvSpPr>
            <p:nvPr/>
          </p:nvSpPr>
          <p:spPr bwMode="auto">
            <a:xfrm flipH="1">
              <a:off x="2617" y="1093"/>
              <a:ext cx="34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1" name="Line 41"/>
            <p:cNvSpPr>
              <a:spLocks noChangeShapeType="1"/>
            </p:cNvSpPr>
            <p:nvPr/>
          </p:nvSpPr>
          <p:spPr bwMode="auto">
            <a:xfrm flipH="1" flipV="1">
              <a:off x="2617" y="872"/>
              <a:ext cx="34" cy="2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2" name="Line 42"/>
            <p:cNvSpPr>
              <a:spLocks noChangeShapeType="1"/>
            </p:cNvSpPr>
            <p:nvPr/>
          </p:nvSpPr>
          <p:spPr bwMode="auto">
            <a:xfrm flipH="1">
              <a:off x="2499" y="1084"/>
              <a:ext cx="144" cy="1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3" name="Line 43"/>
            <p:cNvSpPr>
              <a:spLocks noChangeShapeType="1"/>
            </p:cNvSpPr>
            <p:nvPr/>
          </p:nvSpPr>
          <p:spPr bwMode="auto">
            <a:xfrm flipH="1" flipV="1">
              <a:off x="2507" y="915"/>
              <a:ext cx="144" cy="1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4" name="Line 44"/>
            <p:cNvSpPr>
              <a:spLocks noChangeShapeType="1"/>
            </p:cNvSpPr>
            <p:nvPr/>
          </p:nvSpPr>
          <p:spPr bwMode="auto">
            <a:xfrm flipH="1">
              <a:off x="2372" y="1093"/>
              <a:ext cx="288" cy="1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5" name="Line 45"/>
            <p:cNvSpPr>
              <a:spLocks noChangeShapeType="1"/>
            </p:cNvSpPr>
            <p:nvPr/>
          </p:nvSpPr>
          <p:spPr bwMode="auto">
            <a:xfrm flipH="1" flipV="1">
              <a:off x="2364" y="991"/>
              <a:ext cx="297" cy="1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6" name="Line 46"/>
            <p:cNvSpPr>
              <a:spLocks noChangeShapeType="1"/>
            </p:cNvSpPr>
            <p:nvPr/>
          </p:nvSpPr>
          <p:spPr bwMode="auto">
            <a:xfrm flipH="1">
              <a:off x="2313" y="1092"/>
              <a:ext cx="347" cy="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7" name="Oval 27"/>
            <p:cNvSpPr>
              <a:spLocks noChangeArrowheads="1"/>
            </p:cNvSpPr>
            <p:nvPr/>
          </p:nvSpPr>
          <p:spPr bwMode="auto">
            <a:xfrm>
              <a:off x="2596" y="1037"/>
              <a:ext cx="118" cy="11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3069" y="1039"/>
              <a:ext cx="118" cy="11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9" name="Group 51"/>
          <p:cNvGrpSpPr>
            <a:grpSpLocks/>
          </p:cNvGrpSpPr>
          <p:nvPr/>
        </p:nvGrpSpPr>
        <p:grpSpPr bwMode="auto">
          <a:xfrm>
            <a:off x="3416113" y="3976665"/>
            <a:ext cx="938213" cy="177800"/>
            <a:chOff x="3756" y="1062"/>
            <a:chExt cx="591" cy="112"/>
          </a:xfrm>
        </p:grpSpPr>
        <p:sp>
          <p:nvSpPr>
            <p:cNvPr id="30" name="Oval 29"/>
            <p:cNvSpPr>
              <a:spLocks noChangeArrowheads="1"/>
            </p:cNvSpPr>
            <p:nvPr/>
          </p:nvSpPr>
          <p:spPr bwMode="auto">
            <a:xfrm>
              <a:off x="3756" y="1062"/>
              <a:ext cx="118" cy="11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31" name="Oval 30"/>
            <p:cNvSpPr>
              <a:spLocks noChangeArrowheads="1"/>
            </p:cNvSpPr>
            <p:nvPr/>
          </p:nvSpPr>
          <p:spPr bwMode="auto">
            <a:xfrm>
              <a:off x="4229" y="1064"/>
              <a:ext cx="118" cy="11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32" name="Line 47"/>
            <p:cNvSpPr>
              <a:spLocks noChangeShapeType="1"/>
            </p:cNvSpPr>
            <p:nvPr/>
          </p:nvSpPr>
          <p:spPr bwMode="auto">
            <a:xfrm>
              <a:off x="3888" y="1110"/>
              <a:ext cx="355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33" name="Oval 48"/>
            <p:cNvSpPr>
              <a:spLocks noChangeArrowheads="1"/>
            </p:cNvSpPr>
            <p:nvPr/>
          </p:nvSpPr>
          <p:spPr bwMode="auto">
            <a:xfrm>
              <a:off x="4001" y="1076"/>
              <a:ext cx="60" cy="68"/>
            </a:xfrm>
            <a:prstGeom prst="ellipse">
              <a:avLst/>
            </a:prstGeom>
            <a:solidFill>
              <a:srgbClr val="0000CC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</p:grpSp>
      <p:pic>
        <p:nvPicPr>
          <p:cNvPr id="41" name="Picture 2" descr="D:\users\muanza\boson_media.gif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0A47CD"/>
              </a:clrFrom>
              <a:clrTo>
                <a:srgbClr val="0A47C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95"/>
          <a:stretch/>
        </p:blipFill>
        <p:spPr bwMode="auto">
          <a:xfrm>
            <a:off x="519689" y="4665413"/>
            <a:ext cx="4165549" cy="176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interactio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501" y="4737305"/>
            <a:ext cx="3381372" cy="167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5315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Group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07580"/>
              </p:ext>
            </p:extLst>
          </p:nvPr>
        </p:nvGraphicFramePr>
        <p:xfrm>
          <a:off x="0" y="1451646"/>
          <a:ext cx="9023349" cy="4648201"/>
        </p:xfrm>
        <a:graphic>
          <a:graphicData uri="http://schemas.openxmlformats.org/drawingml/2006/table">
            <a:tbl>
              <a:tblPr/>
              <a:tblGrid>
                <a:gridCol w="1608122"/>
                <a:gridCol w="2081228"/>
                <a:gridCol w="1295400"/>
                <a:gridCol w="1066800"/>
                <a:gridCol w="1066800"/>
                <a:gridCol w="990600"/>
                <a:gridCol w="914399"/>
              </a:tblGrid>
              <a:tr h="5474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Force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Fermions 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Bosons 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Portée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Charge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Intensité</a:t>
                      </a:r>
                      <a:endParaRPr kumimoji="0" lang="en-US" sz="14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relative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0382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Gravitation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/>
                      </a:r>
                      <a:b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</a:b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Gravité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, </a:t>
                      </a: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marées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, </a:t>
                      </a: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trajectoire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 des </a:t>
                      </a: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planètes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Toutes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 les </a:t>
                      </a: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particules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massives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graviton (?)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infinie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masse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-39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0145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Electromagnetique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/>
                      </a:r>
                      <a:b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</a:b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Presque </a:t>
                      </a: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tous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 les </a:t>
                      </a: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phénomènes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 de la vie courante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Leptons chargés et quarks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photon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infinie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Charge </a:t>
                      </a: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électrique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-2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0263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Forte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/>
                      </a:r>
                      <a:b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</a:b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Cohésion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 des </a:t>
                      </a: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noyaux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atomiques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quarks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gluon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-15 </a:t>
                      </a: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m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Charge de </a:t>
                      </a: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couleur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1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0216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Faible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/>
                      </a:r>
                      <a:b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</a:b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Radioactivité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2"/>
                          <a:ea typeface="Times New Roman" pitchFamily="-105" charset="0"/>
                          <a:cs typeface="Symbol" charset="2"/>
                        </a:rPr>
                        <a:t>b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, Soleil 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leptons et quarks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W</a:t>
                      </a:r>
                      <a:r>
                        <a:rPr kumimoji="0" lang="en-US" sz="1400" b="0" i="0" u="none" strike="noStrike" cap="none" normalizeH="0" baseline="3000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+</a:t>
                      </a:r>
                      <a:r>
                        <a:rPr kumimoji="0" lang="en-US" sz="14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, W</a:t>
                      </a:r>
                      <a:r>
                        <a:rPr kumimoji="0" lang="en-US" sz="1400" b="0" i="0" u="none" strike="noStrike" cap="none" normalizeH="0" baseline="3000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-</a:t>
                      </a:r>
                      <a:r>
                        <a:rPr kumimoji="0" lang="en-US" sz="14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, Z° bosons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-18</a:t>
                      </a:r>
                      <a:r>
                        <a:rPr kumimoji="0" lang="en-US" sz="14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 m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Charge </a:t>
                      </a: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faible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-7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800" dirty="0" smtClean="0"/>
              <a:t>Les 4 interactions fondamentales</a:t>
            </a:r>
            <a:endParaRPr lang="fr-FR" sz="4800" dirty="0"/>
          </a:p>
        </p:txBody>
      </p:sp>
      <p:sp>
        <p:nvSpPr>
          <p:cNvPr id="6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2C8AD-C553-9149-AC2B-7534F4105447}" type="slidenum">
              <a:rPr lang="fr-FR"/>
              <a:pPr/>
              <a:t>14</a:t>
            </a:fld>
            <a:endParaRPr lang="fr-FR"/>
          </a:p>
        </p:txBody>
      </p:sp>
      <p:pic>
        <p:nvPicPr>
          <p:cNvPr id="7" name="Picture 2" descr="gravita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0413" y="2168938"/>
            <a:ext cx="1292225" cy="1086072"/>
          </a:xfrm>
          <a:prstGeom prst="rect">
            <a:avLst/>
          </a:prstGeom>
          <a:noFill/>
        </p:spPr>
      </p:pic>
      <p:pic>
        <p:nvPicPr>
          <p:cNvPr id="8" name="Picture 3" descr="Electr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0412" y="3192144"/>
            <a:ext cx="1292225" cy="1086073"/>
          </a:xfrm>
          <a:prstGeom prst="rect">
            <a:avLst/>
          </a:prstGeom>
          <a:noFill/>
        </p:spPr>
      </p:pic>
      <p:pic>
        <p:nvPicPr>
          <p:cNvPr id="9" name="Picture 4" descr="Fort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0413" y="4226560"/>
            <a:ext cx="1292224" cy="1086072"/>
          </a:xfrm>
          <a:prstGeom prst="rect">
            <a:avLst/>
          </a:prstGeom>
          <a:noFill/>
        </p:spPr>
      </p:pic>
      <p:pic>
        <p:nvPicPr>
          <p:cNvPr id="10" name="Picture 5" descr="faibl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0413" y="5197888"/>
            <a:ext cx="1292224" cy="1086072"/>
          </a:xfrm>
          <a:prstGeom prst="rect">
            <a:avLst/>
          </a:prstGeom>
          <a:noFill/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120650" y="1590675"/>
            <a:ext cx="186848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120650" y="1590675"/>
            <a:ext cx="186848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120650" y="1590675"/>
            <a:ext cx="186848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120650" y="1590675"/>
            <a:ext cx="186848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399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-504"/>
            <a:ext cx="9144000" cy="1221849"/>
          </a:xfrm>
        </p:spPr>
        <p:txBody>
          <a:bodyPr/>
          <a:lstStyle/>
          <a:p>
            <a:r>
              <a:rPr lang="fr-FR" dirty="0" smtClean="0">
                <a:solidFill>
                  <a:srgbClr val="000000"/>
                </a:solidFill>
              </a:rPr>
              <a:t>Un exemple d’interaction : </a:t>
            </a:r>
            <a:br>
              <a:rPr lang="fr-FR" dirty="0" smtClean="0">
                <a:solidFill>
                  <a:srgbClr val="000000"/>
                </a:solidFill>
              </a:rPr>
            </a:br>
            <a:r>
              <a:rPr lang="fr-FR" dirty="0" smtClean="0">
                <a:solidFill>
                  <a:srgbClr val="000000"/>
                </a:solidFill>
              </a:rPr>
              <a:t>Interaction </a:t>
            </a:r>
            <a:r>
              <a:rPr lang="fr-FR" dirty="0">
                <a:solidFill>
                  <a:srgbClr val="000000"/>
                </a:solidFill>
              </a:rPr>
              <a:t>Faible</a:t>
            </a: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76200" y="2129287"/>
            <a:ext cx="59436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FR" sz="2800" dirty="0"/>
          </a:p>
          <a:p>
            <a:pPr>
              <a:buFontTx/>
              <a:buChar char="•"/>
            </a:pPr>
            <a:r>
              <a:rPr lang="fr-FR" sz="2800" dirty="0"/>
              <a:t> </a:t>
            </a:r>
            <a:r>
              <a:rPr lang="fr-FR" sz="2800" dirty="0" smtClean="0"/>
              <a:t>Désintégration du neutron</a:t>
            </a:r>
            <a:br>
              <a:rPr lang="fr-FR" sz="2800" dirty="0" smtClean="0"/>
            </a:br>
            <a:r>
              <a:rPr lang="fr-FR" sz="2800" dirty="0" smtClean="0"/>
              <a:t>(interaction faible)</a:t>
            </a:r>
            <a:endParaRPr lang="fr-FR" sz="2800" dirty="0">
              <a:sym typeface="Symbol" charset="0"/>
            </a:endParaRPr>
          </a:p>
          <a:p>
            <a:endParaRPr lang="fr-FR" sz="2800" dirty="0">
              <a:sym typeface="Symbol" charset="0"/>
            </a:endParaRPr>
          </a:p>
        </p:txBody>
      </p:sp>
      <p:pic>
        <p:nvPicPr>
          <p:cNvPr id="6" name="6.17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16833" y="1922492"/>
            <a:ext cx="4277360" cy="320802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447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16</a:t>
            </a:fld>
            <a:endParaRPr lang="en-US"/>
          </a:p>
        </p:txBody>
      </p:sp>
      <p:pic>
        <p:nvPicPr>
          <p:cNvPr id="9" name="Picture 8" descr="Tableau-particules--C3-A9l-C3-A9mentaires-750px--28bis-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764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03234" y="1995502"/>
            <a:ext cx="311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92261" y="2803500"/>
            <a:ext cx="28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03234" y="3672417"/>
            <a:ext cx="311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75690" y="1995502"/>
            <a:ext cx="311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68802" y="2803500"/>
            <a:ext cx="288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81729" y="3672417"/>
            <a:ext cx="267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23979" y="2048417"/>
            <a:ext cx="30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92430" y="3672417"/>
            <a:ext cx="372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n</a:t>
            </a:r>
            <a:r>
              <a:rPr lang="en-US" baseline="-250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t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92430" y="2803500"/>
            <a:ext cx="393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endParaRPr lang="en-US" baseline="-25000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81847" y="2048417"/>
            <a:ext cx="383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solidFill>
                  <a:srgbClr val="FF0000"/>
                </a:solidFill>
              </a:rPr>
              <a:t>e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25654" y="2803500"/>
            <a:ext cx="317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endParaRPr lang="en-US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25654" y="3672417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t</a:t>
            </a:r>
            <a:endParaRPr lang="en-US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61360" y="4656152"/>
            <a:ext cx="279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endParaRPr lang="en-US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89305" y="4666736"/>
            <a:ext cx="309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8837083" y="2048417"/>
            <a:ext cx="10584" cy="24812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812113" y="2529916"/>
            <a:ext cx="381685" cy="1477328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</a:t>
            </a:r>
          </a:p>
          <a:p>
            <a:r>
              <a:rPr lang="en-US" dirty="0">
                <a:solidFill>
                  <a:srgbClr val="FF0000"/>
                </a:solidFill>
              </a:rPr>
              <a:t>a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s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s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857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0" y="0"/>
            <a:ext cx="9123363" cy="1260705"/>
          </a:xfrm>
        </p:spPr>
        <p:txBody>
          <a:bodyPr anchor="ctr">
            <a:noAutofit/>
          </a:bodyPr>
          <a:lstStyle/>
          <a:p>
            <a:r>
              <a:rPr lang="en-US" sz="4000" dirty="0" err="1" smtClean="0"/>
              <a:t>Modèle</a:t>
            </a:r>
            <a:r>
              <a:rPr lang="en-US" sz="4000" dirty="0" smtClean="0"/>
              <a:t> standard de la </a:t>
            </a:r>
            <a:br>
              <a:rPr lang="en-US" sz="4000" dirty="0" smtClean="0"/>
            </a:br>
            <a:r>
              <a:rPr lang="en-US" sz="4000" dirty="0" smtClean="0"/>
              <a:t>physique des </a:t>
            </a:r>
            <a:r>
              <a:rPr lang="en-US" sz="4000" dirty="0" err="1" smtClean="0"/>
              <a:t>particules</a:t>
            </a:r>
            <a:endParaRPr lang="en-US" sz="40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2A29-BD24-B24D-ADEF-6BC92FD107A3}" type="slidenum">
              <a:rPr lang="fr-FR" smtClean="0"/>
              <a:pPr/>
              <a:t>17</a:t>
            </a:fld>
            <a:endParaRPr lang="fr-FR" dirty="0"/>
          </a:p>
        </p:txBody>
      </p:sp>
      <p:pic>
        <p:nvPicPr>
          <p:cNvPr id="2" name="Picture 1" descr="stew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655" y="1435821"/>
            <a:ext cx="5640690" cy="2766726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fr-FR"/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288297" y="4081360"/>
            <a:ext cx="8458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3200" dirty="0">
                <a:solidFill>
                  <a:srgbClr val="008000"/>
                </a:solidFill>
                <a:latin typeface="+mn-lt"/>
              </a:rPr>
              <a:t>Aboutissement et fleuron de la physique du </a:t>
            </a:r>
            <a:r>
              <a:rPr lang="fr-FR" sz="3200" dirty="0" smtClean="0">
                <a:solidFill>
                  <a:srgbClr val="008000"/>
                </a:solidFill>
                <a:latin typeface="+mn-lt"/>
              </a:rPr>
              <a:t>20</a:t>
            </a:r>
            <a:r>
              <a:rPr lang="fr-FR" sz="3200" baseline="30000" dirty="0" smtClean="0">
                <a:solidFill>
                  <a:srgbClr val="008000"/>
                </a:solidFill>
                <a:latin typeface="+mn-lt"/>
              </a:rPr>
              <a:t>ème</a:t>
            </a:r>
            <a:r>
              <a:rPr lang="fr-FR" sz="3200" dirty="0" smtClean="0">
                <a:solidFill>
                  <a:srgbClr val="008000"/>
                </a:solidFill>
                <a:latin typeface="+mn-lt"/>
              </a:rPr>
              <a:t> </a:t>
            </a:r>
            <a:r>
              <a:rPr lang="fr-FR" sz="3200" dirty="0">
                <a:solidFill>
                  <a:srgbClr val="008000"/>
                </a:solidFill>
                <a:latin typeface="+mn-lt"/>
              </a:rPr>
              <a:t>siècle</a:t>
            </a:r>
          </a:p>
        </p:txBody>
      </p:sp>
      <p:sp>
        <p:nvSpPr>
          <p:cNvPr id="4" name="Rectangle 3"/>
          <p:cNvSpPr/>
          <p:nvPr/>
        </p:nvSpPr>
        <p:spPr>
          <a:xfrm>
            <a:off x="362421" y="5383409"/>
            <a:ext cx="83840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0000"/>
                </a:solidFill>
              </a:rPr>
              <a:t>- </a:t>
            </a:r>
            <a:r>
              <a:rPr lang="fr-FR" dirty="0" smtClean="0"/>
              <a:t>Théorie élégante basée sur des principes de symétrie (invariances de jauge locale)</a:t>
            </a:r>
          </a:p>
          <a:p>
            <a:r>
              <a:rPr lang="fr-FR" dirty="0" smtClean="0"/>
              <a:t>- Testé avec </a:t>
            </a:r>
            <a:r>
              <a:rPr lang="fr-FR" dirty="0" smtClean="0">
                <a:solidFill>
                  <a:srgbClr val="000000"/>
                </a:solidFill>
              </a:rPr>
              <a:t>précision (accord théorie/expérience impressionnant, par exemple </a:t>
            </a:r>
            <a:r>
              <a:rPr lang="fr-FR" dirty="0">
                <a:solidFill>
                  <a:srgbClr val="000000"/>
                </a:solidFill>
              </a:rPr>
              <a:t>10</a:t>
            </a:r>
            <a:r>
              <a:rPr lang="fr-FR" baseline="30000" dirty="0">
                <a:solidFill>
                  <a:srgbClr val="000000"/>
                </a:solidFill>
              </a:rPr>
              <a:t>-12 </a:t>
            </a:r>
            <a:r>
              <a:rPr lang="fr-FR" dirty="0">
                <a:solidFill>
                  <a:srgbClr val="000000"/>
                </a:solidFill>
              </a:rPr>
              <a:t>pour le facteur  gyromagnétique de </a:t>
            </a:r>
            <a:r>
              <a:rPr lang="fr-FR" dirty="0" smtClean="0">
                <a:solidFill>
                  <a:srgbClr val="000000"/>
                </a:solidFill>
              </a:rPr>
              <a:t>l’électron)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261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La masse est omniprésente en physique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Toutes ces masses sont identiques</a:t>
            </a:r>
          </a:p>
          <a:p>
            <a:r>
              <a:rPr lang="fr-FR" dirty="0" smtClean="0"/>
              <a:t>Or au sein du </a:t>
            </a:r>
            <a:r>
              <a:rPr lang="fr-FR" dirty="0"/>
              <a:t>modèle standard </a:t>
            </a:r>
            <a:r>
              <a:rPr lang="fr-FR" dirty="0" smtClean="0"/>
              <a:t>les particules sont toutes de masse nulle, </a:t>
            </a:r>
            <a:r>
              <a:rPr lang="fr-FR" dirty="0"/>
              <a:t>sinon les invariances de jauge (symétries de la théorie) sont explicitement brisées</a:t>
            </a:r>
            <a:r>
              <a:rPr lang="fr-FR" dirty="0" smtClean="0"/>
              <a:t>.</a:t>
            </a:r>
            <a:br>
              <a:rPr lang="fr-FR" dirty="0" smtClean="0"/>
            </a:br>
            <a:r>
              <a:rPr lang="fr-FR" dirty="0" smtClean="0">
                <a:solidFill>
                  <a:srgbClr val="FF0000"/>
                </a:solidFill>
              </a:rPr>
              <a:t>➜</a:t>
            </a:r>
            <a:r>
              <a:rPr lang="fr-FR" dirty="0" smtClean="0"/>
              <a:t> </a:t>
            </a:r>
            <a:r>
              <a:rPr lang="fr-FR" dirty="0" smtClean="0">
                <a:solidFill>
                  <a:srgbClr val="FF0000"/>
                </a:solidFill>
              </a:rPr>
              <a:t>Contraire aux résultats expérimentaux</a:t>
            </a:r>
            <a:endParaRPr lang="fr-FR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fr-FR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18</a:t>
            </a:fld>
            <a:endParaRPr lang="fr-FR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4204851"/>
              </p:ext>
            </p:extLst>
          </p:nvPr>
        </p:nvGraphicFramePr>
        <p:xfrm>
          <a:off x="818484" y="1836951"/>
          <a:ext cx="6261080" cy="1515589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1560115"/>
                <a:gridCol w="3063958"/>
                <a:gridCol w="1637007"/>
              </a:tblGrid>
              <a:tr h="469672">
                <a:tc>
                  <a:txBody>
                    <a:bodyPr/>
                    <a:lstStyle/>
                    <a:p>
                      <a:endParaRPr lang="fr-FR" sz="2800" b="0" i="0" dirty="0">
                        <a:solidFill>
                          <a:schemeClr val="tx1"/>
                        </a:solidFill>
                        <a:latin typeface="Chalkboard SE Bold"/>
                        <a:cs typeface="Chalkboard SE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Masse </a:t>
                      </a:r>
                      <a:r>
                        <a:rPr lang="fr-FR" noProof="0" dirty="0" smtClean="0">
                          <a:solidFill>
                            <a:schemeClr val="tx1"/>
                          </a:solidFill>
                        </a:rPr>
                        <a:t>gravitationnelle</a:t>
                      </a:r>
                      <a:endParaRPr lang="fr-FR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mtClean="0">
                          <a:solidFill>
                            <a:schemeClr val="tx1"/>
                          </a:solidFill>
                        </a:rPr>
                        <a:t>Galilée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fr-FR" sz="2800" b="0" i="0" dirty="0">
                        <a:solidFill>
                          <a:schemeClr val="tx1"/>
                        </a:solidFill>
                        <a:latin typeface="Chalkboard SE Bold"/>
                        <a:cs typeface="Chalkboard SE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Masse inertielle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mtClean="0">
                          <a:solidFill>
                            <a:schemeClr val="tx1"/>
                          </a:solidFill>
                        </a:rPr>
                        <a:t>Newton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79270">
                <a:tc>
                  <a:txBody>
                    <a:bodyPr/>
                    <a:lstStyle/>
                    <a:p>
                      <a:endParaRPr lang="fr-FR" sz="2800" b="0" i="0" baseline="30000" dirty="0">
                        <a:solidFill>
                          <a:schemeClr val="tx1"/>
                        </a:solidFill>
                        <a:latin typeface="Chalkboard SE Bold"/>
                        <a:cs typeface="Chalkboard SE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Equivalence masse-énergie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Einstein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39" y="2945946"/>
            <a:ext cx="1285875" cy="295275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64" y="2404871"/>
            <a:ext cx="1209675" cy="3429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39" y="1836951"/>
            <a:ext cx="1219200" cy="419100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909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 </a:t>
            </a:r>
            <a:r>
              <a:rPr lang="en-US" dirty="0" err="1" smtClean="0"/>
              <a:t>mécanisme</a:t>
            </a:r>
            <a:r>
              <a:rPr lang="en-US" dirty="0" smtClean="0"/>
              <a:t> de Higgs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1776" y="1231514"/>
            <a:ext cx="8540447" cy="4793155"/>
          </a:xfrm>
        </p:spPr>
        <p:txBody>
          <a:bodyPr>
            <a:normAutofit fontScale="77500" lnSpcReduction="20000"/>
          </a:bodyPr>
          <a:lstStyle/>
          <a:p>
            <a:r>
              <a:rPr lang="fr-FR" dirty="0" smtClean="0"/>
              <a:t>La solution la plus simple est </a:t>
            </a:r>
            <a:r>
              <a:rPr lang="fr-FR" dirty="0"/>
              <a:t>(Brout-</a:t>
            </a:r>
            <a:r>
              <a:rPr lang="fr-FR" dirty="0" err="1"/>
              <a:t>Englert</a:t>
            </a:r>
            <a:r>
              <a:rPr lang="fr-FR" dirty="0"/>
              <a:t>-</a:t>
            </a:r>
            <a:r>
              <a:rPr lang="fr-FR" dirty="0" err="1"/>
              <a:t>Higgs</a:t>
            </a:r>
            <a:r>
              <a:rPr lang="fr-FR" dirty="0"/>
              <a:t>-Hagen-</a:t>
            </a:r>
            <a:r>
              <a:rPr lang="fr-FR" dirty="0" err="1"/>
              <a:t>Guralnik</a:t>
            </a:r>
            <a:r>
              <a:rPr lang="fr-FR" dirty="0"/>
              <a:t>-</a:t>
            </a:r>
            <a:r>
              <a:rPr lang="fr-FR" dirty="0" err="1" smtClean="0"/>
              <a:t>Kibble</a:t>
            </a:r>
            <a:r>
              <a:rPr lang="fr-FR" dirty="0" smtClean="0"/>
              <a:t> 1964) :</a:t>
            </a:r>
          </a:p>
          <a:p>
            <a:pPr lvl="1"/>
            <a:r>
              <a:rPr lang="fr-FR" dirty="0" smtClean="0"/>
              <a:t>Toutes les particules sont de masse nulle.</a:t>
            </a:r>
          </a:p>
          <a:p>
            <a:pPr lvl="1"/>
            <a:r>
              <a:rPr lang="fr-FR" dirty="0" smtClean="0"/>
              <a:t>Un nouveau champ scalaire imprègne l’univers. Les particules interagissant avec ce champ acquièrent une masse. Plus l’interaction avec ce champ est intense, plus la masse est élevée.</a:t>
            </a:r>
          </a:p>
          <a:p>
            <a:r>
              <a:rPr lang="fr-FR" dirty="0"/>
              <a:t>En relativité restreinte, E=</a:t>
            </a:r>
            <a:r>
              <a:rPr lang="fr-FR" dirty="0">
                <a:latin typeface="Symbol" charset="2"/>
                <a:cs typeface="Symbol" charset="2"/>
              </a:rPr>
              <a:t>g</a:t>
            </a:r>
            <a:r>
              <a:rPr lang="fr-FR" dirty="0"/>
              <a:t>mc</a:t>
            </a:r>
            <a:r>
              <a:rPr lang="fr-FR" baseline="30000" dirty="0"/>
              <a:t>2</a:t>
            </a:r>
            <a:r>
              <a:rPr lang="fr-FR" dirty="0"/>
              <a:t> et p=</a:t>
            </a:r>
            <a:r>
              <a:rPr lang="fr-FR" dirty="0" err="1">
                <a:latin typeface="Symbol" charset="2"/>
                <a:cs typeface="Symbol" charset="2"/>
              </a:rPr>
              <a:t>g</a:t>
            </a:r>
            <a:r>
              <a:rPr lang="fr-FR" dirty="0" err="1"/>
              <a:t>mv</a:t>
            </a:r>
            <a:r>
              <a:rPr lang="fr-FR" dirty="0"/>
              <a:t>, donc </a:t>
            </a:r>
            <a:r>
              <a:rPr lang="fr-FR" dirty="0" smtClean="0"/>
              <a:t>v=pc</a:t>
            </a:r>
            <a:r>
              <a:rPr lang="fr-FR" baseline="30000" dirty="0" smtClean="0"/>
              <a:t>2</a:t>
            </a:r>
            <a:r>
              <a:rPr lang="fr-FR" dirty="0" smtClean="0"/>
              <a:t>/E</a:t>
            </a:r>
            <a:endParaRPr lang="fr-FR" dirty="0"/>
          </a:p>
          <a:p>
            <a:r>
              <a:rPr lang="fr-FR" dirty="0" smtClean="0"/>
              <a:t>L’équation </a:t>
            </a:r>
            <a:r>
              <a:rPr lang="fr-FR" dirty="0"/>
              <a:t>la plus connue de la physique </a:t>
            </a:r>
            <a:r>
              <a:rPr lang="fr-FR" dirty="0">
                <a:solidFill>
                  <a:srgbClr val="FF0000"/>
                </a:solidFill>
              </a:rPr>
              <a:t>E=mc</a:t>
            </a:r>
            <a:r>
              <a:rPr lang="fr-FR" baseline="30000" dirty="0">
                <a:solidFill>
                  <a:srgbClr val="FF0000"/>
                </a:solidFill>
              </a:rPr>
              <a:t>2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smtClean="0"/>
              <a:t>est </a:t>
            </a:r>
            <a:r>
              <a:rPr lang="fr-FR" dirty="0"/>
              <a:t>le cas particulier d’une équation plus générale </a:t>
            </a:r>
            <a:r>
              <a:rPr lang="fr-FR" dirty="0">
                <a:solidFill>
                  <a:srgbClr val="FF0000"/>
                </a:solidFill>
              </a:rPr>
              <a:t>E</a:t>
            </a:r>
            <a:r>
              <a:rPr lang="fr-FR" baseline="30000" dirty="0">
                <a:solidFill>
                  <a:srgbClr val="FF0000"/>
                </a:solidFill>
              </a:rPr>
              <a:t>2</a:t>
            </a:r>
            <a:r>
              <a:rPr lang="fr-FR" dirty="0">
                <a:solidFill>
                  <a:srgbClr val="FF0000"/>
                </a:solidFill>
              </a:rPr>
              <a:t>=p</a:t>
            </a:r>
            <a:r>
              <a:rPr lang="fr-FR" baseline="30000" dirty="0">
                <a:solidFill>
                  <a:srgbClr val="FF0000"/>
                </a:solidFill>
              </a:rPr>
              <a:t>2</a:t>
            </a:r>
            <a:r>
              <a:rPr lang="fr-FR" dirty="0">
                <a:solidFill>
                  <a:srgbClr val="FF0000"/>
                </a:solidFill>
              </a:rPr>
              <a:t>c</a:t>
            </a:r>
            <a:r>
              <a:rPr lang="fr-FR" baseline="30000" dirty="0">
                <a:solidFill>
                  <a:srgbClr val="FF0000"/>
                </a:solidFill>
              </a:rPr>
              <a:t>2</a:t>
            </a:r>
            <a:r>
              <a:rPr lang="fr-FR" dirty="0">
                <a:solidFill>
                  <a:srgbClr val="FF0000"/>
                </a:solidFill>
              </a:rPr>
              <a:t>+</a:t>
            </a:r>
            <a:r>
              <a:rPr lang="fr-FR" dirty="0" smtClean="0">
                <a:solidFill>
                  <a:srgbClr val="FF0000"/>
                </a:solidFill>
              </a:rPr>
              <a:t>m</a:t>
            </a:r>
            <a:r>
              <a:rPr lang="fr-FR" baseline="30000" dirty="0" smtClean="0">
                <a:solidFill>
                  <a:srgbClr val="FF0000"/>
                </a:solidFill>
              </a:rPr>
              <a:t>2</a:t>
            </a:r>
            <a:r>
              <a:rPr lang="fr-FR" dirty="0" smtClean="0">
                <a:solidFill>
                  <a:srgbClr val="FF0000"/>
                </a:solidFill>
              </a:rPr>
              <a:t>c</a:t>
            </a:r>
            <a:r>
              <a:rPr lang="fr-FR" baseline="30000" dirty="0" smtClean="0">
                <a:solidFill>
                  <a:srgbClr val="FF0000"/>
                </a:solidFill>
              </a:rPr>
              <a:t>4</a:t>
            </a:r>
          </a:p>
          <a:p>
            <a:pPr marL="403225" lvl="1" indent="0">
              <a:buNone/>
            </a:pPr>
            <a:r>
              <a:rPr lang="fr-FR" dirty="0" smtClean="0"/>
              <a:t>Pour </a:t>
            </a:r>
            <a:r>
              <a:rPr lang="fr-FR" dirty="0"/>
              <a:t>une particule de masse nulle </a:t>
            </a:r>
            <a:r>
              <a:rPr lang="fr-FR" dirty="0">
                <a:solidFill>
                  <a:srgbClr val="FF0000"/>
                </a:solidFill>
              </a:rPr>
              <a:t>m=0</a:t>
            </a:r>
            <a:r>
              <a:rPr lang="fr-FR" dirty="0"/>
              <a:t>, on obtient </a:t>
            </a:r>
            <a:r>
              <a:rPr lang="fr-FR" dirty="0">
                <a:solidFill>
                  <a:srgbClr val="FF0000"/>
                </a:solidFill>
              </a:rPr>
              <a:t>E=pc </a:t>
            </a:r>
            <a:r>
              <a:rPr lang="fr-FR" dirty="0"/>
              <a:t>et </a:t>
            </a:r>
            <a:r>
              <a:rPr lang="fr-FR" dirty="0" smtClean="0"/>
              <a:t>donc </a:t>
            </a:r>
            <a:r>
              <a:rPr lang="fr-FR" dirty="0" smtClean="0">
                <a:solidFill>
                  <a:srgbClr val="FF0000"/>
                </a:solidFill>
              </a:rPr>
              <a:t>v</a:t>
            </a:r>
            <a:r>
              <a:rPr lang="fr-FR" dirty="0">
                <a:solidFill>
                  <a:srgbClr val="FF0000"/>
                </a:solidFill>
              </a:rPr>
              <a:t>=</a:t>
            </a:r>
            <a:r>
              <a:rPr lang="fr-FR" dirty="0" smtClean="0">
                <a:solidFill>
                  <a:srgbClr val="FF0000"/>
                </a:solidFill>
              </a:rPr>
              <a:t>c.</a:t>
            </a:r>
            <a:br>
              <a:rPr lang="fr-FR" dirty="0" smtClean="0">
                <a:solidFill>
                  <a:srgbClr val="FF0000"/>
                </a:solidFill>
              </a:rPr>
            </a:br>
            <a:r>
              <a:rPr lang="fr-FR" dirty="0" smtClean="0"/>
              <a:t>➜Les </a:t>
            </a:r>
            <a:r>
              <a:rPr lang="fr-FR" dirty="0"/>
              <a:t>particules de masse nulle se déplacent obligatoirement à la vitesse de la </a:t>
            </a:r>
            <a:r>
              <a:rPr lang="fr-FR" dirty="0" smtClean="0"/>
              <a:t>lumière. Avec des arguments similaires, les </a:t>
            </a:r>
            <a:r>
              <a:rPr lang="fr-FR" dirty="0"/>
              <a:t>particules massives ne peuvent jamais atteindre la vitesse de la </a:t>
            </a:r>
            <a:r>
              <a:rPr lang="fr-FR" dirty="0" smtClean="0"/>
              <a:t>lumière.</a:t>
            </a:r>
            <a:endParaRPr lang="fr-FR" dirty="0"/>
          </a:p>
          <a:p>
            <a:r>
              <a:rPr lang="fr-FR" dirty="0"/>
              <a:t>Quand les particules de masse nulle se propagent dans le champ de </a:t>
            </a:r>
            <a:r>
              <a:rPr lang="fr-FR" dirty="0" err="1"/>
              <a:t>Higgs</a:t>
            </a:r>
            <a:r>
              <a:rPr lang="fr-FR" dirty="0"/>
              <a:t>, elle interagissent avec ce champ. Elles sont ralenties (v&lt;c) et de ce fait acquièrent une masse.</a:t>
            </a:r>
          </a:p>
          <a:p>
            <a:pPr lvl="1"/>
            <a:endParaRPr lang="fr-F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748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CERN 4 </a:t>
            </a:r>
            <a:r>
              <a:rPr lang="en-US" dirty="0" err="1" smtClean="0"/>
              <a:t>juillet</a:t>
            </a:r>
            <a:r>
              <a:rPr lang="en-US" dirty="0"/>
              <a:t> </a:t>
            </a:r>
            <a:r>
              <a:rPr lang="en-US" dirty="0" smtClean="0"/>
              <a:t>2012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2</a:t>
            </a:fld>
            <a:endParaRPr lang="en-US"/>
          </a:p>
        </p:txBody>
      </p:sp>
      <p:pic>
        <p:nvPicPr>
          <p:cNvPr id="9" name="Picture 8" descr="Capture d’écran 2012-12-12 à 00.10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063" y="1065201"/>
            <a:ext cx="4523497" cy="4122399"/>
          </a:xfrm>
          <a:prstGeom prst="rect">
            <a:avLst/>
          </a:prstGeom>
        </p:spPr>
      </p:pic>
      <p:pic>
        <p:nvPicPr>
          <p:cNvPr id="7" name="Picture 6" descr="Capture d’écran 2012-12-12 à 00.12.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459" y="3126401"/>
            <a:ext cx="3480542" cy="323224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Capture d’écran 2012-12-12 à 00.12.48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2"/>
          <a:stretch/>
        </p:blipFill>
        <p:spPr>
          <a:xfrm>
            <a:off x="336506" y="2268811"/>
            <a:ext cx="3243367" cy="40246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0310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 boson de Higgs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Comme tous les champs, le champs de </a:t>
            </a:r>
            <a:r>
              <a:rPr lang="fr-FR" dirty="0" err="1" smtClean="0"/>
              <a:t>Higgs</a:t>
            </a:r>
            <a:r>
              <a:rPr lang="fr-FR" dirty="0" smtClean="0"/>
              <a:t> doit avoir un “quanta”, qui est nommé le “</a:t>
            </a:r>
            <a:r>
              <a:rPr lang="fr-FR" b="1" dirty="0" smtClean="0">
                <a:solidFill>
                  <a:srgbClr val="FF0000"/>
                </a:solidFill>
              </a:rPr>
              <a:t>boson de </a:t>
            </a:r>
            <a:r>
              <a:rPr lang="fr-FR" b="1" dirty="0" err="1" smtClean="0">
                <a:solidFill>
                  <a:srgbClr val="FF0000"/>
                </a:solidFill>
              </a:rPr>
              <a:t>Higgs</a:t>
            </a:r>
            <a:r>
              <a:rPr lang="fr-FR" dirty="0" smtClean="0"/>
              <a:t>”</a:t>
            </a:r>
          </a:p>
          <a:p>
            <a:r>
              <a:rPr lang="fr-FR" dirty="0">
                <a:cs typeface="Arial" charset="0"/>
              </a:rPr>
              <a:t>la théorie ne contraint pas significativement la masse du boson de </a:t>
            </a:r>
            <a:r>
              <a:rPr lang="fr-FR" dirty="0" err="1">
                <a:cs typeface="Arial" charset="0"/>
              </a:rPr>
              <a:t>Higgs</a:t>
            </a:r>
            <a:r>
              <a:rPr lang="fr-FR" dirty="0">
                <a:cs typeface="Arial" charset="0"/>
              </a:rPr>
              <a:t>. M</a:t>
            </a:r>
            <a:r>
              <a:rPr lang="fr-FR" baseline="-25000" dirty="0">
                <a:cs typeface="Arial" charset="0"/>
              </a:rPr>
              <a:t>H</a:t>
            </a:r>
            <a:r>
              <a:rPr lang="fr-FR" dirty="0">
                <a:cs typeface="Arial" charset="0"/>
              </a:rPr>
              <a:t> peut-être </a:t>
            </a:r>
            <a:r>
              <a:rPr lang="fr-FR" dirty="0" smtClean="0">
                <a:cs typeface="Arial" charset="0"/>
              </a:rPr>
              <a:t>considérée </a:t>
            </a:r>
            <a:r>
              <a:rPr lang="fr-FR" dirty="0">
                <a:cs typeface="Arial" charset="0"/>
              </a:rPr>
              <a:t>comme un paramètre libre. Le boson de </a:t>
            </a:r>
            <a:r>
              <a:rPr lang="fr-FR" dirty="0" err="1">
                <a:cs typeface="Arial" charset="0"/>
              </a:rPr>
              <a:t>Higgs</a:t>
            </a:r>
            <a:r>
              <a:rPr lang="fr-FR" dirty="0">
                <a:cs typeface="Arial" charset="0"/>
              </a:rPr>
              <a:t> </a:t>
            </a:r>
            <a:r>
              <a:rPr lang="fr-FR" dirty="0" smtClean="0">
                <a:cs typeface="Arial" charset="0"/>
              </a:rPr>
              <a:t>pouvait être </a:t>
            </a:r>
            <a:r>
              <a:rPr lang="fr-FR" dirty="0">
                <a:cs typeface="Arial" charset="0"/>
              </a:rPr>
              <a:t>n’importe où entre 10GeV and ~1000GeV. </a:t>
            </a:r>
            <a:endParaRPr lang="fr-FR" dirty="0" smtClean="0"/>
          </a:p>
          <a:p>
            <a:r>
              <a:rPr lang="fr-FR" dirty="0" smtClean="0">
                <a:cs typeface="Arial" charset="0"/>
              </a:rPr>
              <a:t>Cette théorie est élégante, cohérente et en accord avec toutes les observations … mais pendant 40 ans, cette particule a échappé à l’observation, il est probable qu’il ait été observée l’an passé dans des expériences du </a:t>
            </a:r>
            <a:r>
              <a:rPr lang="fr-FR" dirty="0">
                <a:cs typeface="Arial" charset="0"/>
              </a:rPr>
              <a:t>C</a:t>
            </a:r>
            <a:r>
              <a:rPr lang="fr-FR" dirty="0" smtClean="0">
                <a:cs typeface="Arial" charset="0"/>
              </a:rPr>
              <a:t>ERN </a:t>
            </a:r>
          </a:p>
          <a:p>
            <a:endParaRPr lang="fr-F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20</a:t>
            </a:fld>
            <a:endParaRPr lang="fr-FR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178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Paradigme</a:t>
            </a:r>
            <a:r>
              <a:rPr lang="en-US" dirty="0" smtClean="0"/>
              <a:t> de </a:t>
            </a:r>
            <a:r>
              <a:rPr lang="en-US" dirty="0" err="1" smtClean="0"/>
              <a:t>l’unification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fr-F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21</a:t>
            </a:fld>
            <a:endParaRPr lang="fr-FR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286" t="39619" r="21715" b="9334"/>
          <a:stretch>
            <a:fillRect/>
          </a:stretch>
        </p:blipFill>
        <p:spPr bwMode="auto">
          <a:xfrm>
            <a:off x="325185" y="1980632"/>
            <a:ext cx="7924800" cy="423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342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12904" y="1465130"/>
            <a:ext cx="3708400" cy="3540125"/>
            <a:chOff x="63500" y="660400"/>
            <a:chExt cx="3708400" cy="3540125"/>
          </a:xfrm>
        </p:grpSpPr>
        <p:grpSp>
          <p:nvGrpSpPr>
            <p:cNvPr id="9" name="Group 8"/>
            <p:cNvGrpSpPr/>
            <p:nvPr/>
          </p:nvGrpSpPr>
          <p:grpSpPr>
            <a:xfrm>
              <a:off x="416704" y="1533526"/>
              <a:ext cx="1092702" cy="1056065"/>
              <a:chOff x="412354" y="1533525"/>
              <a:chExt cx="1238646" cy="1235075"/>
            </a:xfrm>
          </p:grpSpPr>
          <p:sp>
            <p:nvSpPr>
              <p:cNvPr id="21" name="Oval 11"/>
              <p:cNvSpPr>
                <a:spLocks noChangeArrowheads="1"/>
              </p:cNvSpPr>
              <p:nvPr/>
            </p:nvSpPr>
            <p:spPr bwMode="auto">
              <a:xfrm>
                <a:off x="449263" y="1533525"/>
                <a:ext cx="1201737" cy="1235075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Text Box 17"/>
              <p:cNvSpPr txBox="1">
                <a:spLocks noChangeArrowheads="1"/>
              </p:cNvSpPr>
              <p:nvPr/>
            </p:nvSpPr>
            <p:spPr bwMode="auto">
              <a:xfrm>
                <a:off x="412354" y="1890620"/>
                <a:ext cx="1170632" cy="395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fr-FR" sz="1600" dirty="0">
                    <a:latin typeface="Comic Sans MS" charset="0"/>
                  </a:rPr>
                  <a:t>Quark u</a:t>
                </a: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566863" y="2985796"/>
              <a:ext cx="1060143" cy="1056066"/>
              <a:chOff x="1566863" y="3413125"/>
              <a:chExt cx="1201737" cy="1235075"/>
            </a:xfrm>
          </p:grpSpPr>
          <p:sp>
            <p:nvSpPr>
              <p:cNvPr id="19" name="Oval 12"/>
              <p:cNvSpPr>
                <a:spLocks noChangeArrowheads="1"/>
              </p:cNvSpPr>
              <p:nvPr/>
            </p:nvSpPr>
            <p:spPr bwMode="auto">
              <a:xfrm>
                <a:off x="1566863" y="3413125"/>
                <a:ext cx="1201737" cy="1235075"/>
              </a:xfrm>
              <a:prstGeom prst="ellipse">
                <a:avLst/>
              </a:pr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Text Box 18"/>
              <p:cNvSpPr txBox="1">
                <a:spLocks noChangeArrowheads="1"/>
              </p:cNvSpPr>
              <p:nvPr/>
            </p:nvSpPr>
            <p:spPr bwMode="auto">
              <a:xfrm>
                <a:off x="1566863" y="3799797"/>
                <a:ext cx="1201737" cy="395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fr-FR" sz="1600" dirty="0" smtClean="0">
                    <a:latin typeface="Comic Sans MS" charset="0"/>
                  </a:rPr>
                  <a:t>Quark u</a:t>
                </a:r>
                <a:endParaRPr lang="fr-FR" sz="1600" dirty="0">
                  <a:latin typeface="Comic Sans MS" charset="0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2300061" y="1338737"/>
              <a:ext cx="1277546" cy="1056065"/>
              <a:chOff x="2447057" y="1228725"/>
              <a:chExt cx="1448177" cy="1235075"/>
            </a:xfrm>
          </p:grpSpPr>
          <p:sp>
            <p:nvSpPr>
              <p:cNvPr id="17" name="Oval 13"/>
              <p:cNvSpPr>
                <a:spLocks noChangeArrowheads="1"/>
              </p:cNvSpPr>
              <p:nvPr/>
            </p:nvSpPr>
            <p:spPr bwMode="auto">
              <a:xfrm>
                <a:off x="2557463" y="1228725"/>
                <a:ext cx="1201737" cy="1235075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Text Box 19"/>
              <p:cNvSpPr txBox="1">
                <a:spLocks noChangeArrowheads="1"/>
              </p:cNvSpPr>
              <p:nvPr/>
            </p:nvSpPr>
            <p:spPr bwMode="auto">
              <a:xfrm>
                <a:off x="2447057" y="1589159"/>
                <a:ext cx="1448177" cy="395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fr-FR" sz="1600" dirty="0" smtClean="0">
                    <a:latin typeface="Comic Sans MS" charset="0"/>
                  </a:rPr>
                  <a:t>Quark d</a:t>
                </a:r>
                <a:endParaRPr lang="fr-FR" sz="1600" dirty="0">
                  <a:latin typeface="Comic Sans MS" charset="0"/>
                </a:endParaRPr>
              </a:p>
            </p:txBody>
          </p:sp>
        </p:grpSp>
        <p:sp>
          <p:nvSpPr>
            <p:cNvPr id="12" name="Oval 28"/>
            <p:cNvSpPr>
              <a:spLocks noChangeArrowheads="1"/>
            </p:cNvSpPr>
            <p:nvPr/>
          </p:nvSpPr>
          <p:spPr bwMode="auto">
            <a:xfrm>
              <a:off x="63500" y="660400"/>
              <a:ext cx="3708400" cy="3540125"/>
            </a:xfrm>
            <a:prstGeom prst="ellips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square"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grpSp>
          <p:nvGrpSpPr>
            <p:cNvPr id="13" name="Group 39"/>
            <p:cNvGrpSpPr>
              <a:grpSpLocks/>
            </p:cNvGrpSpPr>
            <p:nvPr/>
          </p:nvGrpSpPr>
          <p:grpSpPr bwMode="auto">
            <a:xfrm>
              <a:off x="1166813" y="1782764"/>
              <a:ext cx="1698750" cy="1452429"/>
              <a:chOff x="735" y="1123"/>
              <a:chExt cx="1213" cy="1070"/>
            </a:xfrm>
          </p:grpSpPr>
          <p:sp>
            <p:nvSpPr>
              <p:cNvPr id="14" name="Freeform 31"/>
              <p:cNvSpPr>
                <a:spLocks/>
              </p:cNvSpPr>
              <p:nvPr/>
            </p:nvSpPr>
            <p:spPr bwMode="auto">
              <a:xfrm>
                <a:off x="937" y="1123"/>
                <a:ext cx="709" cy="212"/>
              </a:xfrm>
              <a:custGeom>
                <a:avLst/>
                <a:gdLst/>
                <a:ahLst/>
                <a:cxnLst>
                  <a:cxn ang="0">
                    <a:pos x="0" y="248"/>
                  </a:cxn>
                  <a:cxn ang="0">
                    <a:pos x="96" y="104"/>
                  </a:cxn>
                  <a:cxn ang="0">
                    <a:pos x="288" y="248"/>
                  </a:cxn>
                  <a:cxn ang="0">
                    <a:pos x="384" y="56"/>
                  </a:cxn>
                  <a:cxn ang="0">
                    <a:pos x="576" y="200"/>
                  </a:cxn>
                  <a:cxn ang="0">
                    <a:pos x="672" y="8"/>
                  </a:cxn>
                  <a:cxn ang="0">
                    <a:pos x="768" y="152"/>
                  </a:cxn>
                </a:cxnLst>
                <a:rect l="0" t="0" r="r" b="b"/>
                <a:pathLst>
                  <a:path w="768" h="256">
                    <a:moveTo>
                      <a:pt x="0" y="248"/>
                    </a:moveTo>
                    <a:cubicBezTo>
                      <a:pt x="24" y="176"/>
                      <a:pt x="48" y="104"/>
                      <a:pt x="96" y="104"/>
                    </a:cubicBezTo>
                    <a:cubicBezTo>
                      <a:pt x="144" y="104"/>
                      <a:pt x="240" y="256"/>
                      <a:pt x="288" y="248"/>
                    </a:cubicBezTo>
                    <a:cubicBezTo>
                      <a:pt x="336" y="240"/>
                      <a:pt x="336" y="64"/>
                      <a:pt x="384" y="56"/>
                    </a:cubicBezTo>
                    <a:cubicBezTo>
                      <a:pt x="432" y="48"/>
                      <a:pt x="528" y="208"/>
                      <a:pt x="576" y="200"/>
                    </a:cubicBezTo>
                    <a:cubicBezTo>
                      <a:pt x="624" y="192"/>
                      <a:pt x="640" y="16"/>
                      <a:pt x="672" y="8"/>
                    </a:cubicBezTo>
                    <a:cubicBezTo>
                      <a:pt x="704" y="0"/>
                      <a:pt x="752" y="128"/>
                      <a:pt x="768" y="152"/>
                    </a:cubicBezTo>
                  </a:path>
                </a:pathLst>
              </a:custGeom>
              <a:noFill/>
              <a:ln w="38100" cmpd="sng">
                <a:gradFill flip="none" rotWithShape="1">
                  <a:gsLst>
                    <a:gs pos="0">
                      <a:srgbClr val="0000FF"/>
                    </a:gs>
                    <a:gs pos="100000">
                      <a:srgbClr val="FFFFFF"/>
                    </a:gs>
                    <a:gs pos="99000">
                      <a:srgbClr val="FF0000"/>
                    </a:gs>
                  </a:gsLst>
                  <a:lin ang="10800000" scaled="0"/>
                  <a:tileRect/>
                </a:gra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auto">
              <a:xfrm flipH="1">
                <a:off x="1495" y="1541"/>
                <a:ext cx="453" cy="57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92" y="48"/>
                  </a:cxn>
                  <a:cxn ang="0">
                    <a:pos x="144" y="240"/>
                  </a:cxn>
                  <a:cxn ang="0">
                    <a:pos x="336" y="288"/>
                  </a:cxn>
                  <a:cxn ang="0">
                    <a:pos x="288" y="480"/>
                  </a:cxn>
                  <a:cxn ang="0">
                    <a:pos x="528" y="528"/>
                  </a:cxn>
                  <a:cxn ang="0">
                    <a:pos x="480" y="672"/>
                  </a:cxn>
                </a:cxnLst>
                <a:rect l="0" t="0" r="r" b="b"/>
                <a:pathLst>
                  <a:path w="560" h="672">
                    <a:moveTo>
                      <a:pt x="0" y="0"/>
                    </a:moveTo>
                    <a:cubicBezTo>
                      <a:pt x="84" y="4"/>
                      <a:pt x="168" y="8"/>
                      <a:pt x="192" y="48"/>
                    </a:cubicBezTo>
                    <a:cubicBezTo>
                      <a:pt x="216" y="88"/>
                      <a:pt x="120" y="200"/>
                      <a:pt x="144" y="240"/>
                    </a:cubicBezTo>
                    <a:cubicBezTo>
                      <a:pt x="168" y="280"/>
                      <a:pt x="312" y="248"/>
                      <a:pt x="336" y="288"/>
                    </a:cubicBezTo>
                    <a:cubicBezTo>
                      <a:pt x="360" y="328"/>
                      <a:pt x="256" y="440"/>
                      <a:pt x="288" y="480"/>
                    </a:cubicBezTo>
                    <a:cubicBezTo>
                      <a:pt x="320" y="520"/>
                      <a:pt x="496" y="496"/>
                      <a:pt x="528" y="528"/>
                    </a:cubicBezTo>
                    <a:cubicBezTo>
                      <a:pt x="560" y="560"/>
                      <a:pt x="488" y="648"/>
                      <a:pt x="480" y="672"/>
                    </a:cubicBezTo>
                  </a:path>
                </a:pathLst>
              </a:custGeom>
              <a:noFill/>
              <a:ln w="38100" cmpd="sng">
                <a:gradFill flip="none" rotWithShape="1">
                  <a:gsLst>
                    <a:gs pos="0">
                      <a:srgbClr val="0000FF"/>
                    </a:gs>
                    <a:gs pos="100000">
                      <a:srgbClr val="FFFFFF"/>
                    </a:gs>
                    <a:gs pos="99000">
                      <a:srgbClr val="008000"/>
                    </a:gs>
                  </a:gsLst>
                  <a:lin ang="0" scaled="1"/>
                  <a:tileRect/>
                </a:gra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33"/>
              <p:cNvSpPr>
                <a:spLocks/>
              </p:cNvSpPr>
              <p:nvPr/>
            </p:nvSpPr>
            <p:spPr bwMode="auto">
              <a:xfrm>
                <a:off x="735" y="1653"/>
                <a:ext cx="416" cy="54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92" y="48"/>
                  </a:cxn>
                  <a:cxn ang="0">
                    <a:pos x="144" y="240"/>
                  </a:cxn>
                  <a:cxn ang="0">
                    <a:pos x="336" y="288"/>
                  </a:cxn>
                  <a:cxn ang="0">
                    <a:pos x="288" y="480"/>
                  </a:cxn>
                  <a:cxn ang="0">
                    <a:pos x="528" y="528"/>
                  </a:cxn>
                  <a:cxn ang="0">
                    <a:pos x="480" y="672"/>
                  </a:cxn>
                </a:cxnLst>
                <a:rect l="0" t="0" r="r" b="b"/>
                <a:pathLst>
                  <a:path w="560" h="672">
                    <a:moveTo>
                      <a:pt x="0" y="0"/>
                    </a:moveTo>
                    <a:cubicBezTo>
                      <a:pt x="84" y="4"/>
                      <a:pt x="168" y="8"/>
                      <a:pt x="192" y="48"/>
                    </a:cubicBezTo>
                    <a:cubicBezTo>
                      <a:pt x="216" y="88"/>
                      <a:pt x="120" y="200"/>
                      <a:pt x="144" y="240"/>
                    </a:cubicBezTo>
                    <a:cubicBezTo>
                      <a:pt x="168" y="280"/>
                      <a:pt x="312" y="248"/>
                      <a:pt x="336" y="288"/>
                    </a:cubicBezTo>
                    <a:cubicBezTo>
                      <a:pt x="360" y="328"/>
                      <a:pt x="256" y="440"/>
                      <a:pt x="288" y="480"/>
                    </a:cubicBezTo>
                    <a:cubicBezTo>
                      <a:pt x="320" y="520"/>
                      <a:pt x="496" y="496"/>
                      <a:pt x="528" y="528"/>
                    </a:cubicBezTo>
                    <a:cubicBezTo>
                      <a:pt x="560" y="560"/>
                      <a:pt x="488" y="648"/>
                      <a:pt x="480" y="672"/>
                    </a:cubicBezTo>
                  </a:path>
                </a:pathLst>
              </a:custGeom>
              <a:noFill/>
              <a:ln w="38100" cmpd="sng"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FF"/>
                    </a:gs>
                    <a:gs pos="99000">
                      <a:srgbClr val="008000"/>
                    </a:gs>
                  </a:gsLst>
                  <a:lin ang="0" scaled="1"/>
                  <a:tileRect/>
                </a:gra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masse de </a:t>
            </a:r>
            <a:r>
              <a:rPr lang="en-US" dirty="0" err="1" smtClean="0"/>
              <a:t>notre</a:t>
            </a:r>
            <a:r>
              <a:rPr lang="en-US" dirty="0" smtClean="0"/>
              <a:t> </a:t>
            </a:r>
            <a:r>
              <a:rPr lang="en-US" dirty="0" err="1" smtClean="0"/>
              <a:t>matière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2654" y="1223350"/>
            <a:ext cx="4855634" cy="5192236"/>
          </a:xfrm>
        </p:spPr>
        <p:txBody>
          <a:bodyPr>
            <a:normAutofit/>
          </a:bodyPr>
          <a:lstStyle/>
          <a:p>
            <a:r>
              <a:rPr lang="en-US" sz="1800" dirty="0" smtClean="0"/>
              <a:t>Elle correspond </a:t>
            </a:r>
            <a:r>
              <a:rPr lang="en-US" sz="1800" dirty="0" err="1" smtClean="0"/>
              <a:t>essentiellement</a:t>
            </a:r>
            <a:r>
              <a:rPr lang="en-US" sz="1800" dirty="0" smtClean="0"/>
              <a:t> </a:t>
            </a:r>
            <a:r>
              <a:rPr lang="en-US" sz="1800" dirty="0" err="1" smtClean="0"/>
              <a:t>à</a:t>
            </a:r>
            <a:r>
              <a:rPr lang="en-US" sz="1800" dirty="0" smtClean="0"/>
              <a:t> </a:t>
            </a:r>
            <a:r>
              <a:rPr lang="en-US" sz="1800" dirty="0" err="1" smtClean="0"/>
              <a:t>celle</a:t>
            </a:r>
            <a:r>
              <a:rPr lang="en-US" sz="1800" dirty="0" smtClean="0"/>
              <a:t> des </a:t>
            </a:r>
            <a:r>
              <a:rPr lang="en-US" sz="1800" dirty="0" err="1" smtClean="0"/>
              <a:t>noyaux</a:t>
            </a:r>
            <a:r>
              <a:rPr lang="en-US" sz="1800" dirty="0" smtClean="0"/>
              <a:t> </a:t>
            </a:r>
            <a:r>
              <a:rPr lang="en-US" sz="1800" dirty="0" err="1" smtClean="0"/>
              <a:t>atomiques</a:t>
            </a:r>
            <a:endParaRPr lang="en-US" sz="1800" dirty="0" smtClean="0"/>
          </a:p>
          <a:p>
            <a:r>
              <a:rPr lang="en-US" sz="1800" dirty="0" smtClean="0"/>
              <a:t>Or </a:t>
            </a:r>
            <a:r>
              <a:rPr lang="en-US" sz="1800" dirty="0"/>
              <a:t>la masse d'un </a:t>
            </a:r>
            <a:r>
              <a:rPr lang="en-US" sz="1800" dirty="0" err="1"/>
              <a:t>noyau</a:t>
            </a:r>
            <a:r>
              <a:rPr lang="en-US" sz="1800" dirty="0"/>
              <a:t> </a:t>
            </a:r>
            <a:r>
              <a:rPr lang="en-US" sz="1800" dirty="0" err="1"/>
              <a:t>est</a:t>
            </a:r>
            <a:r>
              <a:rPr lang="en-US" sz="1800" dirty="0"/>
              <a:t> </a:t>
            </a:r>
            <a:r>
              <a:rPr lang="en-US" sz="1800" dirty="0" err="1"/>
              <a:t>principalement</a:t>
            </a:r>
            <a:r>
              <a:rPr lang="en-US" sz="1800" dirty="0"/>
              <a:t> la </a:t>
            </a:r>
            <a:r>
              <a:rPr lang="en-US" sz="1800" dirty="0" err="1"/>
              <a:t>somme</a:t>
            </a:r>
            <a:r>
              <a:rPr lang="en-US" sz="1800" dirty="0"/>
              <a:t> des masses des neutrons et des protons </a:t>
            </a:r>
            <a:r>
              <a:rPr lang="en-US" sz="1800" dirty="0" err="1"/>
              <a:t>qu</a:t>
            </a:r>
            <a:r>
              <a:rPr lang="en-US" sz="1800" dirty="0"/>
              <a:t> ́</a:t>
            </a:r>
            <a:r>
              <a:rPr lang="en-US" sz="1800" dirty="0" err="1"/>
              <a:t>il</a:t>
            </a:r>
            <a:r>
              <a:rPr lang="en-US" sz="1800" dirty="0"/>
              <a:t> </a:t>
            </a:r>
            <a:r>
              <a:rPr lang="en-US" sz="1800" dirty="0" err="1"/>
              <a:t>contient</a:t>
            </a:r>
            <a:r>
              <a:rPr lang="en-US" sz="1800" dirty="0"/>
              <a:t> (un </a:t>
            </a:r>
            <a:r>
              <a:rPr lang="en-US" sz="1800" dirty="0" err="1"/>
              <a:t>peu</a:t>
            </a:r>
            <a:r>
              <a:rPr lang="en-US" sz="1800" dirty="0"/>
              <a:t> </a:t>
            </a:r>
            <a:r>
              <a:rPr lang="en-US" sz="1800" dirty="0" err="1"/>
              <a:t>moins</a:t>
            </a:r>
            <a:r>
              <a:rPr lang="en-US" sz="1800" dirty="0"/>
              <a:t>)</a:t>
            </a:r>
            <a:r>
              <a:rPr lang="en-US" sz="1800" dirty="0" smtClean="0"/>
              <a:t>. </a:t>
            </a:r>
            <a:endParaRPr lang="en-US" sz="1800" dirty="0"/>
          </a:p>
          <a:p>
            <a:r>
              <a:rPr lang="en-US" sz="1800" dirty="0" smtClean="0"/>
              <a:t>m</a:t>
            </a:r>
            <a:r>
              <a:rPr lang="en-US" sz="1800" baseline="-25000" dirty="0" smtClean="0"/>
              <a:t>u</a:t>
            </a:r>
            <a:r>
              <a:rPr lang="en-US" sz="1800" dirty="0" smtClean="0"/>
              <a:t> </a:t>
            </a:r>
            <a:r>
              <a:rPr lang="en-US" sz="1800" dirty="0"/>
              <a:t>= </a:t>
            </a:r>
            <a:r>
              <a:rPr lang="en-US" sz="1800" dirty="0" smtClean="0"/>
              <a:t>2.3 MeV/c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, </a:t>
            </a:r>
            <a:r>
              <a:rPr lang="nl-NL" sz="1800" dirty="0"/>
              <a:t>m</a:t>
            </a:r>
            <a:r>
              <a:rPr lang="nl-NL" sz="1800" baseline="-25000" dirty="0"/>
              <a:t>d</a:t>
            </a:r>
            <a:r>
              <a:rPr lang="nl-NL" sz="1800" dirty="0"/>
              <a:t> = </a:t>
            </a:r>
            <a:r>
              <a:rPr lang="nl-NL" sz="1800" dirty="0" smtClean="0"/>
              <a:t>4.8 </a:t>
            </a:r>
            <a:r>
              <a:rPr lang="nl-NL" sz="1800" dirty="0" err="1" smtClean="0"/>
              <a:t>MeV</a:t>
            </a:r>
            <a:r>
              <a:rPr lang="nl-NL" sz="1800" dirty="0" smtClean="0"/>
              <a:t>/c</a:t>
            </a:r>
            <a:r>
              <a:rPr lang="nl-NL" sz="1800" baseline="30000" dirty="0" smtClean="0"/>
              <a:t>2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err="1" smtClean="0"/>
              <a:t>m</a:t>
            </a:r>
            <a:r>
              <a:rPr lang="en-US" sz="1800" baseline="-25000" dirty="0" err="1" smtClean="0"/>
              <a:t>uud</a:t>
            </a:r>
            <a:r>
              <a:rPr lang="en-US" sz="1800" dirty="0" smtClean="0"/>
              <a:t>= 9.4 MeV/c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 ≪ </a:t>
            </a:r>
            <a:r>
              <a:rPr lang="en-US" sz="1800" dirty="0" err="1" smtClean="0"/>
              <a:t>m</a:t>
            </a:r>
            <a:r>
              <a:rPr lang="en-US" sz="1800" baseline="-25000" dirty="0" err="1" smtClean="0"/>
              <a:t>p</a:t>
            </a:r>
            <a:r>
              <a:rPr lang="en-US" sz="1800" dirty="0" smtClean="0"/>
              <a:t>=938 MeV/c</a:t>
            </a:r>
            <a:r>
              <a:rPr lang="en-US" sz="1800" baseline="30000" dirty="0" smtClean="0"/>
              <a:t>2</a:t>
            </a:r>
            <a:endParaRPr lang="en-US" sz="1800" baseline="30000" dirty="0"/>
          </a:p>
          <a:p>
            <a:r>
              <a:rPr lang="en-US" sz="1800" dirty="0"/>
              <a:t>Conclusion : </a:t>
            </a:r>
            <a:r>
              <a:rPr lang="en-US" sz="1800" dirty="0" err="1" smtClean="0"/>
              <a:t>l'essentiel</a:t>
            </a:r>
            <a:r>
              <a:rPr lang="en-US" sz="1800" dirty="0" smtClean="0"/>
              <a:t> </a:t>
            </a:r>
            <a:r>
              <a:rPr lang="en-US" sz="1800" dirty="0"/>
              <a:t>de la masse de </a:t>
            </a:r>
            <a:r>
              <a:rPr lang="en-US" sz="1800" dirty="0" err="1"/>
              <a:t>notre</a:t>
            </a:r>
            <a:r>
              <a:rPr lang="en-US" sz="1800" dirty="0"/>
              <a:t> </a:t>
            </a:r>
            <a:r>
              <a:rPr lang="en-US" sz="1800" dirty="0" err="1"/>
              <a:t>matière</a:t>
            </a:r>
            <a:r>
              <a:rPr lang="en-US" sz="1800" dirty="0"/>
              <a:t> </a:t>
            </a:r>
            <a:r>
              <a:rPr lang="en-US" sz="1800" dirty="0" err="1"/>
              <a:t>provient</a:t>
            </a:r>
            <a:r>
              <a:rPr lang="en-US" sz="1800" dirty="0"/>
              <a:t> de </a:t>
            </a:r>
            <a:r>
              <a:rPr lang="en-US" sz="1800" dirty="0" err="1"/>
              <a:t>l'énergie</a:t>
            </a:r>
            <a:r>
              <a:rPr lang="en-US" sz="1800" dirty="0"/>
              <a:t> </a:t>
            </a:r>
            <a:r>
              <a:rPr lang="en-US" sz="1800" dirty="0" err="1"/>
              <a:t>portée</a:t>
            </a:r>
            <a:r>
              <a:rPr lang="en-US" sz="1800" dirty="0"/>
              <a:t> par les gluons </a:t>
            </a:r>
            <a:r>
              <a:rPr lang="en-US" sz="1800" dirty="0" err="1"/>
              <a:t>piegés</a:t>
            </a:r>
            <a:r>
              <a:rPr lang="en-US" sz="1800" dirty="0"/>
              <a:t> </a:t>
            </a:r>
            <a:r>
              <a:rPr lang="en-US" sz="1800" dirty="0" err="1"/>
              <a:t>dans</a:t>
            </a:r>
            <a:r>
              <a:rPr lang="en-US" sz="1800" dirty="0"/>
              <a:t> </a:t>
            </a:r>
            <a:r>
              <a:rPr lang="en-US" sz="1800" dirty="0" err="1"/>
              <a:t>nos</a:t>
            </a:r>
            <a:r>
              <a:rPr lang="en-US" sz="1800" dirty="0"/>
              <a:t> protons et </a:t>
            </a:r>
            <a:r>
              <a:rPr lang="en-US" sz="1800" dirty="0" err="1"/>
              <a:t>nos</a:t>
            </a:r>
            <a:r>
              <a:rPr lang="en-US" sz="1800" dirty="0"/>
              <a:t> neutrons. 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29" b="96847" l="2365" r="96509"/>
                    </a14:imgEffect>
                  </a14:imgLayer>
                </a14:imgProps>
              </a:ext>
            </a:extLst>
          </a:blip>
          <a:srcRect l="1245" t="3000" r="2192" b="2939"/>
          <a:stretch/>
        </p:blipFill>
        <p:spPr bwMode="auto">
          <a:xfrm>
            <a:off x="150848" y="1422016"/>
            <a:ext cx="3869794" cy="3630647"/>
          </a:xfrm>
          <a:prstGeom prst="rect">
            <a:avLst/>
          </a:prstGeom>
          <a:noFill/>
        </p:spPr>
      </p:pic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917625" y="5221194"/>
            <a:ext cx="2431949" cy="40011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dirty="0">
                <a:latin typeface="Tahoma"/>
                <a:cs typeface="Tahoma"/>
              </a:rPr>
              <a:t>Médiateurs: </a:t>
            </a:r>
            <a:r>
              <a:rPr lang="fr-FR" sz="2000" b="1" dirty="0" smtClean="0">
                <a:solidFill>
                  <a:srgbClr val="FF0000"/>
                </a:solidFill>
                <a:latin typeface="Tahoma"/>
                <a:cs typeface="Tahoma"/>
              </a:rPr>
              <a:t>gluons </a:t>
            </a:r>
            <a:endParaRPr lang="fr-FR" sz="2000" b="1" dirty="0">
              <a:solidFill>
                <a:srgbClr val="FF0000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881663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Comment observer les </a:t>
            </a:r>
            <a:r>
              <a:rPr lang="en-US" dirty="0" err="1" smtClean="0"/>
              <a:t>particules</a:t>
            </a:r>
            <a:r>
              <a:rPr lang="en-US" dirty="0" smtClean="0"/>
              <a:t> </a:t>
            </a:r>
            <a:r>
              <a:rPr lang="en-US" dirty="0" err="1" smtClean="0"/>
              <a:t>élémentaires</a:t>
            </a:r>
            <a:r>
              <a:rPr lang="en-US" dirty="0" smtClean="0"/>
              <a:t> ?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573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3" descr="Tunn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55" y="783360"/>
            <a:ext cx="7104185" cy="461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Box 8"/>
          <p:cNvSpPr txBox="1">
            <a:spLocks noChangeArrowheads="1"/>
          </p:cNvSpPr>
          <p:nvPr/>
        </p:nvSpPr>
        <p:spPr bwMode="auto">
          <a:xfrm>
            <a:off x="7955574" y="279400"/>
            <a:ext cx="1846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fr-F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24</a:t>
            </a:fld>
            <a:endParaRPr lang="fr-FR"/>
          </a:p>
        </p:txBody>
      </p:sp>
      <p:sp>
        <p:nvSpPr>
          <p:cNvPr id="5" name="TextBox 4"/>
          <p:cNvSpPr txBox="1"/>
          <p:nvPr/>
        </p:nvSpPr>
        <p:spPr>
          <a:xfrm>
            <a:off x="222487" y="75474"/>
            <a:ext cx="8686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dirty="0" smtClean="0">
                <a:latin typeface="+mj-lt"/>
                <a:ea typeface="ＭＳ Ｐゴシック" charset="0"/>
              </a:rPr>
              <a:t>Pour explorer le monde inconnu :</a:t>
            </a:r>
            <a:br>
              <a:rPr lang="fr-CA" sz="2000" dirty="0" smtClean="0">
                <a:latin typeface="+mj-lt"/>
                <a:ea typeface="ＭＳ Ｐゴシック" charset="0"/>
              </a:rPr>
            </a:br>
            <a:r>
              <a:rPr lang="fr-CA" sz="2000" dirty="0" smtClean="0">
                <a:latin typeface="+mj-lt"/>
                <a:ea typeface="ＭＳ Ｐゴシック" charset="0"/>
              </a:rPr>
              <a:t>Il faut un accélérateur capable de produire des masses de l’ordre du </a:t>
            </a:r>
            <a:r>
              <a:rPr lang="fr-CA" sz="2000" dirty="0" err="1" smtClean="0">
                <a:latin typeface="+mj-lt"/>
                <a:ea typeface="ＭＳ Ｐゴシック" charset="0"/>
              </a:rPr>
              <a:t>TeV</a:t>
            </a:r>
            <a:endParaRPr lang="fr-CA" sz="20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5239" y="5678202"/>
            <a:ext cx="86862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dirty="0" smtClean="0">
                <a:latin typeface="+mj-lt"/>
                <a:ea typeface="ＭＳ Ｐゴシック" charset="0"/>
              </a:rPr>
              <a:t>… Et un détecteur capable de les identifier</a:t>
            </a:r>
            <a:endParaRPr lang="fr-CA" sz="2000" dirty="0">
              <a:latin typeface="+mj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86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Principe d’un </a:t>
            </a:r>
            <a:r>
              <a:rPr lang="en-US" dirty="0" err="1" smtClean="0"/>
              <a:t>accélérateur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776" y="1097643"/>
            <a:ext cx="8540447" cy="5241097"/>
          </a:xfrm>
        </p:spPr>
        <p:txBody>
          <a:bodyPr>
            <a:normAutofit/>
          </a:bodyPr>
          <a:lstStyle/>
          <a:p>
            <a:r>
              <a:rPr lang="en-US" sz="1800" dirty="0" smtClean="0"/>
              <a:t>Pour </a:t>
            </a:r>
            <a:r>
              <a:rPr lang="en-US" sz="1800" dirty="0" err="1" smtClean="0"/>
              <a:t>obtenir</a:t>
            </a:r>
            <a:r>
              <a:rPr lang="en-US" sz="1800" dirty="0" smtClean="0"/>
              <a:t> des </a:t>
            </a:r>
            <a:r>
              <a:rPr lang="en-US" sz="1800" dirty="0" err="1" smtClean="0"/>
              <a:t>hautes</a:t>
            </a:r>
            <a:r>
              <a:rPr lang="en-US" sz="1800" dirty="0" smtClean="0"/>
              <a:t> </a:t>
            </a:r>
            <a:r>
              <a:rPr lang="en-US" sz="1800" dirty="0" err="1" smtClean="0"/>
              <a:t>énergies</a:t>
            </a:r>
            <a:r>
              <a:rPr lang="en-US" sz="1800" dirty="0" smtClean="0"/>
              <a:t>, </a:t>
            </a:r>
            <a:br>
              <a:rPr lang="en-US" sz="1800" dirty="0" smtClean="0"/>
            </a:br>
            <a:r>
              <a:rPr lang="en-US" sz="1800" dirty="0" err="1" smtClean="0"/>
              <a:t>il</a:t>
            </a:r>
            <a:r>
              <a:rPr lang="en-US" sz="1800" dirty="0" smtClean="0"/>
              <a:t> </a:t>
            </a:r>
            <a:r>
              <a:rPr lang="en-US" sz="1800" dirty="0" err="1" smtClean="0"/>
              <a:t>faut</a:t>
            </a:r>
            <a:r>
              <a:rPr lang="en-US" sz="1800" dirty="0" smtClean="0"/>
              <a:t> </a:t>
            </a:r>
            <a:r>
              <a:rPr lang="en-US" sz="1800" dirty="0" err="1" smtClean="0"/>
              <a:t>accélérer</a:t>
            </a:r>
            <a:r>
              <a:rPr lang="en-US" sz="1800" dirty="0" smtClean="0"/>
              <a:t> des </a:t>
            </a:r>
            <a:r>
              <a:rPr lang="en-US" sz="1800" dirty="0" err="1" smtClean="0"/>
              <a:t>particules</a:t>
            </a:r>
            <a:r>
              <a:rPr lang="en-US" sz="1800" dirty="0" smtClean="0"/>
              <a:t> : 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600" dirty="0" smtClean="0"/>
              <a:t>Au LHC, </a:t>
            </a:r>
            <a:r>
              <a:rPr lang="en-US" sz="1600" dirty="0" err="1" smtClean="0"/>
              <a:t>E</a:t>
            </a:r>
            <a:r>
              <a:rPr lang="en-US" sz="1600" baseline="-25000" dirty="0" err="1" smtClean="0"/>
              <a:t>protons</a:t>
            </a:r>
            <a:r>
              <a:rPr lang="en-US" sz="1600" dirty="0" smtClean="0"/>
              <a:t>=4 </a:t>
            </a:r>
            <a:r>
              <a:rPr lang="en-US" sz="1600" dirty="0" err="1" smtClean="0"/>
              <a:t>TeV</a:t>
            </a:r>
            <a:r>
              <a:rPr lang="en-US" sz="1600" dirty="0"/>
              <a:t> </a:t>
            </a:r>
            <a:r>
              <a:rPr lang="en-US" sz="1600" dirty="0" smtClean="0">
                <a:sym typeface="Wingdings"/>
              </a:rPr>
              <a:t> v=</a:t>
            </a:r>
            <a:r>
              <a:rPr lang="en-US" sz="1600" dirty="0" smtClean="0"/>
              <a:t>.9999994c </a:t>
            </a:r>
            <a:r>
              <a:rPr lang="en-US" sz="1600" dirty="0" err="1" smtClean="0"/>
              <a:t>soit</a:t>
            </a:r>
            <a:r>
              <a:rPr lang="en-US" sz="1600" dirty="0" smtClean="0"/>
              <a:t> 30 km/h de </a:t>
            </a:r>
            <a:r>
              <a:rPr lang="en-US" sz="1600" dirty="0" err="1" smtClean="0"/>
              <a:t>moins</a:t>
            </a:r>
            <a:r>
              <a:rPr lang="en-US" sz="1600" dirty="0" smtClean="0"/>
              <a:t> </a:t>
            </a:r>
            <a:r>
              <a:rPr lang="en-US" sz="1600" dirty="0" err="1" smtClean="0"/>
              <a:t>que</a:t>
            </a:r>
            <a:r>
              <a:rPr lang="en-US" sz="1600" dirty="0" smtClean="0"/>
              <a:t> la </a:t>
            </a:r>
            <a:r>
              <a:rPr lang="en-US" sz="1600" dirty="0" err="1" smtClean="0"/>
              <a:t>vitesse</a:t>
            </a:r>
            <a:r>
              <a:rPr lang="en-US" sz="1600" dirty="0" smtClean="0"/>
              <a:t> de la lumière.</a:t>
            </a:r>
          </a:p>
          <a:p>
            <a:r>
              <a:rPr lang="en-US" sz="1800" dirty="0" smtClean="0"/>
              <a:t> Pour </a:t>
            </a:r>
            <a:r>
              <a:rPr lang="en-US" sz="1800" dirty="0" err="1" smtClean="0"/>
              <a:t>accélérer</a:t>
            </a:r>
            <a:r>
              <a:rPr lang="en-US" sz="1800" dirty="0" smtClean="0"/>
              <a:t> </a:t>
            </a:r>
            <a:r>
              <a:rPr lang="en-US" sz="1800" dirty="0" err="1" smtClean="0"/>
              <a:t>une</a:t>
            </a:r>
            <a:r>
              <a:rPr lang="en-US" sz="1800" dirty="0" smtClean="0"/>
              <a:t> </a:t>
            </a:r>
            <a:r>
              <a:rPr lang="en-US" sz="1800" dirty="0" err="1" smtClean="0"/>
              <a:t>particule</a:t>
            </a:r>
            <a:r>
              <a:rPr lang="en-US" sz="1800" dirty="0" smtClean="0"/>
              <a:t> </a:t>
            </a:r>
            <a:r>
              <a:rPr lang="en-US" sz="1800" dirty="0" err="1" smtClean="0"/>
              <a:t>chargée</a:t>
            </a:r>
            <a:r>
              <a:rPr lang="en-US" sz="1800" dirty="0" smtClean="0"/>
              <a:t>, on la place </a:t>
            </a:r>
            <a:r>
              <a:rPr lang="en-US" sz="1800" dirty="0" err="1" smtClean="0"/>
              <a:t>dans</a:t>
            </a:r>
            <a:r>
              <a:rPr lang="en-US" sz="1800" dirty="0" smtClean="0"/>
              <a:t> un champ </a:t>
            </a:r>
            <a:r>
              <a:rPr lang="en-US" sz="1800" dirty="0" err="1" smtClean="0"/>
              <a:t>électrique</a:t>
            </a:r>
            <a:r>
              <a:rPr lang="en-US" sz="1800" dirty="0" smtClean="0"/>
              <a:t>. </a:t>
            </a:r>
            <a:r>
              <a:rPr lang="en-US" sz="1800" dirty="0" err="1" smtClean="0"/>
              <a:t>Mais</a:t>
            </a:r>
            <a:r>
              <a:rPr lang="en-US" sz="1800" dirty="0" smtClean="0"/>
              <a:t> pour </a:t>
            </a:r>
            <a:r>
              <a:rPr lang="en-US" sz="1800" dirty="0" err="1" smtClean="0"/>
              <a:t>atteindre</a:t>
            </a:r>
            <a:r>
              <a:rPr lang="en-US" sz="1800" dirty="0" smtClean="0"/>
              <a:t> </a:t>
            </a:r>
            <a:r>
              <a:rPr lang="en-US" sz="1800" dirty="0" err="1" smtClean="0"/>
              <a:t>ces</a:t>
            </a:r>
            <a:r>
              <a:rPr lang="en-US" sz="1800" dirty="0" smtClean="0"/>
              <a:t> </a:t>
            </a:r>
            <a:r>
              <a:rPr lang="en-US" sz="1800" dirty="0" err="1" smtClean="0"/>
              <a:t>énergies</a:t>
            </a:r>
            <a:r>
              <a:rPr lang="en-US" sz="1800" dirty="0" smtClean="0"/>
              <a:t>, </a:t>
            </a:r>
            <a:r>
              <a:rPr lang="en-US" sz="1800" dirty="0" err="1" smtClean="0"/>
              <a:t>il</a:t>
            </a:r>
            <a:r>
              <a:rPr lang="en-US" sz="1800" dirty="0" smtClean="0"/>
              <a:t> </a:t>
            </a:r>
            <a:r>
              <a:rPr lang="en-US" sz="1800" dirty="0" err="1" smtClean="0"/>
              <a:t>faut</a:t>
            </a:r>
            <a:r>
              <a:rPr lang="en-US" sz="1800" dirty="0" smtClean="0"/>
              <a:t> </a:t>
            </a:r>
            <a:r>
              <a:rPr lang="en-US" sz="1800" dirty="0" err="1" smtClean="0"/>
              <a:t>l’accélérer</a:t>
            </a:r>
            <a:r>
              <a:rPr lang="en-US" sz="1800" dirty="0" smtClean="0"/>
              <a:t> </a:t>
            </a:r>
            <a:r>
              <a:rPr lang="en-US" sz="1800" dirty="0" err="1" smtClean="0"/>
              <a:t>plusieurs</a:t>
            </a:r>
            <a:r>
              <a:rPr lang="en-US" sz="1800" dirty="0" smtClean="0"/>
              <a:t> </a:t>
            </a:r>
            <a:r>
              <a:rPr lang="en-US" sz="1800" dirty="0" err="1" smtClean="0"/>
              <a:t>fois</a:t>
            </a:r>
            <a:r>
              <a:rPr lang="en-US" sz="1800" dirty="0"/>
              <a:t>. </a:t>
            </a:r>
            <a:r>
              <a:rPr lang="fr-FR" sz="1800" dirty="0"/>
              <a:t>Le plus simple, c’est de la faire tourner, </a:t>
            </a:r>
            <a:r>
              <a:rPr lang="fr-FR" sz="1800" dirty="0">
                <a:solidFill>
                  <a:srgbClr val="000000"/>
                </a:solidFill>
                <a:cs typeface="Estrangelo Edessa" charset="0"/>
              </a:rPr>
              <a:t>pour la faire repasser dans le même champ </a:t>
            </a:r>
            <a:r>
              <a:rPr lang="fr-FR" sz="1800" dirty="0" err="1">
                <a:solidFill>
                  <a:srgbClr val="000000"/>
                </a:solidFill>
                <a:cs typeface="Estrangelo Edessa" charset="0"/>
              </a:rPr>
              <a:t>éléctrique</a:t>
            </a:r>
            <a:r>
              <a:rPr lang="fr-FR" sz="1800" dirty="0">
                <a:solidFill>
                  <a:srgbClr val="000000"/>
                </a:solidFill>
                <a:cs typeface="Estrangelo Edessa" charset="0"/>
              </a:rPr>
              <a:t>.</a:t>
            </a:r>
          </a:p>
          <a:p>
            <a:r>
              <a:rPr lang="fr-FR" sz="1800" dirty="0">
                <a:cs typeface="Estrangelo Edessa" charset="0"/>
              </a:rPr>
              <a:t>Pour faire tourner une particule, on la fait passer dans un </a:t>
            </a:r>
            <a:r>
              <a:rPr lang="fr-FR" sz="1800" b="1" dirty="0">
                <a:solidFill>
                  <a:srgbClr val="000000"/>
                </a:solidFill>
                <a:cs typeface="Estrangelo Edessa" charset="0"/>
              </a:rPr>
              <a:t>champ </a:t>
            </a:r>
            <a:r>
              <a:rPr lang="fr-FR" sz="1800" b="1" dirty="0" smtClean="0">
                <a:solidFill>
                  <a:srgbClr val="000000"/>
                </a:solidFill>
                <a:cs typeface="Estrangelo Edessa" charset="0"/>
              </a:rPr>
              <a:t>magnétique.</a:t>
            </a:r>
            <a:r>
              <a:rPr lang="fr-FR" sz="1800" dirty="0" smtClean="0">
                <a:cs typeface="Estrangelo Edessa" charset="0"/>
              </a:rPr>
              <a:t> </a:t>
            </a:r>
            <a:r>
              <a:rPr lang="fr-FR" sz="1800" dirty="0">
                <a:cs typeface="Estrangelo Edessa" charset="0"/>
              </a:rPr>
              <a:t>Elle décrit alors un cercle de rayon </a:t>
            </a:r>
            <a:r>
              <a:rPr lang="fr-FR" sz="1800" b="1" i="1" dirty="0">
                <a:cs typeface="Estrangelo Edessa" charset="0"/>
              </a:rPr>
              <a:t>R</a:t>
            </a:r>
            <a:r>
              <a:rPr lang="fr-FR" sz="1800" dirty="0">
                <a:cs typeface="Estrangelo Edessa" charset="0"/>
              </a:rPr>
              <a:t> proportionnel à l’intensité de </a:t>
            </a:r>
            <a:r>
              <a:rPr lang="fr-FR" sz="1800" b="1" i="1" dirty="0">
                <a:cs typeface="Estrangelo Edessa" charset="0"/>
              </a:rPr>
              <a:t>B</a:t>
            </a:r>
            <a:r>
              <a:rPr lang="fr-FR" sz="1800" dirty="0">
                <a:cs typeface="Estrangelo Edessa" charset="0"/>
              </a:rPr>
              <a:t>, et à l’impulsion de la particule </a:t>
            </a:r>
            <a:r>
              <a:rPr lang="fr-FR" sz="1800" b="1" i="1" dirty="0" smtClean="0">
                <a:cs typeface="Estrangelo Edessa" charset="0"/>
              </a:rPr>
              <a:t>p</a:t>
            </a:r>
            <a:r>
              <a:rPr lang="fr-FR" sz="1800" dirty="0" smtClean="0">
                <a:cs typeface="Estrangelo Edessa" charset="0"/>
              </a:rPr>
              <a:t>  </a:t>
            </a:r>
            <a:endParaRPr lang="fr-FR" sz="1800" dirty="0" smtClean="0">
              <a:cs typeface="Estrangelo Edessa" charset="0"/>
            </a:endParaRPr>
          </a:p>
          <a:p>
            <a:endParaRPr lang="fr-FR" sz="1800" dirty="0">
              <a:cs typeface="Estrangelo Edessa" charset="0"/>
            </a:endParaRPr>
          </a:p>
          <a:p>
            <a:pPr marL="0" indent="0">
              <a:buNone/>
            </a:pPr>
            <a:r>
              <a:rPr lang="fr-FR" sz="1800" dirty="0" smtClean="0">
                <a:cs typeface="Estrangelo Edessa" charset="0"/>
              </a:rPr>
              <a:t/>
            </a:r>
            <a:br>
              <a:rPr lang="fr-FR" sz="1800" dirty="0" smtClean="0">
                <a:cs typeface="Estrangelo Edessa" charset="0"/>
              </a:rPr>
            </a:br>
            <a:endParaRPr lang="fr-FR" sz="1800" dirty="0" smtClean="0">
              <a:cs typeface="Estrangelo Edessa" charset="0"/>
            </a:endParaRPr>
          </a:p>
          <a:p>
            <a:r>
              <a:rPr lang="fr-FR" sz="1800" dirty="0" smtClean="0">
                <a:cs typeface="Estrangelo Edessa" charset="0"/>
              </a:rPr>
              <a:t>Limitation également due à la radiation synchrotron</a:t>
            </a:r>
            <a:endParaRPr lang="fr-FR" sz="1800" dirty="0">
              <a:cs typeface="Estrangelo Edessa" charset="0"/>
            </a:endParaRP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25</a:t>
            </a:fld>
            <a:endParaRPr lang="en-US"/>
          </a:p>
        </p:txBody>
      </p:sp>
      <p:grpSp>
        <p:nvGrpSpPr>
          <p:cNvPr id="7" name="Groupe 24"/>
          <p:cNvGrpSpPr>
            <a:grpSpLocks/>
          </p:cNvGrpSpPr>
          <p:nvPr/>
        </p:nvGrpSpPr>
        <p:grpSpPr bwMode="auto">
          <a:xfrm>
            <a:off x="5052276" y="1114498"/>
            <a:ext cx="3502082" cy="763181"/>
            <a:chOff x="4355976" y="4149080"/>
            <a:chExt cx="3962799" cy="864096"/>
          </a:xfrm>
        </p:grpSpPr>
        <p:graphicFrame>
          <p:nvGraphicFramePr>
            <p:cNvPr id="9" name="Object 2"/>
            <p:cNvGraphicFramePr>
              <a:graphicFrameLocks noChangeAspect="1"/>
            </p:cNvGraphicFramePr>
            <p:nvPr/>
          </p:nvGraphicFramePr>
          <p:xfrm>
            <a:off x="4355976" y="4152751"/>
            <a:ext cx="1092200" cy="860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937" name="Equation" r:id="rId3" imgW="761760" imgH="647640" progId="Equation.3">
                    <p:embed/>
                  </p:oleObj>
                </mc:Choice>
                <mc:Fallback>
                  <p:oleObj name="Equation" r:id="rId3" imgW="761760" imgH="647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55976" y="4152751"/>
                          <a:ext cx="1092200" cy="860425"/>
                        </a:xfrm>
                        <a:prstGeom prst="rect">
                          <a:avLst/>
                        </a:prstGeom>
                        <a:solidFill>
                          <a:srgbClr val="FFFF99"/>
                        </a:solidFill>
                        <a:ln w="25400">
                          <a:solidFill>
                            <a:schemeClr val="bg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Ellipse 19"/>
            <p:cNvSpPr/>
            <p:nvPr/>
          </p:nvSpPr>
          <p:spPr>
            <a:xfrm>
              <a:off x="5004835" y="4436583"/>
              <a:ext cx="431791" cy="360569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Font typeface="Times New Roman" pitchFamily="18" charset="0"/>
                <a:buNone/>
                <a:defRPr/>
              </a:pPr>
              <a:endParaRPr lang="fr-FR"/>
            </a:p>
          </p:txBody>
        </p:sp>
        <p:sp>
          <p:nvSpPr>
            <p:cNvPr id="12" name="ZoneTexte 20"/>
            <p:cNvSpPr txBox="1">
              <a:spLocks noChangeArrowheads="1"/>
            </p:cNvSpPr>
            <p:nvPr/>
          </p:nvSpPr>
          <p:spPr bwMode="auto">
            <a:xfrm>
              <a:off x="6660232" y="4149080"/>
              <a:ext cx="1658543" cy="836337"/>
            </a:xfrm>
            <a:prstGeom prst="rect">
              <a:avLst/>
            </a:prstGeom>
            <a:solidFill>
              <a:srgbClr val="FEF994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fr-FR" sz="1400" b="1" dirty="0">
                  <a:solidFill>
                    <a:schemeClr val="tx1"/>
                  </a:solidFill>
                  <a:latin typeface="Estrangelo Edessa" charset="0"/>
                  <a:cs typeface="Estrangelo Edessa" charset="0"/>
                </a:rPr>
                <a:t>Si </a:t>
              </a:r>
              <a:r>
                <a:rPr lang="fr-FR" sz="1400" b="1" i="1" dirty="0">
                  <a:solidFill>
                    <a:schemeClr val="tx1"/>
                  </a:solidFill>
                  <a:latin typeface="Estrangelo Edessa" charset="0"/>
                  <a:cs typeface="Estrangelo Edessa" charset="0"/>
                </a:rPr>
                <a:t>v</a:t>
              </a:r>
              <a:r>
                <a:rPr lang="fr-FR" sz="1400" b="1" dirty="0">
                  <a:solidFill>
                    <a:schemeClr val="tx1"/>
                  </a:solidFill>
                  <a:latin typeface="Estrangelo Edessa" charset="0"/>
                  <a:cs typeface="Estrangelo Edessa" charset="0"/>
                </a:rPr>
                <a:t> approche </a:t>
              </a:r>
              <a:r>
                <a:rPr lang="fr-FR" sz="1400" b="1" i="1" dirty="0">
                  <a:solidFill>
                    <a:schemeClr val="tx1"/>
                  </a:solidFill>
                  <a:latin typeface="Estrangelo Edessa" charset="0"/>
                  <a:cs typeface="Estrangelo Edessa" charset="0"/>
                </a:rPr>
                <a:t>c</a:t>
              </a:r>
              <a:r>
                <a:rPr lang="fr-FR" sz="1400" b="1" dirty="0">
                  <a:solidFill>
                    <a:schemeClr val="tx1"/>
                  </a:solidFill>
                  <a:latin typeface="Estrangelo Edessa" charset="0"/>
                  <a:cs typeface="Estrangelo Edessa" charset="0"/>
                </a:rPr>
                <a:t>, </a:t>
              </a:r>
              <a:r>
                <a:rPr lang="fr-FR" sz="1400" b="1" i="1" dirty="0">
                  <a:solidFill>
                    <a:schemeClr val="tx1"/>
                  </a:solidFill>
                  <a:latin typeface="Estrangelo Edessa" charset="0"/>
                  <a:cs typeface="Estrangelo Edessa" charset="0"/>
                </a:rPr>
                <a:t>E</a:t>
              </a:r>
              <a:r>
                <a:rPr lang="fr-FR" sz="1400" b="1" dirty="0">
                  <a:solidFill>
                    <a:schemeClr val="tx1"/>
                  </a:solidFill>
                  <a:latin typeface="Estrangelo Edessa" charset="0"/>
                  <a:cs typeface="Estrangelo Edessa" charset="0"/>
                </a:rPr>
                <a:t> devient très </a:t>
              </a:r>
              <a:r>
                <a:rPr lang="fr-FR" sz="1400" b="1" dirty="0" smtClean="0">
                  <a:solidFill>
                    <a:schemeClr val="tx1"/>
                  </a:solidFill>
                  <a:latin typeface="Estrangelo Edessa" charset="0"/>
                  <a:cs typeface="Estrangelo Edessa" charset="0"/>
                </a:rPr>
                <a:t>élevée</a:t>
              </a:r>
              <a:endParaRPr lang="fr-FR" sz="1400" b="1" dirty="0">
                <a:solidFill>
                  <a:schemeClr val="tx1"/>
                </a:solidFill>
                <a:latin typeface="Estrangelo Edessa" charset="0"/>
                <a:cs typeface="Estrangelo Edessa" charset="0"/>
              </a:endParaRPr>
            </a:p>
          </p:txBody>
        </p:sp>
        <p:cxnSp>
          <p:nvCxnSpPr>
            <p:cNvPr id="13" name="Connecteur en arc 22"/>
            <p:cNvCxnSpPr>
              <a:stCxn id="11" idx="7"/>
              <a:endCxn id="12" idx="1"/>
            </p:cNvCxnSpPr>
            <p:nvPr/>
          </p:nvCxnSpPr>
          <p:spPr>
            <a:xfrm rot="16200000" flipH="1">
              <a:off x="5977880" y="3884898"/>
              <a:ext cx="77862" cy="1286840"/>
            </a:xfrm>
            <a:prstGeom prst="curvedConnector4">
              <a:avLst>
                <a:gd name="adj1" fmla="val -332417"/>
                <a:gd name="adj2" fmla="val 52457"/>
              </a:avLst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1427923"/>
              </p:ext>
            </p:extLst>
          </p:nvPr>
        </p:nvGraphicFramePr>
        <p:xfrm>
          <a:off x="807357" y="4590422"/>
          <a:ext cx="2009896" cy="8252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38" name="Equation" r:id="rId5" imgW="1282680" imgH="622080" progId="Equation.3">
                  <p:embed/>
                </p:oleObj>
              </mc:Choice>
              <mc:Fallback>
                <p:oleObj name="Equation" r:id="rId5" imgW="1282680" imgH="622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357" y="4590422"/>
                        <a:ext cx="2009896" cy="825221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ZoneTexte 15"/>
          <p:cNvSpPr txBox="1">
            <a:spLocks noChangeArrowheads="1"/>
          </p:cNvSpPr>
          <p:nvPr/>
        </p:nvSpPr>
        <p:spPr bwMode="auto">
          <a:xfrm>
            <a:off x="3462332" y="4591898"/>
            <a:ext cx="3889375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fr-FR" sz="1400" dirty="0">
                <a:solidFill>
                  <a:srgbClr val="FF0000"/>
                </a:solidFill>
                <a:latin typeface="Estrangelo Edessa" charset="0"/>
                <a:cs typeface="Estrangelo Edessa" charset="0"/>
              </a:rPr>
              <a:t>→ Plus v approche de c, plus R est grand. </a:t>
            </a:r>
            <a:r>
              <a:rPr lang="fr-FR" sz="1400" b="1" dirty="0">
                <a:solidFill>
                  <a:srgbClr val="FF0000"/>
                </a:solidFill>
                <a:latin typeface="Estrangelo Edessa" charset="0"/>
                <a:cs typeface="Estrangelo Edessa" charset="0"/>
              </a:rPr>
              <a:t>La taille de l’anneau dépend de la vitesse que l’on veut atteindre, et du champ magnétique que l’on est capable d’appliquer.</a:t>
            </a:r>
          </a:p>
        </p:txBody>
      </p:sp>
    </p:spTree>
    <p:extLst>
      <p:ext uri="{BB962C8B-B14F-4D97-AF65-F5344CB8AC3E}">
        <p14:creationId xmlns:p14="http://schemas.microsoft.com/office/powerpoint/2010/main" val="1048840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52"/>
          <p:cNvGrpSpPr>
            <a:grpSpLocks/>
          </p:cNvGrpSpPr>
          <p:nvPr/>
        </p:nvGrpSpPr>
        <p:grpSpPr bwMode="auto">
          <a:xfrm>
            <a:off x="4498975" y="1868280"/>
            <a:ext cx="4379913" cy="2589353"/>
            <a:chOff x="4499388" y="2267803"/>
            <a:chExt cx="4378576" cy="2588802"/>
          </a:xfrm>
        </p:grpSpPr>
        <p:pic>
          <p:nvPicPr>
            <p:cNvPr id="8203" name="Picture 13"/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5348442" y="2267803"/>
              <a:ext cx="3529522" cy="2436292"/>
            </a:xfrm>
            <a:prstGeom prst="rect">
              <a:avLst/>
            </a:prstGeom>
            <a:noFill/>
            <a:ln w="254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</p:pic>
        <p:cxnSp>
          <p:nvCxnSpPr>
            <p:cNvPr id="35" name="Connecteur droit avec flèche 34"/>
            <p:cNvCxnSpPr>
              <a:stCxn id="8201" idx="3"/>
            </p:cNvCxnSpPr>
            <p:nvPr/>
          </p:nvCxnSpPr>
          <p:spPr>
            <a:xfrm flipV="1">
              <a:off x="4499388" y="3335527"/>
              <a:ext cx="793508" cy="1521078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e 53"/>
          <p:cNvGrpSpPr>
            <a:grpSpLocks/>
          </p:cNvGrpSpPr>
          <p:nvPr/>
        </p:nvGrpSpPr>
        <p:grpSpPr bwMode="auto">
          <a:xfrm>
            <a:off x="3276599" y="975113"/>
            <a:ext cx="5365752" cy="5549512"/>
            <a:chOff x="3276687" y="975278"/>
            <a:chExt cx="5365841" cy="5550066"/>
          </a:xfrm>
        </p:grpSpPr>
        <p:pic>
          <p:nvPicPr>
            <p:cNvPr id="6" name="Picture 12"/>
            <p:cNvPicPr>
              <a:picLocks noChangeAspect="1" noChangeArrowheads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6661295" y="4293096"/>
              <a:ext cx="1943132" cy="1951233"/>
            </a:xfrm>
            <a:prstGeom prst="rect">
              <a:avLst/>
            </a:prstGeom>
            <a:noFill/>
            <a:ln w="254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</p:pic>
        <p:cxnSp>
          <p:nvCxnSpPr>
            <p:cNvPr id="39" name="Connecteur droit avec flèche 38"/>
            <p:cNvCxnSpPr>
              <a:stCxn id="34" idx="3"/>
              <a:endCxn id="9227" idx="1"/>
            </p:cNvCxnSpPr>
            <p:nvPr/>
          </p:nvCxnSpPr>
          <p:spPr>
            <a:xfrm flipH="1" flipV="1">
              <a:off x="3276687" y="975278"/>
              <a:ext cx="1582765" cy="4962770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47" name="ZoneTexte 49"/>
            <p:cNvSpPr txBox="1">
              <a:spLocks noChangeArrowheads="1"/>
            </p:cNvSpPr>
            <p:nvPr/>
          </p:nvSpPr>
          <p:spPr bwMode="auto">
            <a:xfrm>
              <a:off x="7308304" y="6248345"/>
              <a:ext cx="1334224" cy="27699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fr-FR" sz="1200" b="1" dirty="0">
                  <a:solidFill>
                    <a:schemeClr val="tx1"/>
                  </a:solidFill>
                  <a:latin typeface="Estrangelo Edessa" charset="0"/>
                  <a:cs typeface="Estrangelo Edessa" charset="0"/>
                </a:rPr>
                <a:t>Tranche d’aimant</a:t>
              </a:r>
            </a:p>
          </p:txBody>
        </p:sp>
      </p:grpSp>
      <p:pic>
        <p:nvPicPr>
          <p:cNvPr id="9223" name="Picture 1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713" y="44450"/>
            <a:ext cx="36036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1" name="ZoneTexte 15"/>
          <p:cNvSpPr txBox="1">
            <a:spLocks noChangeArrowheads="1"/>
          </p:cNvSpPr>
          <p:nvPr/>
        </p:nvSpPr>
        <p:spPr bwMode="auto">
          <a:xfrm>
            <a:off x="323850" y="4271981"/>
            <a:ext cx="4175125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fr-FR" sz="1400" dirty="0">
                <a:solidFill>
                  <a:srgbClr val="000000"/>
                </a:solidFill>
                <a:latin typeface="Estrangelo Edessa" charset="0"/>
                <a:cs typeface="Estrangelo Edessa" charset="0"/>
              </a:rPr>
              <a:t>→ Les particules sont guidées par plusieurs milliers </a:t>
            </a:r>
            <a:r>
              <a:rPr lang="fr-FR" sz="1400" b="1" dirty="0" smtClean="0">
                <a:solidFill>
                  <a:srgbClr val="000000"/>
                </a:solidFill>
                <a:latin typeface="Estrangelo Edessa" charset="0"/>
                <a:cs typeface="Estrangelo Edessa" charset="0"/>
              </a:rPr>
              <a:t>d’aimants supraconducteurs </a:t>
            </a:r>
            <a:r>
              <a:rPr lang="fr-FR" sz="1400" b="1" dirty="0">
                <a:solidFill>
                  <a:srgbClr val="000000"/>
                </a:solidFill>
                <a:latin typeface="Estrangelo Edessa" charset="0"/>
                <a:cs typeface="Estrangelo Edessa" charset="0"/>
              </a:rPr>
              <a:t>(pas de perte d’énergie</a:t>
            </a:r>
            <a:r>
              <a:rPr lang="fr-FR" sz="1400" b="1" dirty="0" smtClean="0">
                <a:solidFill>
                  <a:srgbClr val="000000"/>
                </a:solidFill>
                <a:latin typeface="Estrangelo Edessa" charset="0"/>
                <a:cs typeface="Estrangelo Edessa" charset="0"/>
              </a:rPr>
              <a:t>)</a:t>
            </a:r>
            <a:r>
              <a:rPr lang="fr-FR" sz="1400" dirty="0" smtClean="0">
                <a:solidFill>
                  <a:srgbClr val="000000"/>
                </a:solidFill>
                <a:latin typeface="Estrangelo Edessa" charset="0"/>
                <a:cs typeface="Estrangelo Edessa" charset="0"/>
              </a:rPr>
              <a:t>, </a:t>
            </a:r>
            <a:r>
              <a:rPr lang="fr-FR" sz="1400" dirty="0">
                <a:solidFill>
                  <a:srgbClr val="000000"/>
                </a:solidFill>
                <a:latin typeface="Estrangelo Edessa" charset="0"/>
                <a:cs typeface="Estrangelo Edessa" charset="0"/>
              </a:rPr>
              <a:t>refroidis à </a:t>
            </a:r>
            <a:r>
              <a:rPr lang="fr-FR" sz="1400" b="1" dirty="0">
                <a:solidFill>
                  <a:srgbClr val="000000"/>
                </a:solidFill>
                <a:latin typeface="Estrangelo Edessa" charset="0"/>
                <a:cs typeface="Estrangelo Edessa" charset="0"/>
              </a:rPr>
              <a:t>1,9K </a:t>
            </a:r>
            <a:r>
              <a:rPr lang="fr-FR" sz="1400" b="1" dirty="0" smtClean="0">
                <a:solidFill>
                  <a:srgbClr val="000000"/>
                </a:solidFill>
                <a:latin typeface="Estrangelo Edessa" charset="0"/>
                <a:cs typeface="Estrangelo Edessa" charset="0"/>
              </a:rPr>
              <a:t>la température de l’hélium superfluide </a:t>
            </a:r>
            <a:r>
              <a:rPr lang="fr-FR" sz="1400" i="1" dirty="0" smtClean="0">
                <a:solidFill>
                  <a:srgbClr val="000000"/>
                </a:solidFill>
                <a:latin typeface="Estrangelo Edessa" charset="0"/>
                <a:cs typeface="Estrangelo Edessa" charset="0"/>
              </a:rPr>
              <a:t>(</a:t>
            </a:r>
            <a:r>
              <a:rPr lang="fr-FR" sz="1400" i="1" dirty="0">
                <a:solidFill>
                  <a:srgbClr val="000000"/>
                </a:solidFill>
                <a:latin typeface="Estrangelo Edessa" charset="0"/>
                <a:cs typeface="Estrangelo Edessa" charset="0"/>
              </a:rPr>
              <a:t>plus froid que la température de l’univers). </a:t>
            </a:r>
            <a:endParaRPr lang="fr-FR" sz="1400" dirty="0">
              <a:solidFill>
                <a:srgbClr val="000000"/>
              </a:solidFill>
              <a:latin typeface="Estrangelo Edessa" charset="0"/>
              <a:cs typeface="Estrangelo Edessa" charset="0"/>
            </a:endParaRPr>
          </a:p>
        </p:txBody>
      </p:sp>
      <p:pic>
        <p:nvPicPr>
          <p:cNvPr id="8202" name="Picture 12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265113" y="981075"/>
            <a:ext cx="4548187" cy="2735263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grpSp>
        <p:nvGrpSpPr>
          <p:cNvPr id="4" name="Groupe 50"/>
          <p:cNvGrpSpPr>
            <a:grpSpLocks/>
          </p:cNvGrpSpPr>
          <p:nvPr/>
        </p:nvGrpSpPr>
        <p:grpSpPr bwMode="auto">
          <a:xfrm>
            <a:off x="323850" y="1814515"/>
            <a:ext cx="4226074" cy="2426928"/>
            <a:chOff x="324105" y="1813937"/>
            <a:chExt cx="4225624" cy="2428132"/>
          </a:xfrm>
        </p:grpSpPr>
        <p:sp>
          <p:nvSpPr>
            <p:cNvPr id="9242" name="ZoneTexte 15"/>
            <p:cNvSpPr txBox="1">
              <a:spLocks noChangeArrowheads="1"/>
            </p:cNvSpPr>
            <p:nvPr/>
          </p:nvSpPr>
          <p:spPr bwMode="auto">
            <a:xfrm>
              <a:off x="324105" y="3934138"/>
              <a:ext cx="4225624" cy="307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400" dirty="0">
                  <a:solidFill>
                    <a:srgbClr val="000000"/>
                  </a:solidFill>
                  <a:latin typeface="Estrangelo Edessa" charset="0"/>
                  <a:cs typeface="Estrangelo Edessa" charset="0"/>
                </a:rPr>
                <a:t>→ Tunnel de </a:t>
              </a:r>
              <a:r>
                <a:rPr lang="fr-FR" sz="1400" b="1" dirty="0">
                  <a:solidFill>
                    <a:srgbClr val="000000"/>
                  </a:solidFill>
                  <a:latin typeface="Estrangelo Edessa" charset="0"/>
                  <a:cs typeface="Estrangelo Edessa" charset="0"/>
                </a:rPr>
                <a:t>27km de long</a:t>
              </a:r>
              <a:r>
                <a:rPr lang="fr-FR" sz="1400" dirty="0">
                  <a:solidFill>
                    <a:srgbClr val="000000"/>
                  </a:solidFill>
                  <a:latin typeface="Estrangelo Edessa" charset="0"/>
                  <a:cs typeface="Estrangelo Edessa" charset="0"/>
                </a:rPr>
                <a:t>, situé 100m sous terre</a:t>
              </a:r>
            </a:p>
          </p:txBody>
        </p:sp>
        <p:sp>
          <p:nvSpPr>
            <p:cNvPr id="12" name="Ellipse 11"/>
            <p:cNvSpPr/>
            <p:nvPr/>
          </p:nvSpPr>
          <p:spPr>
            <a:xfrm rot="21426495">
              <a:off x="784432" y="1813937"/>
              <a:ext cx="3430222" cy="160099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Font typeface="Times New Roman" pitchFamily="18" charset="0"/>
                <a:buNone/>
                <a:defRPr/>
              </a:pPr>
              <a:endParaRPr lang="fr-FR"/>
            </a:p>
          </p:txBody>
        </p:sp>
      </p:grpSp>
      <p:sp>
        <p:nvSpPr>
          <p:cNvPr id="9227" name="ZoneTexte 15"/>
          <p:cNvSpPr txBox="1">
            <a:spLocks noChangeArrowheads="1"/>
          </p:cNvSpPr>
          <p:nvPr/>
        </p:nvSpPr>
        <p:spPr bwMode="auto">
          <a:xfrm>
            <a:off x="3276599" y="836613"/>
            <a:ext cx="1050471" cy="27699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sz="1200" b="1">
                <a:solidFill>
                  <a:schemeClr val="tx1"/>
                </a:solidFill>
                <a:latin typeface="Estrangelo Edessa" charset="0"/>
                <a:cs typeface="Estrangelo Edessa" charset="0"/>
              </a:rPr>
              <a:t>Lac Léman</a:t>
            </a:r>
          </a:p>
        </p:txBody>
      </p:sp>
      <p:sp>
        <p:nvSpPr>
          <p:cNvPr id="9228" name="ZoneTexte 15"/>
          <p:cNvSpPr txBox="1">
            <a:spLocks noChangeArrowheads="1"/>
          </p:cNvSpPr>
          <p:nvPr/>
        </p:nvSpPr>
        <p:spPr bwMode="auto">
          <a:xfrm>
            <a:off x="1042988" y="1052513"/>
            <a:ext cx="434975" cy="27781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200" b="1">
                <a:solidFill>
                  <a:schemeClr val="tx1"/>
                </a:solidFill>
                <a:latin typeface="Estrangelo Edessa" charset="0"/>
                <a:cs typeface="Estrangelo Edessa" charset="0"/>
              </a:rPr>
              <a:t>Jura</a:t>
            </a:r>
          </a:p>
        </p:txBody>
      </p:sp>
      <p:sp>
        <p:nvSpPr>
          <p:cNvPr id="9229" name="ZoneTexte 15"/>
          <p:cNvSpPr txBox="1">
            <a:spLocks noChangeArrowheads="1"/>
          </p:cNvSpPr>
          <p:nvPr/>
        </p:nvSpPr>
        <p:spPr bwMode="auto">
          <a:xfrm>
            <a:off x="4211638" y="3213100"/>
            <a:ext cx="542925" cy="2762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200" b="1">
                <a:solidFill>
                  <a:schemeClr val="tx1"/>
                </a:solidFill>
                <a:latin typeface="Estrangelo Edessa" charset="0"/>
                <a:cs typeface="Estrangelo Edessa" charset="0"/>
              </a:rPr>
              <a:t>CERN</a:t>
            </a:r>
          </a:p>
        </p:txBody>
      </p:sp>
      <p:sp>
        <p:nvSpPr>
          <p:cNvPr id="9230" name="ZoneTexte 16"/>
          <p:cNvSpPr txBox="1">
            <a:spLocks noChangeArrowheads="1"/>
          </p:cNvSpPr>
          <p:nvPr/>
        </p:nvSpPr>
        <p:spPr bwMode="auto">
          <a:xfrm>
            <a:off x="4572000" y="1557338"/>
            <a:ext cx="1623786" cy="27699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sz="1200" b="1" dirty="0">
                <a:solidFill>
                  <a:schemeClr val="tx1"/>
                </a:solidFill>
                <a:latin typeface="Estrangelo Edessa" charset="0"/>
                <a:cs typeface="Estrangelo Edessa" charset="0"/>
              </a:rPr>
              <a:t>Aéroport de </a:t>
            </a:r>
            <a:r>
              <a:rPr lang="fr-FR" sz="1200" b="1" dirty="0" err="1">
                <a:solidFill>
                  <a:schemeClr val="tx1"/>
                </a:solidFill>
                <a:latin typeface="Estrangelo Edessa" charset="0"/>
                <a:cs typeface="Estrangelo Edessa" charset="0"/>
              </a:rPr>
              <a:t>genève</a:t>
            </a:r>
            <a:endParaRPr lang="fr-FR" sz="1200" b="1" dirty="0">
              <a:solidFill>
                <a:schemeClr val="tx1"/>
              </a:solidFill>
              <a:latin typeface="Estrangelo Edessa" charset="0"/>
              <a:cs typeface="Estrangelo Edessa" charset="0"/>
            </a:endParaRPr>
          </a:p>
        </p:txBody>
      </p:sp>
      <p:cxnSp>
        <p:nvCxnSpPr>
          <p:cNvPr id="19" name="Connecteur droit avec flèche 18"/>
          <p:cNvCxnSpPr>
            <a:stCxn id="9227" idx="2"/>
          </p:cNvCxnSpPr>
          <p:nvPr/>
        </p:nvCxnSpPr>
        <p:spPr>
          <a:xfrm>
            <a:off x="3801835" y="1113612"/>
            <a:ext cx="338365" cy="299263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>
            <a:stCxn id="9228" idx="2"/>
          </p:cNvCxnSpPr>
          <p:nvPr/>
        </p:nvCxnSpPr>
        <p:spPr>
          <a:xfrm rot="5400000">
            <a:off x="750887" y="1263651"/>
            <a:ext cx="442913" cy="576262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>
            <a:stCxn id="9229" idx="1"/>
          </p:cNvCxnSpPr>
          <p:nvPr/>
        </p:nvCxnSpPr>
        <p:spPr>
          <a:xfrm rot="10800000" flipV="1">
            <a:off x="3348038" y="3351213"/>
            <a:ext cx="863600" cy="77787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>
            <a:stCxn id="9230" idx="2"/>
          </p:cNvCxnSpPr>
          <p:nvPr/>
        </p:nvCxnSpPr>
        <p:spPr>
          <a:xfrm flipH="1">
            <a:off x="4572001" y="1834337"/>
            <a:ext cx="811892" cy="658038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e 54"/>
          <p:cNvGrpSpPr>
            <a:grpSpLocks/>
          </p:cNvGrpSpPr>
          <p:nvPr/>
        </p:nvGrpSpPr>
        <p:grpSpPr bwMode="auto">
          <a:xfrm>
            <a:off x="7019925" y="4508500"/>
            <a:ext cx="1352550" cy="1430338"/>
            <a:chOff x="7020272" y="4509120"/>
            <a:chExt cx="1351476" cy="1429127"/>
          </a:xfrm>
        </p:grpSpPr>
        <p:cxnSp>
          <p:nvCxnSpPr>
            <p:cNvPr id="42" name="Connecteur droit avec flèche 41"/>
            <p:cNvCxnSpPr/>
            <p:nvPr/>
          </p:nvCxnSpPr>
          <p:spPr>
            <a:xfrm rot="5400000">
              <a:off x="7705541" y="5337093"/>
              <a:ext cx="502812" cy="1587"/>
            </a:xfrm>
            <a:prstGeom prst="straightConnector1">
              <a:avLst/>
            </a:prstGeom>
            <a:ln w="635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avec flèche 44"/>
            <p:cNvCxnSpPr/>
            <p:nvPr/>
          </p:nvCxnSpPr>
          <p:spPr>
            <a:xfrm rot="16200000" flipV="1">
              <a:off x="7021081" y="5157065"/>
              <a:ext cx="575774" cy="0"/>
            </a:xfrm>
            <a:prstGeom prst="straightConnector1">
              <a:avLst/>
            </a:prstGeom>
            <a:ln w="635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40" name="ZoneTexte 15"/>
            <p:cNvSpPr txBox="1">
              <a:spLocks noChangeArrowheads="1"/>
            </p:cNvSpPr>
            <p:nvPr/>
          </p:nvSpPr>
          <p:spPr bwMode="auto">
            <a:xfrm>
              <a:off x="7020272" y="4509120"/>
              <a:ext cx="343364" cy="27699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200" b="1">
                  <a:solidFill>
                    <a:schemeClr val="tx1"/>
                  </a:solidFill>
                  <a:latin typeface="Estrangelo Edessa" charset="0"/>
                  <a:cs typeface="Estrangelo Edessa" charset="0"/>
                </a:rPr>
                <a:t>B1</a:t>
              </a:r>
            </a:p>
          </p:txBody>
        </p:sp>
        <p:sp>
          <p:nvSpPr>
            <p:cNvPr id="9241" name="ZoneTexte 15"/>
            <p:cNvSpPr txBox="1">
              <a:spLocks noChangeArrowheads="1"/>
            </p:cNvSpPr>
            <p:nvPr/>
          </p:nvSpPr>
          <p:spPr bwMode="auto">
            <a:xfrm>
              <a:off x="8028384" y="5661248"/>
              <a:ext cx="343364" cy="27699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200" b="1">
                  <a:solidFill>
                    <a:schemeClr val="tx1"/>
                  </a:solidFill>
                  <a:latin typeface="Estrangelo Edessa" charset="0"/>
                  <a:cs typeface="Estrangelo Edessa" charset="0"/>
                </a:rPr>
                <a:t>B2</a:t>
              </a:r>
            </a:p>
          </p:txBody>
        </p:sp>
      </p:grpSp>
      <p:sp>
        <p:nvSpPr>
          <p:cNvPr id="34" name="ZoneTexte 15"/>
          <p:cNvSpPr txBox="1">
            <a:spLocks noChangeArrowheads="1"/>
          </p:cNvSpPr>
          <p:nvPr/>
        </p:nvSpPr>
        <p:spPr bwMode="auto">
          <a:xfrm>
            <a:off x="323850" y="5460333"/>
            <a:ext cx="45354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fr-FR" sz="1400" dirty="0">
                <a:solidFill>
                  <a:srgbClr val="000000"/>
                </a:solidFill>
                <a:cs typeface="Arial" charset="0"/>
              </a:rPr>
              <a:t>→ </a:t>
            </a:r>
            <a:r>
              <a:rPr lang="fr-FR" sz="1400" dirty="0">
                <a:solidFill>
                  <a:srgbClr val="000000"/>
                </a:solidFill>
                <a:latin typeface="Estrangelo Edessa" charset="0"/>
                <a:cs typeface="Estrangelo Edessa" charset="0"/>
              </a:rPr>
              <a:t>Ce champ magnétique </a:t>
            </a:r>
            <a:r>
              <a:rPr lang="fr-FR" sz="1400" b="1" dirty="0" smtClean="0">
                <a:solidFill>
                  <a:srgbClr val="000000"/>
                </a:solidFill>
                <a:latin typeface="Estrangelo Edessa" charset="0"/>
                <a:cs typeface="Estrangelo Edessa" charset="0"/>
              </a:rPr>
              <a:t>de 8.4 Tesla (200000 fois le champ magnétique terrestre) </a:t>
            </a:r>
            <a:r>
              <a:rPr lang="fr-FR" sz="1400" dirty="0" smtClean="0">
                <a:solidFill>
                  <a:srgbClr val="000000"/>
                </a:solidFill>
                <a:latin typeface="Estrangelo Edessa" charset="0"/>
                <a:cs typeface="Estrangelo Edessa" charset="0"/>
              </a:rPr>
              <a:t>permet </a:t>
            </a:r>
            <a:r>
              <a:rPr lang="fr-FR" sz="1400" dirty="0">
                <a:solidFill>
                  <a:srgbClr val="000000"/>
                </a:solidFill>
                <a:latin typeface="Estrangelo Edessa" charset="0"/>
                <a:cs typeface="Estrangelo Edessa" charset="0"/>
              </a:rPr>
              <a:t>de guider simultanément </a:t>
            </a:r>
            <a:r>
              <a:rPr lang="fr-FR" sz="1400" b="1" dirty="0">
                <a:solidFill>
                  <a:srgbClr val="000000"/>
                </a:solidFill>
                <a:latin typeface="Estrangelo Edessa" charset="0"/>
                <a:cs typeface="Estrangelo Edessa" charset="0"/>
              </a:rPr>
              <a:t>2 faisceaux de protons </a:t>
            </a:r>
            <a:r>
              <a:rPr lang="fr-FR" sz="1400" dirty="0">
                <a:solidFill>
                  <a:srgbClr val="000000"/>
                </a:solidFill>
                <a:latin typeface="Estrangelo Edessa" charset="0"/>
                <a:cs typeface="Estrangelo Edessa" charset="0"/>
              </a:rPr>
              <a:t>(</a:t>
            </a:r>
            <a:r>
              <a:rPr lang="fr-FR" sz="1400" i="1" dirty="0">
                <a:solidFill>
                  <a:srgbClr val="000000"/>
                </a:solidFill>
                <a:latin typeface="Estrangelo Edessa" charset="0"/>
                <a:cs typeface="Estrangelo Edessa" charset="0"/>
              </a:rPr>
              <a:t>particules de même charge</a:t>
            </a:r>
            <a:r>
              <a:rPr lang="fr-FR" sz="1400" dirty="0">
                <a:solidFill>
                  <a:srgbClr val="000000"/>
                </a:solidFill>
                <a:latin typeface="Estrangelo Edessa" charset="0"/>
                <a:cs typeface="Estrangelo Edessa" charset="0"/>
              </a:rPr>
              <a:t>) dans des directions opposées.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= Large Hadron Collider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82206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1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713" y="44450"/>
            <a:ext cx="36036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ZoneTexte 15"/>
          <p:cNvSpPr txBox="1">
            <a:spLocks noChangeArrowheads="1"/>
          </p:cNvSpPr>
          <p:nvPr/>
        </p:nvSpPr>
        <p:spPr bwMode="auto">
          <a:xfrm>
            <a:off x="323850" y="4243388"/>
            <a:ext cx="43195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1400" dirty="0">
                <a:solidFill>
                  <a:srgbClr val="000000"/>
                </a:solidFill>
                <a:cs typeface="Arial" charset="0"/>
              </a:rPr>
              <a:t>→ </a:t>
            </a:r>
            <a:r>
              <a:rPr lang="fr-FR" sz="1400" dirty="0">
                <a:solidFill>
                  <a:srgbClr val="000000"/>
                </a:solidFill>
                <a:cs typeface="Estrangelo Edessa" charset="0"/>
              </a:rPr>
              <a:t>1 faisceau du LHC, c’est environ </a:t>
            </a:r>
            <a:r>
              <a:rPr lang="fr-FR" sz="1400" b="1" dirty="0">
                <a:solidFill>
                  <a:srgbClr val="000000"/>
                </a:solidFill>
                <a:cs typeface="Estrangelo Edessa" charset="0"/>
              </a:rPr>
              <a:t>3000 paquets de </a:t>
            </a:r>
            <a:r>
              <a:rPr lang="fr-FR" sz="1400" b="1" dirty="0" smtClean="0">
                <a:solidFill>
                  <a:srgbClr val="000000"/>
                </a:solidFill>
                <a:cs typeface="Estrangelo Edessa" charset="0"/>
              </a:rPr>
              <a:t/>
            </a:r>
            <a:br>
              <a:rPr lang="fr-FR" sz="1400" b="1" dirty="0" smtClean="0">
                <a:solidFill>
                  <a:srgbClr val="000000"/>
                </a:solidFill>
                <a:cs typeface="Estrangelo Edessa" charset="0"/>
              </a:rPr>
            </a:br>
            <a:r>
              <a:rPr lang="fr-FR" sz="1400" b="1" dirty="0" smtClean="0">
                <a:solidFill>
                  <a:srgbClr val="000000"/>
                </a:solidFill>
                <a:cs typeface="Estrangelo Edessa" charset="0"/>
              </a:rPr>
              <a:t>10</a:t>
            </a:r>
            <a:r>
              <a:rPr lang="fr-FR" sz="1400" b="1" baseline="30000" dirty="0" smtClean="0">
                <a:solidFill>
                  <a:srgbClr val="000000"/>
                </a:solidFill>
                <a:cs typeface="Estrangelo Edessa" charset="0"/>
              </a:rPr>
              <a:t>11</a:t>
            </a:r>
            <a:r>
              <a:rPr lang="fr-FR" sz="1400" b="1" dirty="0" smtClean="0">
                <a:solidFill>
                  <a:srgbClr val="000000"/>
                </a:solidFill>
                <a:cs typeface="Estrangelo Edessa" charset="0"/>
              </a:rPr>
              <a:t> </a:t>
            </a:r>
            <a:r>
              <a:rPr lang="fr-FR" sz="1400" b="1" dirty="0">
                <a:solidFill>
                  <a:srgbClr val="000000"/>
                </a:solidFill>
                <a:cs typeface="Estrangelo Edessa" charset="0"/>
              </a:rPr>
              <a:t>protons </a:t>
            </a:r>
            <a:r>
              <a:rPr lang="fr-FR" sz="1400" b="1" dirty="0" smtClean="0">
                <a:solidFill>
                  <a:srgbClr val="000000"/>
                </a:solidFill>
                <a:cs typeface="Estrangelo Edessa" charset="0"/>
              </a:rPr>
              <a:t>à une énergie de 4 </a:t>
            </a:r>
            <a:r>
              <a:rPr lang="fr-FR" sz="1400" b="1" dirty="0" err="1" smtClean="0">
                <a:solidFill>
                  <a:srgbClr val="000000"/>
                </a:solidFill>
                <a:cs typeface="Estrangelo Edessa" charset="0"/>
              </a:rPr>
              <a:t>TeV</a:t>
            </a:r>
            <a:r>
              <a:rPr lang="fr-FR" sz="1400" dirty="0">
                <a:solidFill>
                  <a:srgbClr val="000000"/>
                </a:solidFill>
                <a:cs typeface="Estrangelo Edessa" charset="0"/>
              </a:rPr>
              <a:t>, soit une énergie totale de </a:t>
            </a:r>
            <a:r>
              <a:rPr lang="fr-FR" sz="1400" b="1" dirty="0" smtClean="0">
                <a:solidFill>
                  <a:srgbClr val="000000"/>
                </a:solidFill>
                <a:cs typeface="Estrangelo Edessa" charset="0"/>
              </a:rPr>
              <a:t>400MJ (à peu près l’énergie d’un TGV lancé à 165 km/h)</a:t>
            </a:r>
            <a:endParaRPr lang="fr-FR" sz="1400" b="1" dirty="0">
              <a:solidFill>
                <a:srgbClr val="000000"/>
              </a:solidFill>
              <a:cs typeface="Estrangelo Edessa" charset="0"/>
            </a:endParaRPr>
          </a:p>
        </p:txBody>
      </p:sp>
      <p:sp>
        <p:nvSpPr>
          <p:cNvPr id="10247" name="ZoneTexte 15"/>
          <p:cNvSpPr txBox="1">
            <a:spLocks noChangeArrowheads="1"/>
          </p:cNvSpPr>
          <p:nvPr/>
        </p:nvSpPr>
        <p:spPr bwMode="auto">
          <a:xfrm>
            <a:off x="3995738" y="2606675"/>
            <a:ext cx="504031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fr-FR" sz="1400" dirty="0">
                <a:solidFill>
                  <a:srgbClr val="000000"/>
                </a:solidFill>
                <a:cs typeface="Arial" charset="0"/>
              </a:rPr>
              <a:t>→ </a:t>
            </a:r>
            <a:r>
              <a:rPr lang="fr-FR" sz="1400" dirty="0">
                <a:solidFill>
                  <a:srgbClr val="000000"/>
                </a:solidFill>
                <a:cs typeface="Estrangelo Edessa" charset="0"/>
              </a:rPr>
              <a:t>Les deux faisceaux de protons très fins </a:t>
            </a:r>
            <a:r>
              <a:rPr lang="fr-FR" sz="1400" dirty="0" smtClean="0">
                <a:solidFill>
                  <a:srgbClr val="000000"/>
                </a:solidFill>
                <a:cs typeface="Estrangelo Edessa" charset="0"/>
              </a:rPr>
              <a:t>(~ 16 </a:t>
            </a:r>
            <a:r>
              <a:rPr lang="fr-FR" sz="1400" b="1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fr-FR" sz="1400" b="1" dirty="0" smtClean="0">
                <a:solidFill>
                  <a:srgbClr val="000000"/>
                </a:solidFill>
                <a:cs typeface="Estrangelo Edessa" charset="0"/>
              </a:rPr>
              <a:t>m) </a:t>
            </a:r>
            <a:r>
              <a:rPr lang="fr-FR" sz="1400" dirty="0" smtClean="0">
                <a:solidFill>
                  <a:srgbClr val="000000"/>
                </a:solidFill>
                <a:cs typeface="Estrangelo Edessa" charset="0"/>
              </a:rPr>
              <a:t>passent dans les tubes où règne un vide ultra</a:t>
            </a:r>
            <a:r>
              <a:rPr lang="fr-FR" sz="1400" dirty="0">
                <a:solidFill>
                  <a:srgbClr val="000000"/>
                </a:solidFill>
                <a:cs typeface="Estrangelo Edessa" charset="0"/>
              </a:rPr>
              <a:t>-poussé (</a:t>
            </a:r>
            <a:r>
              <a:rPr lang="fr-FR" sz="1400" b="1" dirty="0">
                <a:solidFill>
                  <a:srgbClr val="000000"/>
                </a:solidFill>
                <a:cs typeface="Estrangelo Edessa" charset="0"/>
              </a:rPr>
              <a:t>plus vide que </a:t>
            </a:r>
            <a:r>
              <a:rPr lang="fr-FR" sz="1400" b="1" dirty="0" smtClean="0">
                <a:solidFill>
                  <a:srgbClr val="000000"/>
                </a:solidFill>
                <a:cs typeface="Estrangelo Edessa" charset="0"/>
              </a:rPr>
              <a:t>l’espace interstellaire</a:t>
            </a:r>
            <a:r>
              <a:rPr lang="fr-FR" sz="1400" dirty="0" smtClean="0">
                <a:solidFill>
                  <a:srgbClr val="000000"/>
                </a:solidFill>
                <a:cs typeface="Estrangelo Edessa" charset="0"/>
              </a:rPr>
              <a:t>) </a:t>
            </a:r>
            <a:endParaRPr lang="fr-FR" sz="1400" dirty="0">
              <a:solidFill>
                <a:srgbClr val="000000"/>
              </a:solidFill>
              <a:cs typeface="Estrangelo Edessa" charset="0"/>
            </a:endParaRPr>
          </a:p>
        </p:txBody>
      </p:sp>
      <p:pic>
        <p:nvPicPr>
          <p:cNvPr id="9229" name="Picture 1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01638" y="1093788"/>
            <a:ext cx="3308350" cy="2490787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1979613" y="2101850"/>
            <a:ext cx="431800" cy="3603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8" charset="0"/>
              <a:buNone/>
              <a:defRPr/>
            </a:pPr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4859338" y="1022350"/>
            <a:ext cx="2736850" cy="1439863"/>
          </a:xfrm>
          <a:prstGeom prst="rect">
            <a:avLst/>
          </a:prstGeom>
          <a:solidFill>
            <a:schemeClr val="bg1">
              <a:lumMod val="5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8" charset="0"/>
              <a:buNone/>
              <a:defRPr/>
            </a:pPr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5148263" y="1382713"/>
            <a:ext cx="719137" cy="719137"/>
          </a:xfrm>
          <a:prstGeom prst="ellipse">
            <a:avLst/>
          </a:prstGeom>
          <a:solidFill>
            <a:schemeClr val="tx1"/>
          </a:solidFill>
          <a:ln w="508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8" charset="0"/>
              <a:buNone/>
              <a:defRPr/>
            </a:pPr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6588125" y="1382713"/>
            <a:ext cx="720725" cy="719137"/>
          </a:xfrm>
          <a:prstGeom prst="ellipse">
            <a:avLst/>
          </a:prstGeom>
          <a:solidFill>
            <a:schemeClr val="tx1"/>
          </a:solidFill>
          <a:ln w="508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8" charset="0"/>
              <a:buNone/>
              <a:defRPr/>
            </a:pPr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5435600" y="1697038"/>
            <a:ext cx="144463" cy="71437"/>
          </a:xfrm>
          <a:prstGeom prst="ellipse">
            <a:avLst/>
          </a:prstGeom>
          <a:solidFill>
            <a:srgbClr val="FFFF00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8" charset="0"/>
              <a:buNone/>
              <a:defRPr/>
            </a:pPr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6875463" y="1697038"/>
            <a:ext cx="144462" cy="71437"/>
          </a:xfrm>
          <a:prstGeom prst="ellipse">
            <a:avLst/>
          </a:prstGeom>
          <a:solidFill>
            <a:srgbClr val="FFFF00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8" charset="0"/>
              <a:buNone/>
              <a:defRPr/>
            </a:pPr>
            <a:endParaRPr lang="fr-FR"/>
          </a:p>
        </p:txBody>
      </p:sp>
      <p:cxnSp>
        <p:nvCxnSpPr>
          <p:cNvPr id="22" name="Connecteur en arc 21"/>
          <p:cNvCxnSpPr>
            <a:stCxn id="14" idx="3"/>
            <a:endCxn id="15" idx="1"/>
          </p:cNvCxnSpPr>
          <p:nvPr/>
        </p:nvCxnSpPr>
        <p:spPr>
          <a:xfrm flipV="1">
            <a:off x="2411413" y="1741488"/>
            <a:ext cx="2447925" cy="539750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15"/>
          <p:cNvSpPr txBox="1">
            <a:spLocks noChangeArrowheads="1"/>
          </p:cNvSpPr>
          <p:nvPr/>
        </p:nvSpPr>
        <p:spPr bwMode="auto">
          <a:xfrm>
            <a:off x="3995738" y="3325813"/>
            <a:ext cx="48974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1400" dirty="0">
                <a:solidFill>
                  <a:srgbClr val="000000"/>
                </a:solidFill>
                <a:cs typeface="Arial" charset="0"/>
              </a:rPr>
              <a:t>→ </a:t>
            </a:r>
            <a:r>
              <a:rPr lang="fr-FR" sz="1400" dirty="0">
                <a:solidFill>
                  <a:srgbClr val="000000"/>
                </a:solidFill>
                <a:cs typeface="Estrangelo Edessa" charset="0"/>
              </a:rPr>
              <a:t>Chaque faisceau est une succession </a:t>
            </a:r>
            <a:r>
              <a:rPr lang="fr-FR" sz="1400" b="1" dirty="0">
                <a:solidFill>
                  <a:srgbClr val="000000"/>
                </a:solidFill>
                <a:cs typeface="Estrangelo Edessa" charset="0"/>
              </a:rPr>
              <a:t>de paquets </a:t>
            </a:r>
            <a:r>
              <a:rPr lang="fr-FR" sz="1400" b="1" dirty="0" smtClean="0">
                <a:solidFill>
                  <a:srgbClr val="000000"/>
                </a:solidFill>
                <a:cs typeface="Estrangelo Edessa" charset="0"/>
              </a:rPr>
              <a:t>de 10</a:t>
            </a:r>
            <a:r>
              <a:rPr lang="fr-FR" sz="1400" b="1" baseline="30000" dirty="0" smtClean="0">
                <a:solidFill>
                  <a:srgbClr val="000000"/>
                </a:solidFill>
                <a:cs typeface="Estrangelo Edessa" charset="0"/>
              </a:rPr>
              <a:t>11</a:t>
            </a:r>
            <a:r>
              <a:rPr lang="fr-FR" sz="1400" b="1" dirty="0" smtClean="0">
                <a:solidFill>
                  <a:srgbClr val="000000"/>
                </a:solidFill>
                <a:cs typeface="Estrangelo Edessa" charset="0"/>
              </a:rPr>
              <a:t> </a:t>
            </a:r>
            <a:r>
              <a:rPr lang="fr-FR" sz="1400" b="1" dirty="0">
                <a:solidFill>
                  <a:srgbClr val="000000"/>
                </a:solidFill>
                <a:cs typeface="Estrangelo Edessa" charset="0"/>
              </a:rPr>
              <a:t>protons</a:t>
            </a:r>
            <a:r>
              <a:rPr lang="fr-FR" sz="1400" dirty="0">
                <a:solidFill>
                  <a:srgbClr val="000000"/>
                </a:solidFill>
                <a:cs typeface="Estrangelo Edessa" charset="0"/>
              </a:rPr>
              <a:t>. </a:t>
            </a:r>
            <a:r>
              <a:rPr lang="fr-FR" sz="1400" b="1" dirty="0">
                <a:solidFill>
                  <a:srgbClr val="000000"/>
                </a:solidFill>
                <a:cs typeface="Estrangelo Edessa" charset="0"/>
              </a:rPr>
              <a:t>25ns</a:t>
            </a:r>
            <a:r>
              <a:rPr lang="fr-FR" sz="1400" dirty="0">
                <a:solidFill>
                  <a:srgbClr val="000000"/>
                </a:solidFill>
                <a:cs typeface="Estrangelo Edessa" charset="0"/>
              </a:rPr>
              <a:t> entre chaque </a:t>
            </a:r>
            <a:r>
              <a:rPr lang="fr-FR" sz="1400" dirty="0" smtClean="0">
                <a:solidFill>
                  <a:srgbClr val="000000"/>
                </a:solidFill>
                <a:cs typeface="Estrangelo Edessa" charset="0"/>
              </a:rPr>
              <a:t>paquets</a:t>
            </a:r>
            <a:endParaRPr lang="fr-FR" sz="1400" dirty="0">
              <a:solidFill>
                <a:srgbClr val="000000"/>
              </a:solidFill>
              <a:cs typeface="Estrangelo Edessa" charset="0"/>
            </a:endParaRPr>
          </a:p>
        </p:txBody>
      </p:sp>
      <p:cxnSp>
        <p:nvCxnSpPr>
          <p:cNvPr id="29" name="Connecteur droit avec flèche 28"/>
          <p:cNvCxnSpPr/>
          <p:nvPr/>
        </p:nvCxnSpPr>
        <p:spPr>
          <a:xfrm>
            <a:off x="2124075" y="2317750"/>
            <a:ext cx="719138" cy="431800"/>
          </a:xfrm>
          <a:prstGeom prst="straightConnector1">
            <a:avLst/>
          </a:prstGeom>
          <a:ln w="127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/>
        </p:nvCxnSpPr>
        <p:spPr>
          <a:xfrm>
            <a:off x="2268538" y="2317750"/>
            <a:ext cx="719137" cy="431800"/>
          </a:xfrm>
          <a:prstGeom prst="straightConnector1">
            <a:avLst/>
          </a:prstGeom>
          <a:ln w="12700">
            <a:solidFill>
              <a:srgbClr val="FFFF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: </a:t>
            </a:r>
            <a:r>
              <a:rPr lang="en-US" dirty="0" err="1" smtClean="0"/>
              <a:t>quelques</a:t>
            </a:r>
            <a:r>
              <a:rPr lang="en-US" dirty="0" smtClean="0"/>
              <a:t> </a:t>
            </a:r>
            <a:r>
              <a:rPr lang="en-US" dirty="0" err="1" smtClean="0"/>
              <a:t>chiffres</a:t>
            </a:r>
            <a:endParaRPr lang="en-US" dirty="0"/>
          </a:p>
        </p:txBody>
      </p:sp>
      <p:sp>
        <p:nvSpPr>
          <p:cNvPr id="26" name="ZoneTexte 15"/>
          <p:cNvSpPr txBox="1">
            <a:spLocks noChangeArrowheads="1"/>
          </p:cNvSpPr>
          <p:nvPr/>
        </p:nvSpPr>
        <p:spPr bwMode="auto">
          <a:xfrm>
            <a:off x="323851" y="5309961"/>
            <a:ext cx="453548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rgbClr val="000000"/>
                </a:solidFill>
                <a:cs typeface="Arial" charset="0"/>
              </a:rPr>
              <a:t>→ </a:t>
            </a:r>
            <a:r>
              <a:rPr lang="fr-FR" sz="1400" dirty="0">
                <a:solidFill>
                  <a:srgbClr val="000000"/>
                </a:solidFill>
                <a:latin typeface="Estrangelo Edessa" charset="0"/>
                <a:cs typeface="Estrangelo Edessa" charset="0"/>
              </a:rPr>
              <a:t>Un paquet de protons fait </a:t>
            </a:r>
            <a:r>
              <a:rPr lang="fr-FR" sz="1400" b="1" dirty="0">
                <a:solidFill>
                  <a:srgbClr val="000000"/>
                </a:solidFill>
                <a:latin typeface="Estrangelo Edessa" charset="0"/>
                <a:cs typeface="Estrangelo Edessa" charset="0"/>
              </a:rPr>
              <a:t>10000 tours par seconde </a:t>
            </a:r>
            <a:r>
              <a:rPr lang="fr-FR" sz="1400" b="1" dirty="0" smtClean="0">
                <a:solidFill>
                  <a:srgbClr val="000000"/>
                </a:solidFill>
                <a:latin typeface="Estrangelo Edessa" charset="0"/>
                <a:cs typeface="Estrangelo Edessa" charset="0"/>
              </a:rPr>
              <a:t/>
            </a:r>
            <a:br>
              <a:rPr lang="fr-FR" sz="1400" b="1" dirty="0" smtClean="0">
                <a:solidFill>
                  <a:srgbClr val="000000"/>
                </a:solidFill>
                <a:latin typeface="Estrangelo Edessa" charset="0"/>
                <a:cs typeface="Estrangelo Edessa" charset="0"/>
              </a:rPr>
            </a:br>
            <a:r>
              <a:rPr lang="fr-FR" sz="1400" b="1" dirty="0" smtClean="0">
                <a:solidFill>
                  <a:srgbClr val="000000"/>
                </a:solidFill>
                <a:latin typeface="Estrangelo Edessa" charset="0"/>
                <a:cs typeface="Estrangelo Edessa" charset="0"/>
              </a:rPr>
              <a:t>(</a:t>
            </a:r>
            <a:r>
              <a:rPr lang="fr-FR" sz="1400" b="1" i="1" dirty="0">
                <a:solidFill>
                  <a:srgbClr val="000000"/>
                </a:solidFill>
                <a:latin typeface="Estrangelo Edessa" charset="0"/>
                <a:cs typeface="Estrangelo Edessa" charset="0"/>
              </a:rPr>
              <a:t>7x le tour de la Terre</a:t>
            </a:r>
            <a:r>
              <a:rPr lang="fr-FR" sz="1400" b="1" dirty="0">
                <a:solidFill>
                  <a:srgbClr val="000000"/>
                </a:solidFill>
                <a:latin typeface="Estrangelo Edessa" charset="0"/>
                <a:cs typeface="Estrangelo Edessa" charset="0"/>
              </a:rPr>
              <a:t>)</a:t>
            </a:r>
            <a:r>
              <a:rPr lang="fr-FR" sz="1400" dirty="0">
                <a:solidFill>
                  <a:srgbClr val="000000"/>
                </a:solidFill>
                <a:latin typeface="Estrangelo Edessa" charset="0"/>
                <a:cs typeface="Estrangelo Edessa" charset="0"/>
              </a:rPr>
              <a:t>.  Pour chaque paquet, on peut </a:t>
            </a:r>
            <a:r>
              <a:rPr lang="fr-FR" sz="1400" dirty="0" smtClean="0">
                <a:solidFill>
                  <a:srgbClr val="000000"/>
                </a:solidFill>
                <a:latin typeface="Estrangelo Edessa" charset="0"/>
                <a:cs typeface="Estrangelo Edessa" charset="0"/>
              </a:rPr>
              <a:t/>
            </a:r>
            <a:br>
              <a:rPr lang="fr-FR" sz="1400" dirty="0" smtClean="0">
                <a:solidFill>
                  <a:srgbClr val="000000"/>
                </a:solidFill>
                <a:latin typeface="Estrangelo Edessa" charset="0"/>
                <a:cs typeface="Estrangelo Edessa" charset="0"/>
              </a:rPr>
            </a:br>
            <a:r>
              <a:rPr lang="fr-FR" sz="1400" dirty="0" smtClean="0">
                <a:solidFill>
                  <a:srgbClr val="000000"/>
                </a:solidFill>
                <a:latin typeface="Estrangelo Edessa" charset="0"/>
                <a:cs typeface="Estrangelo Edessa" charset="0"/>
              </a:rPr>
              <a:t>donc </a:t>
            </a:r>
            <a:r>
              <a:rPr lang="fr-FR" sz="1400" dirty="0">
                <a:solidFill>
                  <a:srgbClr val="000000"/>
                </a:solidFill>
                <a:latin typeface="Estrangelo Edessa" charset="0"/>
                <a:cs typeface="Estrangelo Edessa" charset="0"/>
              </a:rPr>
              <a:t>avoir </a:t>
            </a:r>
            <a:r>
              <a:rPr lang="fr-FR" sz="1400" b="1" dirty="0">
                <a:solidFill>
                  <a:srgbClr val="000000"/>
                </a:solidFill>
                <a:latin typeface="Estrangelo Edessa" charset="0"/>
                <a:cs typeface="Estrangelo Edessa" charset="0"/>
              </a:rPr>
              <a:t>10000 collisions par seconde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48673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nodeType="withEffect">
                                  <p:stCondLst>
                                    <p:cond delay="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1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713" y="44450"/>
            <a:ext cx="36036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ZoneTexte 15"/>
          <p:cNvSpPr txBox="1">
            <a:spLocks noChangeArrowheads="1"/>
          </p:cNvSpPr>
          <p:nvPr/>
        </p:nvSpPr>
        <p:spPr bwMode="auto">
          <a:xfrm>
            <a:off x="107950" y="1027112"/>
            <a:ext cx="8785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1400" dirty="0">
                <a:solidFill>
                  <a:srgbClr val="000000"/>
                </a:solidFill>
                <a:cs typeface="Arial" charset="0"/>
              </a:rPr>
              <a:t>→ </a:t>
            </a:r>
            <a:r>
              <a:rPr lang="fr-FR" sz="1400" dirty="0">
                <a:solidFill>
                  <a:srgbClr val="000000"/>
                </a:solidFill>
                <a:cs typeface="Estrangelo Edessa" charset="0"/>
              </a:rPr>
              <a:t>Un paquet de protons fait </a:t>
            </a:r>
            <a:r>
              <a:rPr lang="fr-FR" sz="1400" b="1" dirty="0">
                <a:solidFill>
                  <a:srgbClr val="000000"/>
                </a:solidFill>
                <a:cs typeface="Estrangelo Edessa" charset="0"/>
              </a:rPr>
              <a:t>10000 tours par seconde (</a:t>
            </a:r>
            <a:r>
              <a:rPr lang="fr-FR" sz="1400" b="1" i="1" dirty="0">
                <a:solidFill>
                  <a:srgbClr val="000000"/>
                </a:solidFill>
                <a:cs typeface="Estrangelo Edessa" charset="0"/>
              </a:rPr>
              <a:t>7x le tour de la Terre</a:t>
            </a:r>
            <a:r>
              <a:rPr lang="fr-FR" sz="1400" b="1" dirty="0">
                <a:solidFill>
                  <a:srgbClr val="000000"/>
                </a:solidFill>
                <a:cs typeface="Estrangelo Edessa" charset="0"/>
              </a:rPr>
              <a:t>)</a:t>
            </a:r>
            <a:r>
              <a:rPr lang="fr-FR" sz="1400" dirty="0">
                <a:solidFill>
                  <a:srgbClr val="000000"/>
                </a:solidFill>
                <a:cs typeface="Estrangelo Edessa" charset="0"/>
              </a:rPr>
              <a:t>.  Pour chaque paquet, on peut donc avoir </a:t>
            </a:r>
            <a:r>
              <a:rPr lang="fr-FR" sz="1400" b="1" dirty="0">
                <a:solidFill>
                  <a:srgbClr val="000000"/>
                </a:solidFill>
                <a:cs typeface="Estrangelo Edessa" charset="0"/>
              </a:rPr>
              <a:t>10000 collisions par seconde</a:t>
            </a:r>
          </a:p>
        </p:txBody>
      </p:sp>
      <p:sp>
        <p:nvSpPr>
          <p:cNvPr id="10331" name="ZoneTexte 15"/>
          <p:cNvSpPr txBox="1">
            <a:spLocks noChangeArrowheads="1"/>
          </p:cNvSpPr>
          <p:nvPr/>
        </p:nvSpPr>
        <p:spPr bwMode="auto">
          <a:xfrm>
            <a:off x="395288" y="5420179"/>
            <a:ext cx="520545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400" dirty="0">
                <a:solidFill>
                  <a:srgbClr val="000000"/>
                </a:solidFill>
                <a:cs typeface="Arial" charset="0"/>
              </a:rPr>
              <a:t>→ </a:t>
            </a:r>
            <a:r>
              <a:rPr lang="fr-FR" sz="1400" dirty="0">
                <a:solidFill>
                  <a:srgbClr val="000000"/>
                </a:solidFill>
                <a:cs typeface="Estrangelo Edessa" charset="0"/>
              </a:rPr>
              <a:t>Dans ces interactions, il y a peut-être celles qui nous intéressent</a:t>
            </a:r>
          </a:p>
        </p:txBody>
      </p:sp>
      <p:sp>
        <p:nvSpPr>
          <p:cNvPr id="10332" name="ZoneTexte 15"/>
          <p:cNvSpPr txBox="1">
            <a:spLocks noChangeArrowheads="1"/>
          </p:cNvSpPr>
          <p:nvPr/>
        </p:nvSpPr>
        <p:spPr bwMode="auto">
          <a:xfrm>
            <a:off x="395288" y="4508500"/>
            <a:ext cx="482441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fr-FR" sz="1400" dirty="0">
                <a:solidFill>
                  <a:srgbClr val="000000"/>
                </a:solidFill>
                <a:cs typeface="Arial" charset="0"/>
              </a:rPr>
              <a:t>→ </a:t>
            </a:r>
            <a:r>
              <a:rPr lang="fr-FR" sz="1400" dirty="0">
                <a:solidFill>
                  <a:srgbClr val="000000"/>
                </a:solidFill>
                <a:cs typeface="Estrangelo Edessa" charset="0"/>
              </a:rPr>
              <a:t>Protons bien plus petits que la taille des faisceaux. La plupart se croisent sans se voir, et il y aura en moyenne </a:t>
            </a:r>
            <a:r>
              <a:rPr lang="fr-FR" sz="1400" b="1" dirty="0">
                <a:solidFill>
                  <a:srgbClr val="000000"/>
                </a:solidFill>
                <a:cs typeface="Estrangelo Edessa" charset="0"/>
              </a:rPr>
              <a:t>seulement une dizaine d’interactions par croisement. </a:t>
            </a:r>
          </a:p>
        </p:txBody>
      </p:sp>
      <p:sp>
        <p:nvSpPr>
          <p:cNvPr id="10333" name="Rectangle 9"/>
          <p:cNvSpPr>
            <a:spLocks noChangeArrowheads="1"/>
          </p:cNvSpPr>
          <p:nvPr/>
        </p:nvSpPr>
        <p:spPr bwMode="auto">
          <a:xfrm>
            <a:off x="395288" y="5850164"/>
            <a:ext cx="83534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28600" indent="-228600"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400" dirty="0" smtClean="0">
                <a:solidFill>
                  <a:srgbClr val="000000"/>
                </a:solidFill>
                <a:ea typeface="KaiTi" charset="0"/>
                <a:cs typeface="Arial" charset="0"/>
              </a:rPr>
              <a:t>→ </a:t>
            </a:r>
            <a:r>
              <a:rPr lang="fr-FR" sz="1400" dirty="0" smtClean="0">
                <a:solidFill>
                  <a:srgbClr val="000000"/>
                </a:solidFill>
                <a:ea typeface="KaiTi" charset="0"/>
                <a:cs typeface="Estrangelo Edessa" charset="0"/>
              </a:rPr>
              <a:t>Pour savoir ce qui s</a:t>
            </a:r>
            <a:r>
              <a:rPr lang="fr-FR" altLang="ja-JP" sz="1400" dirty="0" smtClean="0">
                <a:solidFill>
                  <a:srgbClr val="000000"/>
                </a:solidFill>
                <a:ea typeface="KaiTi" charset="0"/>
                <a:cs typeface="Estrangelo Edessa" charset="0"/>
              </a:rPr>
              <a:t>’</a:t>
            </a:r>
            <a:r>
              <a:rPr lang="fr-FR" sz="1400" dirty="0" smtClean="0">
                <a:solidFill>
                  <a:srgbClr val="000000"/>
                </a:solidFill>
                <a:ea typeface="KaiTi" charset="0"/>
                <a:cs typeface="Estrangelo Edessa" charset="0"/>
              </a:rPr>
              <a:t>est passé, on place autour du lieu de la collision un </a:t>
            </a:r>
            <a:r>
              <a:rPr lang="fr-FR" sz="1400" b="1" dirty="0" smtClean="0">
                <a:solidFill>
                  <a:srgbClr val="000000"/>
                </a:solidFill>
                <a:ea typeface="KaiTi" charset="0"/>
                <a:cs typeface="Estrangelo Edessa" charset="0"/>
              </a:rPr>
              <a:t>système de détection.</a:t>
            </a:r>
            <a:endParaRPr lang="fr-FR" sz="1400" dirty="0">
              <a:solidFill>
                <a:srgbClr val="000000"/>
              </a:solidFill>
              <a:ea typeface="KaiTi" charset="0"/>
              <a:cs typeface="Estrangelo Edessa" charset="0"/>
            </a:endParaRPr>
          </a:p>
        </p:txBody>
      </p:sp>
      <p:grpSp>
        <p:nvGrpSpPr>
          <p:cNvPr id="2" name="Groupe 76"/>
          <p:cNvGrpSpPr>
            <a:grpSpLocks/>
          </p:cNvGrpSpPr>
          <p:nvPr/>
        </p:nvGrpSpPr>
        <p:grpSpPr bwMode="auto">
          <a:xfrm>
            <a:off x="1009650" y="1798638"/>
            <a:ext cx="1162050" cy="1343025"/>
            <a:chOff x="1010280" y="1988840"/>
            <a:chExt cx="1161302" cy="1341991"/>
          </a:xfrm>
        </p:grpSpPr>
        <p:grpSp>
          <p:nvGrpSpPr>
            <p:cNvPr id="11475" name="Groupe 56"/>
            <p:cNvGrpSpPr>
              <a:grpSpLocks/>
            </p:cNvGrpSpPr>
            <p:nvPr/>
          </p:nvGrpSpPr>
          <p:grpSpPr bwMode="auto">
            <a:xfrm>
              <a:off x="1331640" y="1988840"/>
              <a:ext cx="720080" cy="432048"/>
              <a:chOff x="1331640" y="1988840"/>
              <a:chExt cx="720080" cy="432048"/>
            </a:xfrm>
          </p:grpSpPr>
          <p:sp>
            <p:nvSpPr>
              <p:cNvPr id="52" name="Ellipse 51"/>
              <p:cNvSpPr/>
              <p:nvPr/>
            </p:nvSpPr>
            <p:spPr>
              <a:xfrm>
                <a:off x="1619672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53" name="Ellipse 52"/>
              <p:cNvSpPr/>
              <p:nvPr/>
            </p:nvSpPr>
            <p:spPr>
              <a:xfrm>
                <a:off x="1907704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54" name="Ellipse 53"/>
              <p:cNvSpPr/>
              <p:nvPr/>
            </p:nvSpPr>
            <p:spPr>
              <a:xfrm>
                <a:off x="1835696" y="2204864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55" name="Ellipse 54"/>
              <p:cNvSpPr/>
              <p:nvPr/>
            </p:nvSpPr>
            <p:spPr>
              <a:xfrm>
                <a:off x="1619672" y="2276872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56" name="Ellipse 55"/>
              <p:cNvSpPr/>
              <p:nvPr/>
            </p:nvSpPr>
            <p:spPr>
              <a:xfrm>
                <a:off x="1331640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</p:grpSp>
        <p:grpSp>
          <p:nvGrpSpPr>
            <p:cNvPr id="11476" name="Groupe 57"/>
            <p:cNvGrpSpPr>
              <a:grpSpLocks/>
            </p:cNvGrpSpPr>
            <p:nvPr/>
          </p:nvGrpSpPr>
          <p:grpSpPr bwMode="auto">
            <a:xfrm rot="5878396">
              <a:off x="1595518" y="2375364"/>
              <a:ext cx="720080" cy="432048"/>
              <a:chOff x="1331640" y="1988840"/>
              <a:chExt cx="720080" cy="432048"/>
            </a:xfrm>
          </p:grpSpPr>
          <p:sp>
            <p:nvSpPr>
              <p:cNvPr id="59" name="Ellipse 58"/>
              <p:cNvSpPr/>
              <p:nvPr/>
            </p:nvSpPr>
            <p:spPr>
              <a:xfrm>
                <a:off x="1619672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60" name="Ellipse 59"/>
              <p:cNvSpPr/>
              <p:nvPr/>
            </p:nvSpPr>
            <p:spPr>
              <a:xfrm>
                <a:off x="1907704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61" name="Ellipse 60"/>
              <p:cNvSpPr/>
              <p:nvPr/>
            </p:nvSpPr>
            <p:spPr>
              <a:xfrm>
                <a:off x="1835696" y="2204864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62" name="Ellipse 61"/>
              <p:cNvSpPr/>
              <p:nvPr/>
            </p:nvSpPr>
            <p:spPr>
              <a:xfrm>
                <a:off x="1619672" y="2276872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63" name="Ellipse 62"/>
              <p:cNvSpPr/>
              <p:nvPr/>
            </p:nvSpPr>
            <p:spPr>
              <a:xfrm>
                <a:off x="1331640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</p:grpSp>
        <p:grpSp>
          <p:nvGrpSpPr>
            <p:cNvPr id="11477" name="Groupe 64"/>
            <p:cNvGrpSpPr>
              <a:grpSpLocks/>
            </p:cNvGrpSpPr>
            <p:nvPr/>
          </p:nvGrpSpPr>
          <p:grpSpPr bwMode="auto">
            <a:xfrm rot="6607484">
              <a:off x="866264" y="2257208"/>
              <a:ext cx="720080" cy="432048"/>
              <a:chOff x="1331640" y="1988840"/>
              <a:chExt cx="720080" cy="432048"/>
            </a:xfrm>
          </p:grpSpPr>
          <p:sp>
            <p:nvSpPr>
              <p:cNvPr id="66" name="Ellipse 65"/>
              <p:cNvSpPr/>
              <p:nvPr/>
            </p:nvSpPr>
            <p:spPr>
              <a:xfrm>
                <a:off x="1619672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67" name="Ellipse 66"/>
              <p:cNvSpPr/>
              <p:nvPr/>
            </p:nvSpPr>
            <p:spPr>
              <a:xfrm>
                <a:off x="1907704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68" name="Ellipse 67"/>
              <p:cNvSpPr/>
              <p:nvPr/>
            </p:nvSpPr>
            <p:spPr>
              <a:xfrm>
                <a:off x="1835696" y="2204864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69" name="Ellipse 68"/>
              <p:cNvSpPr/>
              <p:nvPr/>
            </p:nvSpPr>
            <p:spPr>
              <a:xfrm>
                <a:off x="1619672" y="2276872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70" name="Ellipse 69"/>
              <p:cNvSpPr/>
              <p:nvPr/>
            </p:nvSpPr>
            <p:spPr>
              <a:xfrm>
                <a:off x="1331640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</p:grpSp>
        <p:grpSp>
          <p:nvGrpSpPr>
            <p:cNvPr id="11478" name="Groupe 70"/>
            <p:cNvGrpSpPr>
              <a:grpSpLocks/>
            </p:cNvGrpSpPr>
            <p:nvPr/>
          </p:nvGrpSpPr>
          <p:grpSpPr bwMode="auto">
            <a:xfrm rot="4432051">
              <a:off x="1207149" y="2754767"/>
              <a:ext cx="720080" cy="432048"/>
              <a:chOff x="1331640" y="1988840"/>
              <a:chExt cx="720080" cy="432048"/>
            </a:xfrm>
          </p:grpSpPr>
          <p:sp>
            <p:nvSpPr>
              <p:cNvPr id="72" name="Ellipse 71"/>
              <p:cNvSpPr/>
              <p:nvPr/>
            </p:nvSpPr>
            <p:spPr>
              <a:xfrm>
                <a:off x="1619672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73" name="Ellipse 72"/>
              <p:cNvSpPr/>
              <p:nvPr/>
            </p:nvSpPr>
            <p:spPr>
              <a:xfrm>
                <a:off x="1907704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74" name="Ellipse 73"/>
              <p:cNvSpPr/>
              <p:nvPr/>
            </p:nvSpPr>
            <p:spPr>
              <a:xfrm>
                <a:off x="1835696" y="2204864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75" name="Ellipse 74"/>
              <p:cNvSpPr/>
              <p:nvPr/>
            </p:nvSpPr>
            <p:spPr>
              <a:xfrm>
                <a:off x="1619672" y="2276872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76" name="Ellipse 75"/>
              <p:cNvSpPr/>
              <p:nvPr/>
            </p:nvSpPr>
            <p:spPr>
              <a:xfrm>
                <a:off x="1331640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</p:grpSp>
      </p:grpSp>
      <p:grpSp>
        <p:nvGrpSpPr>
          <p:cNvPr id="7" name="Groupe 77"/>
          <p:cNvGrpSpPr>
            <a:grpSpLocks/>
          </p:cNvGrpSpPr>
          <p:nvPr/>
        </p:nvGrpSpPr>
        <p:grpSpPr bwMode="auto">
          <a:xfrm rot="8614088">
            <a:off x="6948488" y="1773238"/>
            <a:ext cx="1160462" cy="1341437"/>
            <a:chOff x="1010280" y="1988840"/>
            <a:chExt cx="1161302" cy="1341991"/>
          </a:xfrm>
        </p:grpSpPr>
        <p:grpSp>
          <p:nvGrpSpPr>
            <p:cNvPr id="11411" name="Groupe 78"/>
            <p:cNvGrpSpPr>
              <a:grpSpLocks/>
            </p:cNvGrpSpPr>
            <p:nvPr/>
          </p:nvGrpSpPr>
          <p:grpSpPr bwMode="auto">
            <a:xfrm>
              <a:off x="1331640" y="1988840"/>
              <a:ext cx="720080" cy="432048"/>
              <a:chOff x="1331640" y="1988840"/>
              <a:chExt cx="720080" cy="432048"/>
            </a:xfrm>
          </p:grpSpPr>
          <p:sp>
            <p:nvSpPr>
              <p:cNvPr id="98" name="Ellipse 97"/>
              <p:cNvSpPr/>
              <p:nvPr/>
            </p:nvSpPr>
            <p:spPr>
              <a:xfrm>
                <a:off x="1619672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99" name="Ellipse 98"/>
              <p:cNvSpPr/>
              <p:nvPr/>
            </p:nvSpPr>
            <p:spPr>
              <a:xfrm>
                <a:off x="1907704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100" name="Ellipse 99"/>
              <p:cNvSpPr/>
              <p:nvPr/>
            </p:nvSpPr>
            <p:spPr>
              <a:xfrm>
                <a:off x="1835696" y="2204864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101" name="Ellipse 100"/>
              <p:cNvSpPr/>
              <p:nvPr/>
            </p:nvSpPr>
            <p:spPr>
              <a:xfrm>
                <a:off x="1619672" y="2276872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102" name="Ellipse 101"/>
              <p:cNvSpPr/>
              <p:nvPr/>
            </p:nvSpPr>
            <p:spPr>
              <a:xfrm>
                <a:off x="1331640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</p:grpSp>
        <p:grpSp>
          <p:nvGrpSpPr>
            <p:cNvPr id="11412" name="Groupe 79"/>
            <p:cNvGrpSpPr>
              <a:grpSpLocks/>
            </p:cNvGrpSpPr>
            <p:nvPr/>
          </p:nvGrpSpPr>
          <p:grpSpPr bwMode="auto">
            <a:xfrm rot="5878396">
              <a:off x="1595518" y="2375365"/>
              <a:ext cx="720080" cy="432048"/>
              <a:chOff x="1331640" y="1988840"/>
              <a:chExt cx="720080" cy="432048"/>
            </a:xfrm>
          </p:grpSpPr>
          <p:sp>
            <p:nvSpPr>
              <p:cNvPr id="93" name="Ellipse 92"/>
              <p:cNvSpPr/>
              <p:nvPr/>
            </p:nvSpPr>
            <p:spPr>
              <a:xfrm>
                <a:off x="1619672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94" name="Ellipse 93"/>
              <p:cNvSpPr/>
              <p:nvPr/>
            </p:nvSpPr>
            <p:spPr>
              <a:xfrm>
                <a:off x="1907704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95" name="Ellipse 94"/>
              <p:cNvSpPr/>
              <p:nvPr/>
            </p:nvSpPr>
            <p:spPr>
              <a:xfrm>
                <a:off x="1835696" y="2204864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96" name="Ellipse 95"/>
              <p:cNvSpPr/>
              <p:nvPr/>
            </p:nvSpPr>
            <p:spPr>
              <a:xfrm>
                <a:off x="1619672" y="2276872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97" name="Ellipse 96"/>
              <p:cNvSpPr/>
              <p:nvPr/>
            </p:nvSpPr>
            <p:spPr>
              <a:xfrm>
                <a:off x="1331640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</p:grpSp>
        <p:grpSp>
          <p:nvGrpSpPr>
            <p:cNvPr id="11413" name="Groupe 80"/>
            <p:cNvGrpSpPr>
              <a:grpSpLocks/>
            </p:cNvGrpSpPr>
            <p:nvPr/>
          </p:nvGrpSpPr>
          <p:grpSpPr bwMode="auto">
            <a:xfrm rot="6607484">
              <a:off x="866264" y="2257208"/>
              <a:ext cx="720080" cy="432048"/>
              <a:chOff x="1331640" y="1988840"/>
              <a:chExt cx="720080" cy="432048"/>
            </a:xfrm>
          </p:grpSpPr>
          <p:sp>
            <p:nvSpPr>
              <p:cNvPr id="88" name="Ellipse 87"/>
              <p:cNvSpPr/>
              <p:nvPr/>
            </p:nvSpPr>
            <p:spPr>
              <a:xfrm>
                <a:off x="1619672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89" name="Ellipse 88"/>
              <p:cNvSpPr/>
              <p:nvPr/>
            </p:nvSpPr>
            <p:spPr>
              <a:xfrm>
                <a:off x="1907704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90" name="Ellipse 89"/>
              <p:cNvSpPr/>
              <p:nvPr/>
            </p:nvSpPr>
            <p:spPr>
              <a:xfrm>
                <a:off x="1835696" y="2204864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91" name="Ellipse 90"/>
              <p:cNvSpPr/>
              <p:nvPr/>
            </p:nvSpPr>
            <p:spPr>
              <a:xfrm>
                <a:off x="1619672" y="2276872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92" name="Ellipse 91"/>
              <p:cNvSpPr/>
              <p:nvPr/>
            </p:nvSpPr>
            <p:spPr>
              <a:xfrm>
                <a:off x="1331640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</p:grpSp>
        <p:grpSp>
          <p:nvGrpSpPr>
            <p:cNvPr id="11414" name="Groupe 81"/>
            <p:cNvGrpSpPr>
              <a:grpSpLocks/>
            </p:cNvGrpSpPr>
            <p:nvPr/>
          </p:nvGrpSpPr>
          <p:grpSpPr bwMode="auto">
            <a:xfrm rot="4432051">
              <a:off x="1207149" y="2754767"/>
              <a:ext cx="720080" cy="432048"/>
              <a:chOff x="1331640" y="1988840"/>
              <a:chExt cx="720080" cy="432048"/>
            </a:xfrm>
          </p:grpSpPr>
          <p:sp>
            <p:nvSpPr>
              <p:cNvPr id="83" name="Ellipse 82"/>
              <p:cNvSpPr/>
              <p:nvPr/>
            </p:nvSpPr>
            <p:spPr>
              <a:xfrm>
                <a:off x="1619672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84" name="Ellipse 83"/>
              <p:cNvSpPr/>
              <p:nvPr/>
            </p:nvSpPr>
            <p:spPr>
              <a:xfrm>
                <a:off x="1907704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85" name="Ellipse 84"/>
              <p:cNvSpPr/>
              <p:nvPr/>
            </p:nvSpPr>
            <p:spPr>
              <a:xfrm>
                <a:off x="1835696" y="2204864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86" name="Ellipse 85"/>
              <p:cNvSpPr/>
              <p:nvPr/>
            </p:nvSpPr>
            <p:spPr>
              <a:xfrm>
                <a:off x="1619672" y="2276872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87" name="Ellipse 86"/>
              <p:cNvSpPr/>
              <p:nvPr/>
            </p:nvSpPr>
            <p:spPr>
              <a:xfrm>
                <a:off x="1331640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</p:grpSp>
      </p:grpSp>
      <p:sp>
        <p:nvSpPr>
          <p:cNvPr id="104" name="Ellipse 103"/>
          <p:cNvSpPr/>
          <p:nvPr/>
        </p:nvSpPr>
        <p:spPr>
          <a:xfrm>
            <a:off x="4067944" y="3068960"/>
            <a:ext cx="648072" cy="648072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rgbClr val="FFFDD7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8" charset="0"/>
              <a:buNone/>
              <a:defRPr/>
            </a:pPr>
            <a:r>
              <a:rPr lang="fr-FR" sz="1400" b="1" dirty="0">
                <a:solidFill>
                  <a:schemeClr val="tx1"/>
                </a:solidFill>
              </a:rPr>
              <a:t>Z</a:t>
            </a:r>
            <a:endParaRPr lang="fr-FR" sz="1400" b="1" dirty="0">
              <a:solidFill>
                <a:schemeClr val="tx1"/>
              </a:solidFill>
              <a:latin typeface="Symbol" pitchFamily="18" charset="2"/>
            </a:endParaRPr>
          </a:p>
        </p:txBody>
      </p:sp>
      <p:grpSp>
        <p:nvGrpSpPr>
          <p:cNvPr id="12" name="Groupe 104"/>
          <p:cNvGrpSpPr>
            <a:grpSpLocks/>
          </p:cNvGrpSpPr>
          <p:nvPr/>
        </p:nvGrpSpPr>
        <p:grpSpPr bwMode="auto">
          <a:xfrm>
            <a:off x="3779838" y="2781300"/>
            <a:ext cx="1141412" cy="1341438"/>
            <a:chOff x="1010280" y="1988840"/>
            <a:chExt cx="1141325" cy="1341991"/>
          </a:xfrm>
        </p:grpSpPr>
        <p:grpSp>
          <p:nvGrpSpPr>
            <p:cNvPr id="11350" name="Groupe 105"/>
            <p:cNvGrpSpPr>
              <a:grpSpLocks/>
            </p:cNvGrpSpPr>
            <p:nvPr/>
          </p:nvGrpSpPr>
          <p:grpSpPr bwMode="auto">
            <a:xfrm>
              <a:off x="1331640" y="1988840"/>
              <a:ext cx="720080" cy="432048"/>
              <a:chOff x="1331640" y="1988840"/>
              <a:chExt cx="720080" cy="432048"/>
            </a:xfrm>
          </p:grpSpPr>
          <p:sp>
            <p:nvSpPr>
              <p:cNvPr id="125" name="Ellipse 124"/>
              <p:cNvSpPr/>
              <p:nvPr/>
            </p:nvSpPr>
            <p:spPr>
              <a:xfrm>
                <a:off x="1619672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126" name="Ellipse 125"/>
              <p:cNvSpPr/>
              <p:nvPr/>
            </p:nvSpPr>
            <p:spPr>
              <a:xfrm>
                <a:off x="1907704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127" name="Ellipse 126"/>
              <p:cNvSpPr/>
              <p:nvPr/>
            </p:nvSpPr>
            <p:spPr>
              <a:xfrm>
                <a:off x="1835696" y="2204864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128" name="Ellipse 127"/>
              <p:cNvSpPr/>
              <p:nvPr/>
            </p:nvSpPr>
            <p:spPr>
              <a:xfrm>
                <a:off x="1619672" y="2276872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129" name="Ellipse 128"/>
              <p:cNvSpPr/>
              <p:nvPr/>
            </p:nvSpPr>
            <p:spPr>
              <a:xfrm>
                <a:off x="1331640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</p:grpSp>
        <p:grpSp>
          <p:nvGrpSpPr>
            <p:cNvPr id="11351" name="Groupe 106"/>
            <p:cNvGrpSpPr>
              <a:grpSpLocks/>
            </p:cNvGrpSpPr>
            <p:nvPr/>
          </p:nvGrpSpPr>
          <p:grpSpPr bwMode="auto">
            <a:xfrm rot="5878396">
              <a:off x="1719557" y="2517990"/>
              <a:ext cx="432048" cy="432048"/>
              <a:chOff x="1619672" y="1988840"/>
              <a:chExt cx="432048" cy="432048"/>
            </a:xfrm>
          </p:grpSpPr>
          <p:sp>
            <p:nvSpPr>
              <p:cNvPr id="120" name="Ellipse 119"/>
              <p:cNvSpPr/>
              <p:nvPr/>
            </p:nvSpPr>
            <p:spPr>
              <a:xfrm>
                <a:off x="1619672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121" name="Ellipse 120"/>
              <p:cNvSpPr/>
              <p:nvPr/>
            </p:nvSpPr>
            <p:spPr>
              <a:xfrm>
                <a:off x="1907704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122" name="Ellipse 121"/>
              <p:cNvSpPr/>
              <p:nvPr/>
            </p:nvSpPr>
            <p:spPr>
              <a:xfrm>
                <a:off x="1835696" y="2204864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123" name="Ellipse 122"/>
              <p:cNvSpPr/>
              <p:nvPr/>
            </p:nvSpPr>
            <p:spPr>
              <a:xfrm>
                <a:off x="1619672" y="2276872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</p:grpSp>
        <p:grpSp>
          <p:nvGrpSpPr>
            <p:cNvPr id="11352" name="Groupe 107"/>
            <p:cNvGrpSpPr>
              <a:grpSpLocks/>
            </p:cNvGrpSpPr>
            <p:nvPr/>
          </p:nvGrpSpPr>
          <p:grpSpPr bwMode="auto">
            <a:xfrm rot="6607484">
              <a:off x="866264" y="2257208"/>
              <a:ext cx="720080" cy="432048"/>
              <a:chOff x="1331640" y="1988840"/>
              <a:chExt cx="720080" cy="432048"/>
            </a:xfrm>
          </p:grpSpPr>
          <p:sp>
            <p:nvSpPr>
              <p:cNvPr id="115" name="Ellipse 114"/>
              <p:cNvSpPr/>
              <p:nvPr/>
            </p:nvSpPr>
            <p:spPr>
              <a:xfrm>
                <a:off x="1619672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116" name="Ellipse 115"/>
              <p:cNvSpPr/>
              <p:nvPr/>
            </p:nvSpPr>
            <p:spPr>
              <a:xfrm>
                <a:off x="1907704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117" name="Ellipse 116"/>
              <p:cNvSpPr/>
              <p:nvPr/>
            </p:nvSpPr>
            <p:spPr>
              <a:xfrm>
                <a:off x="1835696" y="2204864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118" name="Ellipse 117"/>
              <p:cNvSpPr/>
              <p:nvPr/>
            </p:nvSpPr>
            <p:spPr>
              <a:xfrm>
                <a:off x="1619672" y="2276872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119" name="Ellipse 118"/>
              <p:cNvSpPr/>
              <p:nvPr/>
            </p:nvSpPr>
            <p:spPr>
              <a:xfrm>
                <a:off x="1331640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</p:grpSp>
        <p:grpSp>
          <p:nvGrpSpPr>
            <p:cNvPr id="11353" name="Groupe 108"/>
            <p:cNvGrpSpPr>
              <a:grpSpLocks/>
            </p:cNvGrpSpPr>
            <p:nvPr/>
          </p:nvGrpSpPr>
          <p:grpSpPr bwMode="auto">
            <a:xfrm rot="4432051">
              <a:off x="1207149" y="2754767"/>
              <a:ext cx="720080" cy="432048"/>
              <a:chOff x="1331640" y="1988840"/>
              <a:chExt cx="720080" cy="432048"/>
            </a:xfrm>
          </p:grpSpPr>
          <p:sp>
            <p:nvSpPr>
              <p:cNvPr id="110" name="Ellipse 109"/>
              <p:cNvSpPr/>
              <p:nvPr/>
            </p:nvSpPr>
            <p:spPr>
              <a:xfrm>
                <a:off x="1619672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111" name="Ellipse 110"/>
              <p:cNvSpPr/>
              <p:nvPr/>
            </p:nvSpPr>
            <p:spPr>
              <a:xfrm>
                <a:off x="1907704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112" name="Ellipse 111"/>
              <p:cNvSpPr/>
              <p:nvPr/>
            </p:nvSpPr>
            <p:spPr>
              <a:xfrm>
                <a:off x="1835696" y="2204864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113" name="Ellipse 112"/>
              <p:cNvSpPr/>
              <p:nvPr/>
            </p:nvSpPr>
            <p:spPr>
              <a:xfrm>
                <a:off x="1619672" y="2276872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114" name="Ellipse 113"/>
              <p:cNvSpPr/>
              <p:nvPr/>
            </p:nvSpPr>
            <p:spPr>
              <a:xfrm>
                <a:off x="1331640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</p:grpSp>
      </p:grpSp>
      <p:grpSp>
        <p:nvGrpSpPr>
          <p:cNvPr id="17" name="Groupe 129"/>
          <p:cNvGrpSpPr>
            <a:grpSpLocks/>
          </p:cNvGrpSpPr>
          <p:nvPr/>
        </p:nvGrpSpPr>
        <p:grpSpPr bwMode="auto">
          <a:xfrm rot="8752432">
            <a:off x="3779838" y="2781300"/>
            <a:ext cx="1141412" cy="1341438"/>
            <a:chOff x="1010280" y="1988840"/>
            <a:chExt cx="1141325" cy="1341991"/>
          </a:xfrm>
        </p:grpSpPr>
        <p:grpSp>
          <p:nvGrpSpPr>
            <p:cNvPr id="11289" name="Groupe 130"/>
            <p:cNvGrpSpPr>
              <a:grpSpLocks/>
            </p:cNvGrpSpPr>
            <p:nvPr/>
          </p:nvGrpSpPr>
          <p:grpSpPr bwMode="auto">
            <a:xfrm>
              <a:off x="1331640" y="1988840"/>
              <a:ext cx="720080" cy="432048"/>
              <a:chOff x="1331640" y="1988840"/>
              <a:chExt cx="720080" cy="432048"/>
            </a:xfrm>
          </p:grpSpPr>
          <p:sp>
            <p:nvSpPr>
              <p:cNvPr id="150" name="Ellipse 149"/>
              <p:cNvSpPr/>
              <p:nvPr/>
            </p:nvSpPr>
            <p:spPr>
              <a:xfrm>
                <a:off x="1619672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151" name="Ellipse 150"/>
              <p:cNvSpPr/>
              <p:nvPr/>
            </p:nvSpPr>
            <p:spPr>
              <a:xfrm>
                <a:off x="1907704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152" name="Ellipse 151"/>
              <p:cNvSpPr/>
              <p:nvPr/>
            </p:nvSpPr>
            <p:spPr>
              <a:xfrm>
                <a:off x="1835696" y="2204864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153" name="Ellipse 152"/>
              <p:cNvSpPr/>
              <p:nvPr/>
            </p:nvSpPr>
            <p:spPr>
              <a:xfrm>
                <a:off x="1619672" y="2276872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154" name="Ellipse 153"/>
              <p:cNvSpPr/>
              <p:nvPr/>
            </p:nvSpPr>
            <p:spPr>
              <a:xfrm>
                <a:off x="1331640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</p:grpSp>
        <p:grpSp>
          <p:nvGrpSpPr>
            <p:cNvPr id="11290" name="Groupe 131"/>
            <p:cNvGrpSpPr>
              <a:grpSpLocks/>
            </p:cNvGrpSpPr>
            <p:nvPr/>
          </p:nvGrpSpPr>
          <p:grpSpPr bwMode="auto">
            <a:xfrm rot="5878396">
              <a:off x="1719557" y="2517989"/>
              <a:ext cx="432048" cy="432048"/>
              <a:chOff x="1619672" y="1988840"/>
              <a:chExt cx="432048" cy="432048"/>
            </a:xfrm>
          </p:grpSpPr>
          <p:sp>
            <p:nvSpPr>
              <p:cNvPr id="145" name="Ellipse 144"/>
              <p:cNvSpPr/>
              <p:nvPr/>
            </p:nvSpPr>
            <p:spPr>
              <a:xfrm>
                <a:off x="1619672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146" name="Ellipse 145"/>
              <p:cNvSpPr/>
              <p:nvPr/>
            </p:nvSpPr>
            <p:spPr>
              <a:xfrm>
                <a:off x="1907704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147" name="Ellipse 146"/>
              <p:cNvSpPr/>
              <p:nvPr/>
            </p:nvSpPr>
            <p:spPr>
              <a:xfrm>
                <a:off x="1835696" y="2204864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148" name="Ellipse 147"/>
              <p:cNvSpPr/>
              <p:nvPr/>
            </p:nvSpPr>
            <p:spPr>
              <a:xfrm>
                <a:off x="1619672" y="2276872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</p:grpSp>
        <p:grpSp>
          <p:nvGrpSpPr>
            <p:cNvPr id="11291" name="Groupe 132"/>
            <p:cNvGrpSpPr>
              <a:grpSpLocks/>
            </p:cNvGrpSpPr>
            <p:nvPr/>
          </p:nvGrpSpPr>
          <p:grpSpPr bwMode="auto">
            <a:xfrm rot="6607484">
              <a:off x="866264" y="2257208"/>
              <a:ext cx="720080" cy="432048"/>
              <a:chOff x="1331640" y="1988840"/>
              <a:chExt cx="720080" cy="432048"/>
            </a:xfrm>
          </p:grpSpPr>
          <p:sp>
            <p:nvSpPr>
              <p:cNvPr id="140" name="Ellipse 139"/>
              <p:cNvSpPr/>
              <p:nvPr/>
            </p:nvSpPr>
            <p:spPr>
              <a:xfrm>
                <a:off x="1619672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141" name="Ellipse 140"/>
              <p:cNvSpPr/>
              <p:nvPr/>
            </p:nvSpPr>
            <p:spPr>
              <a:xfrm>
                <a:off x="1907704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142" name="Ellipse 141"/>
              <p:cNvSpPr/>
              <p:nvPr/>
            </p:nvSpPr>
            <p:spPr>
              <a:xfrm>
                <a:off x="1835696" y="2204864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143" name="Ellipse 142"/>
              <p:cNvSpPr/>
              <p:nvPr/>
            </p:nvSpPr>
            <p:spPr>
              <a:xfrm>
                <a:off x="1619672" y="2276872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144" name="Ellipse 143"/>
              <p:cNvSpPr/>
              <p:nvPr/>
            </p:nvSpPr>
            <p:spPr>
              <a:xfrm>
                <a:off x="1331640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</p:grpSp>
        <p:grpSp>
          <p:nvGrpSpPr>
            <p:cNvPr id="11292" name="Groupe 133"/>
            <p:cNvGrpSpPr>
              <a:grpSpLocks/>
            </p:cNvGrpSpPr>
            <p:nvPr/>
          </p:nvGrpSpPr>
          <p:grpSpPr bwMode="auto">
            <a:xfrm rot="4432051">
              <a:off x="1207149" y="2754767"/>
              <a:ext cx="720080" cy="432048"/>
              <a:chOff x="1331640" y="1988840"/>
              <a:chExt cx="720080" cy="432048"/>
            </a:xfrm>
          </p:grpSpPr>
          <p:sp>
            <p:nvSpPr>
              <p:cNvPr id="135" name="Ellipse 134"/>
              <p:cNvSpPr/>
              <p:nvPr/>
            </p:nvSpPr>
            <p:spPr>
              <a:xfrm>
                <a:off x="1619672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136" name="Ellipse 135"/>
              <p:cNvSpPr/>
              <p:nvPr/>
            </p:nvSpPr>
            <p:spPr>
              <a:xfrm>
                <a:off x="1907704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137" name="Ellipse 136"/>
              <p:cNvSpPr/>
              <p:nvPr/>
            </p:nvSpPr>
            <p:spPr>
              <a:xfrm>
                <a:off x="1835696" y="2204864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138" name="Ellipse 137"/>
              <p:cNvSpPr/>
              <p:nvPr/>
            </p:nvSpPr>
            <p:spPr>
              <a:xfrm>
                <a:off x="1619672" y="2276872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139" name="Ellipse 138"/>
              <p:cNvSpPr/>
              <p:nvPr/>
            </p:nvSpPr>
            <p:spPr>
              <a:xfrm>
                <a:off x="1331640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</p:grpSp>
      </p:grpSp>
      <p:sp>
        <p:nvSpPr>
          <p:cNvPr id="156" name="Ellipse 155"/>
          <p:cNvSpPr/>
          <p:nvPr/>
        </p:nvSpPr>
        <p:spPr bwMode="auto">
          <a:xfrm>
            <a:off x="4355976" y="3140968"/>
            <a:ext cx="288032" cy="288032"/>
          </a:xfrm>
          <a:prstGeom prst="ellipse">
            <a:avLst/>
          </a:prstGeom>
          <a:gradFill flip="none" rotWithShape="1">
            <a:gsLst>
              <a:gs pos="0">
                <a:srgbClr val="002060"/>
              </a:gs>
              <a:gs pos="50000">
                <a:srgbClr val="7030A0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8" charset="0"/>
              <a:buNone/>
              <a:defRPr/>
            </a:pPr>
            <a:r>
              <a:rPr lang="fr-FR" sz="800" b="1" dirty="0">
                <a:latin typeface="Symbol" pitchFamily="18" charset="2"/>
              </a:rPr>
              <a:t>m</a:t>
            </a:r>
          </a:p>
        </p:txBody>
      </p:sp>
      <p:sp>
        <p:nvSpPr>
          <p:cNvPr id="157" name="Ellipse 156"/>
          <p:cNvSpPr/>
          <p:nvPr/>
        </p:nvSpPr>
        <p:spPr bwMode="auto">
          <a:xfrm>
            <a:off x="4139952" y="3429000"/>
            <a:ext cx="288032" cy="288032"/>
          </a:xfrm>
          <a:prstGeom prst="ellipse">
            <a:avLst/>
          </a:prstGeom>
          <a:gradFill flip="none" rotWithShape="1">
            <a:gsLst>
              <a:gs pos="0">
                <a:srgbClr val="002060"/>
              </a:gs>
              <a:gs pos="50000">
                <a:srgbClr val="7030A0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8" charset="0"/>
              <a:buNone/>
              <a:defRPr/>
            </a:pPr>
            <a:r>
              <a:rPr lang="fr-FR" sz="800" b="1" dirty="0">
                <a:latin typeface="Symbol" pitchFamily="18" charset="2"/>
              </a:rPr>
              <a:t>m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Collisions au LHC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66015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49005E-6 L 0.31024 0.13975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03" y="698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85423E-6 L -0.33906 0.14368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62" y="71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10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51 -0.00324 L -0.57482 0.24549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67" y="12425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5 -0.00324 L 0.62344 0.27695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47" y="139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9" presetID="63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37436E-6 L -0.30712 0.56663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65" y="2832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2 0.02105 L 0.24427 -0.503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4" y="-26238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31" grpId="0"/>
      <p:bldP spid="10332" grpId="0"/>
      <p:bldP spid="1033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4071"/>
            <a:ext cx="9144000" cy="5935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713" y="44450"/>
            <a:ext cx="36036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e 29"/>
          <p:cNvGrpSpPr>
            <a:grpSpLocks/>
          </p:cNvGrpSpPr>
          <p:nvPr/>
        </p:nvGrpSpPr>
        <p:grpSpPr bwMode="auto">
          <a:xfrm>
            <a:off x="6468546" y="4493475"/>
            <a:ext cx="2357437" cy="1779588"/>
            <a:chOff x="468313" y="765175"/>
            <a:chExt cx="2357437" cy="1779588"/>
          </a:xfrm>
        </p:grpSpPr>
        <p:pic>
          <p:nvPicPr>
            <p:cNvPr id="63496" name="Picture 8"/>
            <p:cNvPicPr>
              <a:picLocks noChangeAspect="1" noChangeArrowheads="1"/>
            </p:cNvPicPr>
            <p:nvPr/>
          </p:nvPicPr>
          <p:blipFill>
            <a:blip r:embed="rId5"/>
            <a:stretch>
              <a:fillRect/>
            </a:stretch>
          </p:blipFill>
          <p:spPr bwMode="auto">
            <a:xfrm>
              <a:off x="481013" y="765175"/>
              <a:ext cx="2344737" cy="1779588"/>
            </a:xfrm>
            <a:prstGeom prst="rect">
              <a:avLst/>
            </a:prstGeom>
            <a:noFill/>
            <a:ln w="254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</p:pic>
        <p:sp>
          <p:nvSpPr>
            <p:cNvPr id="12318" name="ZoneTexte 68"/>
            <p:cNvSpPr txBox="1">
              <a:spLocks noChangeArrowheads="1"/>
            </p:cNvSpPr>
            <p:nvPr/>
          </p:nvSpPr>
          <p:spPr bwMode="auto">
            <a:xfrm>
              <a:off x="468313" y="765175"/>
              <a:ext cx="666750" cy="33813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FFFF00"/>
                  </a:solidFill>
                  <a:latin typeface="Estrangelo Edessa" charset="0"/>
                  <a:cs typeface="Estrangelo Edessa" charset="0"/>
                </a:rPr>
                <a:t>ALICE</a:t>
              </a:r>
            </a:p>
          </p:txBody>
        </p:sp>
      </p:grpSp>
      <p:grpSp>
        <p:nvGrpSpPr>
          <p:cNvPr id="12312" name="Groupe 31"/>
          <p:cNvGrpSpPr>
            <a:grpSpLocks/>
          </p:cNvGrpSpPr>
          <p:nvPr/>
        </p:nvGrpSpPr>
        <p:grpSpPr bwMode="auto">
          <a:xfrm>
            <a:off x="319951" y="1188114"/>
            <a:ext cx="2640013" cy="1790700"/>
            <a:chOff x="5883275" y="4365625"/>
            <a:chExt cx="2640013" cy="1790700"/>
          </a:xfrm>
        </p:grpSpPr>
        <p:pic>
          <p:nvPicPr>
            <p:cNvPr id="63495" name="Picture 7"/>
            <p:cNvPicPr>
              <a:picLocks noChangeAspect="1" noChangeArrowheads="1"/>
            </p:cNvPicPr>
            <p:nvPr/>
          </p:nvPicPr>
          <p:blipFill>
            <a:blip r:embed="rId6"/>
            <a:stretch>
              <a:fillRect/>
            </a:stretch>
          </p:blipFill>
          <p:spPr bwMode="auto">
            <a:xfrm>
              <a:off x="5883275" y="4365625"/>
              <a:ext cx="2640013" cy="1790700"/>
            </a:xfrm>
            <a:prstGeom prst="rect">
              <a:avLst/>
            </a:prstGeom>
            <a:noFill/>
            <a:ln w="254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</p:pic>
        <p:sp>
          <p:nvSpPr>
            <p:cNvPr id="12314" name="ZoneTexte 70"/>
            <p:cNvSpPr txBox="1">
              <a:spLocks noChangeArrowheads="1"/>
            </p:cNvSpPr>
            <p:nvPr/>
          </p:nvSpPr>
          <p:spPr bwMode="auto">
            <a:xfrm>
              <a:off x="5883275" y="4380753"/>
              <a:ext cx="646113" cy="33813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fr-FR" sz="1600" b="1" dirty="0" err="1">
                  <a:solidFill>
                    <a:srgbClr val="FFFF00"/>
                  </a:solidFill>
                  <a:latin typeface="Estrangelo Edessa" charset="0"/>
                  <a:cs typeface="Estrangelo Edessa" charset="0"/>
                </a:rPr>
                <a:t>LHCb</a:t>
              </a:r>
              <a:endParaRPr lang="fr-FR" sz="1600" b="1" dirty="0">
                <a:solidFill>
                  <a:srgbClr val="FFFF00"/>
                </a:solidFill>
                <a:latin typeface="Estrangelo Edessa" charset="0"/>
                <a:cs typeface="Estrangelo Edessa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19951" y="4620475"/>
            <a:ext cx="2443163" cy="1652588"/>
            <a:chOff x="200567" y="4760721"/>
            <a:chExt cx="2443163" cy="1652588"/>
          </a:xfrm>
        </p:grpSpPr>
        <p:pic>
          <p:nvPicPr>
            <p:cNvPr id="63492" name="Picture 4"/>
            <p:cNvPicPr>
              <a:picLocks noChangeAspect="1" noChangeArrowheads="1"/>
            </p:cNvPicPr>
            <p:nvPr/>
          </p:nvPicPr>
          <p:blipFill>
            <a:blip r:embed="rId7"/>
            <a:stretch>
              <a:fillRect/>
            </a:stretch>
          </p:blipFill>
          <p:spPr bwMode="auto">
            <a:xfrm>
              <a:off x="200567" y="4760721"/>
              <a:ext cx="2443163" cy="1652588"/>
            </a:xfrm>
            <a:prstGeom prst="rect">
              <a:avLst/>
            </a:prstGeom>
            <a:noFill/>
            <a:ln w="254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</p:pic>
        <p:sp>
          <p:nvSpPr>
            <p:cNvPr id="12302" name="ZoneTexte 71"/>
            <p:cNvSpPr txBox="1">
              <a:spLocks noChangeArrowheads="1"/>
            </p:cNvSpPr>
            <p:nvPr/>
          </p:nvSpPr>
          <p:spPr bwMode="auto">
            <a:xfrm>
              <a:off x="200567" y="4760721"/>
              <a:ext cx="576263" cy="33813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FFFF00"/>
                  </a:solidFill>
                  <a:latin typeface="Estrangelo Edessa" charset="0"/>
                  <a:cs typeface="Estrangelo Edessa" charset="0"/>
                </a:rPr>
                <a:t>CMS</a:t>
              </a: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" y="-503"/>
            <a:ext cx="9144000" cy="644574"/>
          </a:xfrm>
        </p:spPr>
        <p:txBody>
          <a:bodyPr/>
          <a:lstStyle/>
          <a:p>
            <a:r>
              <a:rPr lang="en-US" dirty="0" smtClean="0"/>
              <a:t>Les points de collisions</a:t>
            </a:r>
            <a:endParaRPr lang="en-US" dirty="0"/>
          </a:p>
        </p:txBody>
      </p:sp>
      <p:sp>
        <p:nvSpPr>
          <p:cNvPr id="12301" name="ZoneTexte 69"/>
          <p:cNvSpPr txBox="1">
            <a:spLocks noChangeArrowheads="1"/>
          </p:cNvSpPr>
          <p:nvPr/>
        </p:nvSpPr>
        <p:spPr bwMode="auto">
          <a:xfrm>
            <a:off x="-3733406" y="8417527"/>
            <a:ext cx="715962" cy="338138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sz="1600" b="1">
                <a:solidFill>
                  <a:srgbClr val="FFFF00"/>
                </a:solidFill>
                <a:latin typeface="Estrangelo Edessa" charset="0"/>
                <a:cs typeface="Estrangelo Edessa" charset="0"/>
              </a:rPr>
              <a:t>ATLAS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296136" y="1188114"/>
            <a:ext cx="2622550" cy="1731623"/>
            <a:chOff x="6150122" y="1414064"/>
            <a:chExt cx="2622550" cy="1731623"/>
          </a:xfrm>
        </p:grpSpPr>
        <p:pic>
          <p:nvPicPr>
            <p:cNvPr id="63494" name="Picture 6"/>
            <p:cNvPicPr>
              <a:picLocks noChangeAspect="1" noChangeArrowheads="1"/>
            </p:cNvPicPr>
            <p:nvPr/>
          </p:nvPicPr>
          <p:blipFill>
            <a:blip r:embed="rId8"/>
            <a:stretch>
              <a:fillRect/>
            </a:stretch>
          </p:blipFill>
          <p:spPr bwMode="auto">
            <a:xfrm>
              <a:off x="6150122" y="1418487"/>
              <a:ext cx="2622550" cy="1727200"/>
            </a:xfrm>
            <a:prstGeom prst="rect">
              <a:avLst/>
            </a:prstGeom>
            <a:noFill/>
            <a:ln w="254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</p:pic>
        <p:sp>
          <p:nvSpPr>
            <p:cNvPr id="37" name="ZoneTexte 71"/>
            <p:cNvSpPr txBox="1">
              <a:spLocks noChangeArrowheads="1"/>
            </p:cNvSpPr>
            <p:nvPr/>
          </p:nvSpPr>
          <p:spPr bwMode="auto">
            <a:xfrm>
              <a:off x="6180005" y="1414064"/>
              <a:ext cx="853319" cy="33855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rgbClr val="FFFF00"/>
                  </a:solidFill>
                  <a:latin typeface="Estrangelo Edessa" charset="0"/>
                  <a:cs typeface="Estrangelo Edessa" charset="0"/>
                </a:rPr>
                <a:t>ATLAS</a:t>
              </a:r>
              <a:endParaRPr lang="fr-FR" sz="1600" b="1" dirty="0">
                <a:solidFill>
                  <a:srgbClr val="FFFF00"/>
                </a:solidFill>
                <a:latin typeface="Estrangelo Edessa" charset="0"/>
                <a:cs typeface="Estrangelo Edessa" charset="0"/>
              </a:endParaRPr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82963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err="1" smtClean="0"/>
              <a:t>Aperçu</a:t>
            </a:r>
            <a:r>
              <a:rPr lang="en-US" dirty="0" smtClean="0"/>
              <a:t> de la physique des </a:t>
            </a:r>
            <a:r>
              <a:rPr lang="en-US" dirty="0" err="1" smtClean="0"/>
              <a:t>particules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Le boson de Higgs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Les techniques </a:t>
            </a:r>
            <a:r>
              <a:rPr lang="en-US" dirty="0" err="1" smtClean="0"/>
              <a:t>expérimentales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La </a:t>
            </a:r>
            <a:r>
              <a:rPr lang="en-US" dirty="0" err="1" smtClean="0"/>
              <a:t>découverte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484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fr-F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30</a:t>
            </a:fld>
            <a:endParaRPr lang="fr-FR"/>
          </a:p>
        </p:txBody>
      </p:sp>
      <p:pic>
        <p:nvPicPr>
          <p:cNvPr id="4" name="Picture 3" descr="vuecms.gif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35"/>
          <a:stretch/>
        </p:blipFill>
        <p:spPr>
          <a:xfrm>
            <a:off x="0" y="0"/>
            <a:ext cx="9144000" cy="6402917"/>
          </a:xfrm>
          <a:prstGeom prst="rect">
            <a:avLst/>
          </a:prstGeom>
        </p:spPr>
      </p:pic>
      <p:sp>
        <p:nvSpPr>
          <p:cNvPr id="6" name="Explosion 1 5"/>
          <p:cNvSpPr/>
          <p:nvPr/>
        </p:nvSpPr>
        <p:spPr>
          <a:xfrm>
            <a:off x="4281716" y="3093360"/>
            <a:ext cx="480786" cy="299357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543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Date Placeholder 1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564078"/>
            <a:ext cx="4290646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fr-FR" sz="1000" dirty="0" smtClean="0">
                <a:solidFill>
                  <a:srgbClr val="1664BA"/>
                </a:solidFill>
                <a:latin typeface="Arial Unicode MS" charset="0"/>
              </a:rPr>
              <a:t>21/05/2013</a:t>
            </a:r>
            <a:endParaRPr lang="en-US" sz="1000" dirty="0">
              <a:solidFill>
                <a:srgbClr val="1664BA"/>
              </a:solidFill>
              <a:latin typeface="Arial Unicode MS" charset="0"/>
            </a:endParaRPr>
          </a:p>
        </p:txBody>
      </p:sp>
      <p:sp>
        <p:nvSpPr>
          <p:cNvPr id="40963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3200" dirty="0" smtClean="0">
                <a:latin typeface="Arial" charset="0"/>
                <a:ea typeface="ＭＳ Ｐゴシック" charset="0"/>
                <a:cs typeface="ＭＳ Ｐゴシック" charset="0"/>
              </a:rPr>
              <a:t>La construction a </a:t>
            </a:r>
            <a:r>
              <a:rPr lang="en-US" sz="3200" dirty="0" err="1" smtClean="0">
                <a:latin typeface="Arial" charset="0"/>
                <a:ea typeface="ＭＳ Ｐゴシック" charset="0"/>
                <a:cs typeface="ＭＳ Ｐゴシック" charset="0"/>
              </a:rPr>
              <a:t>duré</a:t>
            </a:r>
            <a:r>
              <a:rPr lang="en-US" sz="3200" dirty="0" smtClean="0">
                <a:latin typeface="Arial" charset="0"/>
                <a:ea typeface="ＭＳ Ｐゴシック" charset="0"/>
                <a:cs typeface="ＭＳ Ｐゴシック" charset="0"/>
              </a:rPr>
              <a:t> 16 </a:t>
            </a:r>
            <a:r>
              <a:rPr lang="en-US" sz="3200" dirty="0" err="1" smtClean="0">
                <a:latin typeface="Arial" charset="0"/>
                <a:ea typeface="ＭＳ Ｐゴシック" charset="0"/>
                <a:cs typeface="ＭＳ Ｐゴシック" charset="0"/>
              </a:rPr>
              <a:t>ans</a:t>
            </a:r>
            <a:endParaRPr lang="en-US" sz="32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0964" name="Picture 4" descr="20090123_160b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80" y="1282597"/>
            <a:ext cx="7588040" cy="5045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31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767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fr-FR"/>
          </a:p>
        </p:txBody>
      </p:sp>
      <p:sp>
        <p:nvSpPr>
          <p:cNvPr id="6656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B220B804-7620-5F41-AA51-30E24E5DC831}" type="slidenum">
              <a:rPr lang="en-US" sz="800"/>
              <a:pPr/>
              <a:t>32</a:t>
            </a:fld>
            <a:endParaRPr lang="en-US" sz="800"/>
          </a:p>
        </p:txBody>
      </p:sp>
      <p:pic>
        <p:nvPicPr>
          <p:cNvPr id="66564" name="Picture 3" descr="YB0_Serv_R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99" y="1497954"/>
            <a:ext cx="7293202" cy="4880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Comment faire des </a:t>
            </a:r>
            <a:r>
              <a:rPr lang="en-US" dirty="0" err="1" smtClean="0"/>
              <a:t>découvertes</a:t>
            </a:r>
            <a:r>
              <a:rPr lang="en-US" dirty="0" smtClean="0"/>
              <a:t> au LHC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79507" y="1021834"/>
            <a:ext cx="3384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Cables, </a:t>
            </a:r>
            <a:r>
              <a:rPr lang="en-US" dirty="0" err="1" smtClean="0"/>
              <a:t>tuyaux</a:t>
            </a:r>
            <a:r>
              <a:rPr lang="en-US" dirty="0" smtClean="0"/>
              <a:t> </a:t>
            </a:r>
            <a:r>
              <a:rPr lang="en-US" dirty="0" err="1" smtClean="0"/>
              <a:t>fibres</a:t>
            </a:r>
            <a:r>
              <a:rPr lang="en-US" dirty="0" smtClean="0"/>
              <a:t> </a:t>
            </a:r>
            <a:r>
              <a:rPr lang="en-US" dirty="0" err="1" smtClean="0"/>
              <a:t>optiques</a:t>
            </a:r>
            <a:r>
              <a:rPr lang="en-US" dirty="0" smtClean="0"/>
              <a:t> …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104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Documents and Settings\tonelli\My Documents\Guido\Guido\CMS TALKS\COLLOQUIO\CMS_Slice.gi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7" y="1171576"/>
            <a:ext cx="8776189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81644"/>
            <a:ext cx="9144000" cy="943429"/>
          </a:xfrm>
        </p:spPr>
        <p:txBody>
          <a:bodyPr/>
          <a:lstStyle/>
          <a:p>
            <a:r>
              <a:rPr lang="it-IT" sz="3200" dirty="0" err="1" smtClean="0">
                <a:latin typeface="Arial" charset="0"/>
                <a:ea typeface="ＭＳ Ｐゴシック" charset="0"/>
              </a:rPr>
              <a:t>Identificaction</a:t>
            </a:r>
            <a:r>
              <a:rPr lang="it-IT" sz="3200" dirty="0" smtClean="0">
                <a:latin typeface="Arial" charset="0"/>
                <a:ea typeface="ＭＳ Ｐゴシック" charset="0"/>
              </a:rPr>
              <a:t> et </a:t>
            </a:r>
            <a:r>
              <a:rPr lang="it-IT" sz="3200" dirty="0" err="1" smtClean="0">
                <a:latin typeface="Arial" charset="0"/>
                <a:ea typeface="ＭＳ Ｐゴシック" charset="0"/>
              </a:rPr>
              <a:t>mesure</a:t>
            </a:r>
            <a:endParaRPr lang="en-GB" sz="3200" dirty="0">
              <a:latin typeface="Arial" charset="0"/>
              <a:ea typeface="ＭＳ Ｐゴシック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fr-F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33</a:t>
            </a:fld>
            <a:endParaRPr lang="fr-FR"/>
          </a:p>
        </p:txBody>
      </p:sp>
      <p:sp>
        <p:nvSpPr>
          <p:cNvPr id="4" name="TextBox 3"/>
          <p:cNvSpPr txBox="1"/>
          <p:nvPr/>
        </p:nvSpPr>
        <p:spPr>
          <a:xfrm>
            <a:off x="212280" y="986910"/>
            <a:ext cx="591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 action="ppaction://hlinkfile"/>
              </a:rPr>
              <a:t>Lien</a:t>
            </a:r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557123" y="1171576"/>
            <a:ext cx="4029754" cy="3058982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509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1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713" y="44450"/>
            <a:ext cx="36036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2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069975" y="1116013"/>
            <a:ext cx="6877050" cy="3897312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7415" name="Rectangle 9"/>
          <p:cNvSpPr>
            <a:spLocks noChangeArrowheads="1"/>
          </p:cNvSpPr>
          <p:nvPr/>
        </p:nvSpPr>
        <p:spPr bwMode="auto">
          <a:xfrm>
            <a:off x="179388" y="5354638"/>
            <a:ext cx="86407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28600" indent="-228600" algn="just"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dirty="0">
                <a:solidFill>
                  <a:srgbClr val="000000"/>
                </a:solidFill>
                <a:ea typeface="KaiTi" charset="0"/>
                <a:cs typeface="Estrangelo Edessa" charset="0"/>
              </a:rPr>
              <a:t>→ Pour </a:t>
            </a:r>
            <a:r>
              <a:rPr lang="en-GB" sz="1400" dirty="0" err="1">
                <a:solidFill>
                  <a:srgbClr val="000000"/>
                </a:solidFill>
                <a:ea typeface="KaiTi" charset="0"/>
                <a:cs typeface="Estrangelo Edessa" charset="0"/>
              </a:rPr>
              <a:t>reconstruire</a:t>
            </a:r>
            <a:r>
              <a:rPr lang="en-GB" sz="1400" dirty="0">
                <a:solidFill>
                  <a:srgbClr val="000000"/>
                </a:solidFill>
                <a:ea typeface="KaiTi" charset="0"/>
                <a:cs typeface="Estrangelo Edessa" charset="0"/>
              </a:rPr>
              <a:t> </a:t>
            </a:r>
            <a:r>
              <a:rPr lang="en-GB" sz="1400" dirty="0" err="1">
                <a:solidFill>
                  <a:srgbClr val="000000"/>
                </a:solidFill>
                <a:ea typeface="KaiTi" charset="0"/>
                <a:cs typeface="Estrangelo Edessa" charset="0"/>
              </a:rPr>
              <a:t>correctement</a:t>
            </a:r>
            <a:r>
              <a:rPr lang="en-GB" sz="1400" dirty="0">
                <a:solidFill>
                  <a:srgbClr val="000000"/>
                </a:solidFill>
                <a:ea typeface="KaiTi" charset="0"/>
                <a:cs typeface="Estrangelo Edessa" charset="0"/>
              </a:rPr>
              <a:t> </a:t>
            </a:r>
            <a:r>
              <a:rPr lang="en-GB" sz="1400" dirty="0" err="1">
                <a:solidFill>
                  <a:srgbClr val="000000"/>
                </a:solidFill>
                <a:ea typeface="KaiTi" charset="0"/>
                <a:cs typeface="Estrangelo Edessa" charset="0"/>
              </a:rPr>
              <a:t>toutes</a:t>
            </a:r>
            <a:r>
              <a:rPr lang="en-GB" sz="1400" dirty="0">
                <a:solidFill>
                  <a:srgbClr val="000000"/>
                </a:solidFill>
                <a:ea typeface="KaiTi" charset="0"/>
                <a:cs typeface="Estrangelo Edessa" charset="0"/>
              </a:rPr>
              <a:t> </a:t>
            </a:r>
            <a:r>
              <a:rPr lang="en-GB" sz="1400" dirty="0" err="1">
                <a:solidFill>
                  <a:srgbClr val="000000"/>
                </a:solidFill>
                <a:ea typeface="KaiTi" charset="0"/>
                <a:cs typeface="Estrangelo Edessa" charset="0"/>
              </a:rPr>
              <a:t>ces</a:t>
            </a:r>
            <a:r>
              <a:rPr lang="en-GB" sz="1400" dirty="0">
                <a:solidFill>
                  <a:srgbClr val="000000"/>
                </a:solidFill>
                <a:ea typeface="KaiTi" charset="0"/>
                <a:cs typeface="Estrangelo Edessa" charset="0"/>
              </a:rPr>
              <a:t> traces, des programmes </a:t>
            </a:r>
            <a:r>
              <a:rPr lang="en-GB" sz="1400" dirty="0" err="1">
                <a:solidFill>
                  <a:srgbClr val="000000"/>
                </a:solidFill>
                <a:ea typeface="KaiTi" charset="0"/>
                <a:cs typeface="Estrangelo Edessa" charset="0"/>
              </a:rPr>
              <a:t>informatiques</a:t>
            </a:r>
            <a:r>
              <a:rPr lang="en-GB" sz="1400" dirty="0">
                <a:solidFill>
                  <a:srgbClr val="000000"/>
                </a:solidFill>
                <a:ea typeface="KaiTi" charset="0"/>
                <a:cs typeface="Estrangelo Edessa" charset="0"/>
              </a:rPr>
              <a:t> </a:t>
            </a:r>
            <a:r>
              <a:rPr lang="en-GB" sz="1400" dirty="0" err="1">
                <a:solidFill>
                  <a:srgbClr val="000000"/>
                </a:solidFill>
                <a:ea typeface="KaiTi" charset="0"/>
                <a:cs typeface="Estrangelo Edessa" charset="0"/>
              </a:rPr>
              <a:t>spéciaux</a:t>
            </a:r>
            <a:r>
              <a:rPr lang="en-GB" sz="1400" dirty="0">
                <a:solidFill>
                  <a:srgbClr val="000000"/>
                </a:solidFill>
                <a:ea typeface="KaiTi" charset="0"/>
                <a:cs typeface="Estrangelo Edessa" charset="0"/>
              </a:rPr>
              <a:t> </a:t>
            </a:r>
            <a:r>
              <a:rPr lang="en-GB" sz="1400" dirty="0" err="1">
                <a:solidFill>
                  <a:srgbClr val="000000"/>
                </a:solidFill>
                <a:ea typeface="KaiTi" charset="0"/>
                <a:cs typeface="Estrangelo Edessa" charset="0"/>
              </a:rPr>
              <a:t>ont</a:t>
            </a:r>
            <a:r>
              <a:rPr lang="en-GB" sz="1400" dirty="0">
                <a:solidFill>
                  <a:srgbClr val="000000"/>
                </a:solidFill>
                <a:ea typeface="KaiTi" charset="0"/>
                <a:cs typeface="Estrangelo Edessa" charset="0"/>
              </a:rPr>
              <a:t> </a:t>
            </a:r>
            <a:r>
              <a:rPr lang="en-GB" sz="1400" dirty="0" err="1">
                <a:solidFill>
                  <a:srgbClr val="000000"/>
                </a:solidFill>
                <a:ea typeface="KaiTi" charset="0"/>
                <a:cs typeface="Estrangelo Edessa" charset="0"/>
              </a:rPr>
              <a:t>été</a:t>
            </a:r>
            <a:r>
              <a:rPr lang="en-GB" sz="1400" dirty="0">
                <a:solidFill>
                  <a:srgbClr val="000000"/>
                </a:solidFill>
                <a:ea typeface="KaiTi" charset="0"/>
                <a:cs typeface="Estrangelo Edessa" charset="0"/>
              </a:rPr>
              <a:t> </a:t>
            </a:r>
            <a:r>
              <a:rPr lang="en-GB" sz="1400" dirty="0" err="1">
                <a:solidFill>
                  <a:srgbClr val="000000"/>
                </a:solidFill>
                <a:ea typeface="KaiTi" charset="0"/>
                <a:cs typeface="Estrangelo Edessa" charset="0"/>
              </a:rPr>
              <a:t>développés</a:t>
            </a:r>
            <a:r>
              <a:rPr lang="en-GB" sz="1400" dirty="0">
                <a:solidFill>
                  <a:srgbClr val="000000"/>
                </a:solidFill>
                <a:ea typeface="KaiTi" charset="0"/>
                <a:cs typeface="Estrangelo Edessa" charset="0"/>
              </a:rPr>
              <a:t>. </a:t>
            </a:r>
          </a:p>
        </p:txBody>
      </p:sp>
      <p:sp>
        <p:nvSpPr>
          <p:cNvPr id="17416" name="Rectangle 9"/>
          <p:cNvSpPr>
            <a:spLocks noChangeArrowheads="1"/>
          </p:cNvSpPr>
          <p:nvPr/>
        </p:nvSpPr>
        <p:spPr bwMode="auto">
          <a:xfrm>
            <a:off x="179387" y="5856314"/>
            <a:ext cx="77676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28600" indent="-228600" algn="just"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dirty="0">
                <a:solidFill>
                  <a:srgbClr val="000000"/>
                </a:solidFill>
                <a:ea typeface="KaiTi" charset="0"/>
                <a:cs typeface="Estrangelo Edessa" charset="0"/>
              </a:rPr>
              <a:t>→ L</a:t>
            </a:r>
            <a:r>
              <a:rPr lang="ja-JP" altLang="en-GB" sz="1400" dirty="0">
                <a:solidFill>
                  <a:srgbClr val="000000"/>
                </a:solidFill>
                <a:ea typeface="KaiTi" charset="0"/>
                <a:cs typeface="Estrangelo Edessa" charset="0"/>
              </a:rPr>
              <a:t>’</a:t>
            </a:r>
            <a:r>
              <a:rPr lang="en-GB" sz="1400" dirty="0" err="1">
                <a:solidFill>
                  <a:srgbClr val="000000"/>
                </a:solidFill>
                <a:ea typeface="KaiTi" charset="0"/>
                <a:cs typeface="Estrangelo Edessa" charset="0"/>
              </a:rPr>
              <a:t>informatique</a:t>
            </a:r>
            <a:r>
              <a:rPr lang="en-GB" sz="1400" dirty="0">
                <a:solidFill>
                  <a:srgbClr val="000000"/>
                </a:solidFill>
                <a:ea typeface="KaiTi" charset="0"/>
                <a:cs typeface="Estrangelo Edessa" charset="0"/>
              </a:rPr>
              <a:t> </a:t>
            </a:r>
            <a:r>
              <a:rPr lang="en-GB" sz="1400" dirty="0" err="1">
                <a:solidFill>
                  <a:srgbClr val="000000"/>
                </a:solidFill>
                <a:ea typeface="KaiTi" charset="0"/>
                <a:cs typeface="Estrangelo Edessa" charset="0"/>
              </a:rPr>
              <a:t>est</a:t>
            </a:r>
            <a:r>
              <a:rPr lang="en-GB" sz="1400" dirty="0">
                <a:solidFill>
                  <a:srgbClr val="000000"/>
                </a:solidFill>
                <a:ea typeface="KaiTi" charset="0"/>
                <a:cs typeface="Estrangelo Edessa" charset="0"/>
              </a:rPr>
              <a:t> </a:t>
            </a:r>
            <a:r>
              <a:rPr lang="en-GB" sz="1400" dirty="0" err="1">
                <a:solidFill>
                  <a:srgbClr val="000000"/>
                </a:solidFill>
                <a:ea typeface="KaiTi" charset="0"/>
                <a:cs typeface="Estrangelo Edessa" charset="0"/>
              </a:rPr>
              <a:t>aussi</a:t>
            </a:r>
            <a:r>
              <a:rPr lang="en-GB" sz="1400" dirty="0">
                <a:solidFill>
                  <a:srgbClr val="000000"/>
                </a:solidFill>
                <a:ea typeface="KaiTi" charset="0"/>
                <a:cs typeface="Estrangelo Edessa" charset="0"/>
              </a:rPr>
              <a:t> </a:t>
            </a:r>
            <a:r>
              <a:rPr lang="en-GB" sz="1400" dirty="0" err="1">
                <a:solidFill>
                  <a:srgbClr val="000000"/>
                </a:solidFill>
                <a:ea typeface="KaiTi" charset="0"/>
                <a:cs typeface="Estrangelo Edessa" charset="0"/>
              </a:rPr>
              <a:t>une</a:t>
            </a:r>
            <a:r>
              <a:rPr lang="en-GB" sz="1400" dirty="0">
                <a:solidFill>
                  <a:srgbClr val="000000"/>
                </a:solidFill>
                <a:ea typeface="KaiTi" charset="0"/>
                <a:cs typeface="Estrangelo Edessa" charset="0"/>
              </a:rPr>
              <a:t> </a:t>
            </a:r>
            <a:r>
              <a:rPr lang="en-GB" sz="1400" dirty="0" err="1">
                <a:solidFill>
                  <a:srgbClr val="000000"/>
                </a:solidFill>
                <a:ea typeface="KaiTi" charset="0"/>
                <a:cs typeface="Estrangelo Edessa" charset="0"/>
              </a:rPr>
              <a:t>composante</a:t>
            </a:r>
            <a:r>
              <a:rPr lang="en-GB" sz="1400" dirty="0">
                <a:solidFill>
                  <a:srgbClr val="000000"/>
                </a:solidFill>
                <a:ea typeface="KaiTi" charset="0"/>
                <a:cs typeface="Estrangelo Edessa" charset="0"/>
              </a:rPr>
              <a:t> </a:t>
            </a:r>
            <a:r>
              <a:rPr lang="en-GB" sz="1400" dirty="0" err="1">
                <a:solidFill>
                  <a:srgbClr val="000000"/>
                </a:solidFill>
                <a:ea typeface="KaiTi" charset="0"/>
                <a:cs typeface="Estrangelo Edessa" charset="0"/>
              </a:rPr>
              <a:t>importante</a:t>
            </a:r>
            <a:r>
              <a:rPr lang="en-GB" sz="1400" dirty="0">
                <a:solidFill>
                  <a:srgbClr val="000000"/>
                </a:solidFill>
                <a:ea typeface="KaiTi" charset="0"/>
                <a:cs typeface="Estrangelo Edessa" charset="0"/>
              </a:rPr>
              <a:t> </a:t>
            </a:r>
            <a:r>
              <a:rPr lang="en-GB" sz="1400" dirty="0" err="1">
                <a:solidFill>
                  <a:srgbClr val="000000"/>
                </a:solidFill>
                <a:ea typeface="KaiTi" charset="0"/>
                <a:cs typeface="Estrangelo Edessa" charset="0"/>
              </a:rPr>
              <a:t>dans</a:t>
            </a:r>
            <a:r>
              <a:rPr lang="en-GB" sz="1400" dirty="0">
                <a:solidFill>
                  <a:srgbClr val="000000"/>
                </a:solidFill>
                <a:ea typeface="KaiTi" charset="0"/>
                <a:cs typeface="Estrangelo Edessa" charset="0"/>
              </a:rPr>
              <a:t> </a:t>
            </a:r>
            <a:r>
              <a:rPr lang="en-GB" sz="1400" dirty="0" err="1">
                <a:solidFill>
                  <a:srgbClr val="000000"/>
                </a:solidFill>
                <a:ea typeface="KaiTi" charset="0"/>
                <a:cs typeface="Estrangelo Edessa" charset="0"/>
              </a:rPr>
              <a:t>ce</a:t>
            </a:r>
            <a:r>
              <a:rPr lang="en-GB" sz="1400" dirty="0">
                <a:solidFill>
                  <a:srgbClr val="000000"/>
                </a:solidFill>
                <a:ea typeface="KaiTi" charset="0"/>
                <a:cs typeface="Estrangelo Edessa" charset="0"/>
              </a:rPr>
              <a:t> type d</a:t>
            </a:r>
            <a:r>
              <a:rPr lang="ja-JP" altLang="en-GB" sz="1400" dirty="0">
                <a:solidFill>
                  <a:srgbClr val="000000"/>
                </a:solidFill>
                <a:ea typeface="KaiTi" charset="0"/>
                <a:cs typeface="Estrangelo Edessa" charset="0"/>
              </a:rPr>
              <a:t>’</a:t>
            </a:r>
            <a:r>
              <a:rPr lang="en-GB" sz="1400" dirty="0" err="1">
                <a:solidFill>
                  <a:srgbClr val="000000"/>
                </a:solidFill>
                <a:ea typeface="KaiTi" charset="0"/>
                <a:cs typeface="Estrangelo Edessa" charset="0"/>
              </a:rPr>
              <a:t>expérience</a:t>
            </a:r>
            <a:r>
              <a:rPr lang="en-GB" sz="1400" dirty="0">
                <a:solidFill>
                  <a:srgbClr val="000000"/>
                </a:solidFill>
                <a:ea typeface="KaiTi" charset="0"/>
                <a:cs typeface="Estrangelo Edessa" charset="0"/>
              </a:rPr>
              <a:t>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quoi </a:t>
            </a:r>
            <a:r>
              <a:rPr lang="en-US" dirty="0" err="1" smtClean="0"/>
              <a:t>ressemble</a:t>
            </a:r>
            <a:r>
              <a:rPr lang="en-US" dirty="0" smtClean="0"/>
              <a:t> un </a:t>
            </a:r>
            <a:r>
              <a:rPr lang="en-US" dirty="0" err="1" smtClean="0"/>
              <a:t>événement</a:t>
            </a:r>
            <a:r>
              <a:rPr lang="en-US" dirty="0" smtClean="0"/>
              <a:t> 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37295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7"/>
          <p:cNvSpPr>
            <a:spLocks noChangeArrowheads="1"/>
          </p:cNvSpPr>
          <p:nvPr/>
        </p:nvSpPr>
        <p:spPr bwMode="auto">
          <a:xfrm>
            <a:off x="395288" y="1020327"/>
            <a:ext cx="8280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28600" indent="-228600"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400" dirty="0">
                <a:solidFill>
                  <a:srgbClr val="000000"/>
                </a:solidFill>
                <a:ea typeface="KaiTi" charset="0"/>
                <a:cs typeface="Estrangelo Edessa" charset="0"/>
              </a:rPr>
              <a:t>→ Il y a environ </a:t>
            </a:r>
            <a:r>
              <a:rPr lang="fr-FR" sz="1400" b="1" dirty="0" smtClean="0">
                <a:solidFill>
                  <a:srgbClr val="000000"/>
                </a:solidFill>
                <a:ea typeface="KaiTi" charset="0"/>
                <a:cs typeface="Estrangelo Edessa" charset="0"/>
              </a:rPr>
              <a:t>40 </a:t>
            </a:r>
            <a:r>
              <a:rPr lang="fr-FR" sz="1400" b="1" dirty="0">
                <a:solidFill>
                  <a:srgbClr val="000000"/>
                </a:solidFill>
                <a:ea typeface="KaiTi" charset="0"/>
                <a:cs typeface="Estrangelo Edessa" charset="0"/>
              </a:rPr>
              <a:t>millions de collisions chaque seconde</a:t>
            </a:r>
            <a:r>
              <a:rPr lang="fr-FR" sz="1400" dirty="0">
                <a:solidFill>
                  <a:srgbClr val="000000"/>
                </a:solidFill>
                <a:ea typeface="KaiTi" charset="0"/>
                <a:cs typeface="Estrangelo Edessa" charset="0"/>
              </a:rPr>
              <a:t>, nous ne pouvons en garder que </a:t>
            </a:r>
            <a:r>
              <a:rPr lang="fr-FR" sz="1400" b="1" dirty="0">
                <a:solidFill>
                  <a:srgbClr val="000000"/>
                </a:solidFill>
                <a:ea typeface="KaiTi" charset="0"/>
                <a:cs typeface="Estrangelo Edessa" charset="0"/>
              </a:rPr>
              <a:t>quelques centaines</a:t>
            </a:r>
            <a:r>
              <a:rPr lang="fr-FR" sz="1400" dirty="0">
                <a:solidFill>
                  <a:srgbClr val="000000"/>
                </a:solidFill>
                <a:ea typeface="KaiTi" charset="0"/>
                <a:cs typeface="Estrangelo Edessa" charset="0"/>
              </a:rPr>
              <a:t>. </a:t>
            </a:r>
            <a:endParaRPr lang="en-GB" sz="1400" dirty="0">
              <a:solidFill>
                <a:srgbClr val="000000"/>
              </a:solidFill>
              <a:ea typeface="KaiTi" charset="0"/>
              <a:cs typeface="Estrangelo Edessa" charset="0"/>
            </a:endParaRPr>
          </a:p>
        </p:txBody>
      </p:sp>
      <p:sp>
        <p:nvSpPr>
          <p:cNvPr id="25604" name="Rectangle 8"/>
          <p:cNvSpPr>
            <a:spLocks noChangeArrowheads="1"/>
          </p:cNvSpPr>
          <p:nvPr/>
        </p:nvSpPr>
        <p:spPr bwMode="auto">
          <a:xfrm>
            <a:off x="395288" y="1519117"/>
            <a:ext cx="8280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28600" indent="-228600"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400" dirty="0">
                <a:solidFill>
                  <a:srgbClr val="000000"/>
                </a:solidFill>
                <a:ea typeface="KaiTi" charset="0"/>
                <a:cs typeface="Estrangelo Edessa" charset="0"/>
              </a:rPr>
              <a:t>→ Il faut décider lesquelles en très peu de temps, et donc être capable d ’</a:t>
            </a:r>
            <a:r>
              <a:rPr lang="fr-FR" sz="1400" b="1" dirty="0">
                <a:solidFill>
                  <a:srgbClr val="000000"/>
                </a:solidFill>
                <a:ea typeface="KaiTi" charset="0"/>
                <a:cs typeface="Estrangelo Edessa" charset="0"/>
              </a:rPr>
              <a:t>analyser les données du détecteur en temps réel</a:t>
            </a:r>
            <a:r>
              <a:rPr lang="fr-FR" sz="1400" dirty="0">
                <a:solidFill>
                  <a:srgbClr val="000000"/>
                </a:solidFill>
                <a:ea typeface="KaiTi" charset="0"/>
                <a:cs typeface="Estrangelo Edessa" charset="0"/>
              </a:rPr>
              <a:t>. Ce tri est assuré par plusieurs centaines d’ordinateurs fonctionnant en parallèle.</a:t>
            </a:r>
            <a:endParaRPr lang="en-GB" sz="1400" dirty="0">
              <a:solidFill>
                <a:srgbClr val="000000"/>
              </a:solidFill>
              <a:ea typeface="KaiTi" charset="0"/>
              <a:cs typeface="Estrangelo Edessa" charset="0"/>
            </a:endParaRPr>
          </a:p>
        </p:txBody>
      </p:sp>
      <p:sp>
        <p:nvSpPr>
          <p:cNvPr id="25605" name="Rectangle 9"/>
          <p:cNvSpPr>
            <a:spLocks noChangeArrowheads="1"/>
          </p:cNvSpPr>
          <p:nvPr/>
        </p:nvSpPr>
        <p:spPr bwMode="auto">
          <a:xfrm>
            <a:off x="4859338" y="2206851"/>
            <a:ext cx="41417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28600" indent="-228600"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400" b="1" dirty="0">
                <a:solidFill>
                  <a:srgbClr val="000000"/>
                </a:solidFill>
                <a:latin typeface="Estrangelo Edessa" charset="0"/>
                <a:ea typeface="KaiTi" charset="0"/>
                <a:cs typeface="Estrangelo Edessa" charset="0"/>
              </a:rPr>
              <a:t>→ 1CD de données chaque seconde, 7J/7, 24H/24…</a:t>
            </a:r>
            <a:endParaRPr lang="en-GB" sz="1400" b="1" dirty="0">
              <a:solidFill>
                <a:srgbClr val="000000"/>
              </a:solidFill>
              <a:latin typeface="Estrangelo Edessa" charset="0"/>
              <a:ea typeface="KaiTi" charset="0"/>
              <a:cs typeface="Estrangelo Edessa" charset="0"/>
            </a:endParaRPr>
          </a:p>
        </p:txBody>
      </p:sp>
      <p:pic>
        <p:nvPicPr>
          <p:cNvPr id="25608" name="Picture 1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713" y="44450"/>
            <a:ext cx="36036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85788" y="2205037"/>
            <a:ext cx="3736071" cy="2194606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25611" name="Rectangle 9"/>
          <p:cNvSpPr>
            <a:spLocks noChangeArrowheads="1"/>
          </p:cNvSpPr>
          <p:nvPr/>
        </p:nvSpPr>
        <p:spPr bwMode="auto">
          <a:xfrm>
            <a:off x="4751389" y="2845254"/>
            <a:ext cx="4392612" cy="215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28600" indent="-228600"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400" dirty="0">
                <a:solidFill>
                  <a:srgbClr val="000000"/>
                </a:solidFill>
                <a:ea typeface="KaiTi" charset="0"/>
                <a:cs typeface="Estrangelo Edessa" charset="0"/>
              </a:rPr>
              <a:t>→ Ces données sont distribuées dans les laboratoires du monde entier pour y être stockées et </a:t>
            </a:r>
            <a:r>
              <a:rPr lang="fr-FR" sz="1400" dirty="0" smtClean="0">
                <a:solidFill>
                  <a:srgbClr val="000000"/>
                </a:solidFill>
                <a:ea typeface="KaiTi" charset="0"/>
                <a:cs typeface="Estrangelo Edessa" charset="0"/>
              </a:rPr>
              <a:t>analysées</a:t>
            </a:r>
          </a:p>
          <a:p>
            <a:pPr marL="228600" indent="-228600"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fr-FR" sz="1400" dirty="0">
              <a:solidFill>
                <a:srgbClr val="000000"/>
              </a:solidFill>
              <a:ea typeface="KaiTi" charset="0"/>
              <a:cs typeface="Estrangelo Edessa" charset="0"/>
            </a:endParaRPr>
          </a:p>
          <a:p>
            <a:r>
              <a:rPr lang="fr-FR" dirty="0"/>
              <a:t>Besoin d’une grande puissance de calcul : </a:t>
            </a:r>
            <a:br>
              <a:rPr lang="fr-FR" dirty="0"/>
            </a:br>
            <a:r>
              <a:rPr lang="fr-FR" dirty="0">
                <a:sym typeface="Wingdings"/>
              </a:rPr>
              <a:t> </a:t>
            </a:r>
            <a:r>
              <a:rPr lang="fr-FR" sz="1400" dirty="0"/>
              <a:t>développement de la grille de calcul</a:t>
            </a:r>
          </a:p>
          <a:p>
            <a:pPr lvl="1"/>
            <a:r>
              <a:rPr lang="fr-FR" sz="1400" dirty="0" err="1"/>
              <a:t>Worldwide</a:t>
            </a:r>
            <a:r>
              <a:rPr lang="fr-FR" sz="1400" dirty="0"/>
              <a:t> LHC </a:t>
            </a:r>
            <a:r>
              <a:rPr lang="fr-FR" sz="1400" dirty="0" err="1"/>
              <a:t>Computing</a:t>
            </a:r>
            <a:r>
              <a:rPr lang="fr-FR" sz="1400" dirty="0"/>
              <a:t> </a:t>
            </a:r>
            <a:r>
              <a:rPr lang="fr-FR" sz="1400" dirty="0" err="1"/>
              <a:t>Grid</a:t>
            </a:r>
            <a:r>
              <a:rPr lang="fr-FR" sz="1400" dirty="0"/>
              <a:t> connecte 1000000 processeurs dans 34 pays avec des transferts de données </a:t>
            </a:r>
            <a:r>
              <a:rPr lang="fr-FR" sz="1400" dirty="0" smtClean="0"/>
              <a:t>ultra</a:t>
            </a:r>
            <a:r>
              <a:rPr lang="fr-FR" sz="1400" dirty="0"/>
              <a:t>-rapides</a:t>
            </a:r>
          </a:p>
          <a:p>
            <a:pPr marL="228600" indent="-228600"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400" dirty="0">
              <a:solidFill>
                <a:srgbClr val="000000"/>
              </a:solidFill>
              <a:ea typeface="KaiTi" charset="0"/>
              <a:cs typeface="Estrangelo Edessa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Trier stocker et </a:t>
            </a:r>
            <a:r>
              <a:rPr lang="en-US" dirty="0" err="1" smtClean="0"/>
              <a:t>reconstruire</a:t>
            </a:r>
            <a:r>
              <a:rPr lang="en-US" dirty="0" smtClean="0"/>
              <a:t> les collisions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12293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Découverte</a:t>
            </a:r>
            <a:r>
              <a:rPr lang="en-US" dirty="0" smtClean="0"/>
              <a:t> du boson de Higgs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549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 smtClean="0"/>
              <a:t>Recherche</a:t>
            </a:r>
            <a:r>
              <a:rPr lang="en-US" sz="4000" dirty="0" smtClean="0"/>
              <a:t> du boson de Higgs : </a:t>
            </a:r>
            <a:r>
              <a:rPr lang="en-US" sz="4000" dirty="0" err="1"/>
              <a:t>H</a:t>
            </a:r>
            <a:r>
              <a:rPr lang="en-US" sz="4000" dirty="0" err="1" smtClean="0"/>
              <a:t>→</a:t>
            </a:r>
            <a:r>
              <a:rPr lang="en-US" sz="4000" dirty="0" err="1" smtClean="0">
                <a:latin typeface="Symbol" charset="2"/>
                <a:cs typeface="Symbol" charset="2"/>
              </a:rPr>
              <a:t>gg</a:t>
            </a:r>
            <a:endParaRPr lang="en-US" sz="4000" dirty="0">
              <a:latin typeface="Symbol" charset="2"/>
              <a:cs typeface="Symbol" charset="2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37</a:t>
            </a:fld>
            <a:endParaRPr lang="fr-FR"/>
          </a:p>
        </p:txBody>
      </p:sp>
      <p:pic>
        <p:nvPicPr>
          <p:cNvPr id="5" name="Picture 4" descr="higgsfeyn.g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25" y="1734278"/>
            <a:ext cx="7416800" cy="3365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4490" y="5673085"/>
            <a:ext cx="4568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Bruits de </a:t>
            </a:r>
            <a:r>
              <a:rPr lang="en-US" dirty="0" err="1" smtClean="0"/>
              <a:t>fonds</a:t>
            </a:r>
            <a:r>
              <a:rPr lang="en-US" dirty="0" smtClean="0"/>
              <a:t> dominants : </a:t>
            </a:r>
            <a:r>
              <a:rPr lang="en-US" dirty="0" err="1" smtClean="0"/>
              <a:t>gg➝</a:t>
            </a:r>
            <a:r>
              <a:rPr lang="en-US" dirty="0" err="1" smtClean="0">
                <a:latin typeface="Symbol" charset="2"/>
                <a:cs typeface="Symbol" charset="2"/>
              </a:rPr>
              <a:t>gg</a:t>
            </a:r>
            <a:r>
              <a:rPr lang="en-US" dirty="0" smtClean="0">
                <a:cs typeface="Symbol" charset="2"/>
              </a:rPr>
              <a:t> et </a:t>
            </a:r>
            <a:r>
              <a:rPr lang="en-US" dirty="0" err="1" smtClean="0"/>
              <a:t>qq➝</a:t>
            </a:r>
            <a:r>
              <a:rPr lang="en-US" dirty="0" err="1" smtClean="0">
                <a:latin typeface="Symbol" charset="2"/>
                <a:cs typeface="Symbol" charset="2"/>
              </a:rPr>
              <a:t>gg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082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age 1" descr="H_gg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t="12201" b="3381"/>
          <a:stretch>
            <a:fillRect/>
          </a:stretch>
        </p:blipFill>
        <p:spPr bwMode="auto">
          <a:xfrm>
            <a:off x="0" y="-26988"/>
            <a:ext cx="9144000" cy="6035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à coins arrondis 3"/>
          <p:cNvSpPr/>
          <p:nvPr/>
        </p:nvSpPr>
        <p:spPr>
          <a:xfrm>
            <a:off x="1819811" y="4723712"/>
            <a:ext cx="1943100" cy="431800"/>
          </a:xfrm>
          <a:prstGeom prst="roundRect">
            <a:avLst/>
          </a:prstGeom>
          <a:solidFill>
            <a:schemeClr val="tx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solidFill>
                  <a:srgbClr val="92D050"/>
                </a:solidFill>
                <a:latin typeface="Consolas" pitchFamily="49" charset="0"/>
                <a:ea typeface="Gulim" pitchFamily="34" charset="-127"/>
                <a:cs typeface="Consolas" pitchFamily="49" charset="0"/>
              </a:rPr>
              <a:t>H</a:t>
            </a:r>
            <a:r>
              <a:rPr lang="fr-FR" b="1" dirty="0">
                <a:solidFill>
                  <a:srgbClr val="92D050"/>
                </a:solidFill>
                <a:latin typeface="Arial"/>
                <a:ea typeface="Gulim" pitchFamily="34" charset="-127"/>
                <a:cs typeface="Arial"/>
              </a:rPr>
              <a:t>→2photons</a:t>
            </a:r>
            <a:endParaRPr lang="fr-FR" b="1" dirty="0">
              <a:solidFill>
                <a:srgbClr val="92D050"/>
              </a:solidFill>
              <a:latin typeface="Consolas" pitchFamily="49" charset="0"/>
              <a:ea typeface="Gulim" pitchFamily="34" charset="-127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502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Masse </a:t>
            </a:r>
            <a:r>
              <a:rPr lang="en-US" dirty="0" err="1" smtClean="0"/>
              <a:t>invariante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01776" y="1248389"/>
            <a:ext cx="6460903" cy="5244486"/>
          </a:xfrm>
        </p:spPr>
        <p:txBody>
          <a:bodyPr>
            <a:normAutofit/>
          </a:bodyPr>
          <a:lstStyle/>
          <a:p>
            <a:r>
              <a:rPr lang="fr-FR" sz="1800" dirty="0" smtClean="0"/>
              <a:t>Le boson de </a:t>
            </a:r>
            <a:r>
              <a:rPr lang="fr-FR" sz="1800" dirty="0" err="1" smtClean="0"/>
              <a:t>Higgs</a:t>
            </a:r>
            <a:r>
              <a:rPr lang="fr-FR" sz="1800" dirty="0" smtClean="0"/>
              <a:t> créé se désintègre très vite et n’est pas visible dans le détecteur. Considérons le cas </a:t>
            </a:r>
          </a:p>
          <a:p>
            <a:endParaRPr lang="fr-FR" sz="1800" dirty="0" smtClean="0"/>
          </a:p>
          <a:p>
            <a:r>
              <a:rPr lang="fr-FR" sz="1800" dirty="0" smtClean="0"/>
              <a:t>E=mc</a:t>
            </a:r>
            <a:r>
              <a:rPr lang="fr-FR" sz="1800" baseline="30000" dirty="0" smtClean="0"/>
              <a:t>2</a:t>
            </a:r>
            <a:r>
              <a:rPr lang="fr-FR" sz="1800" dirty="0" smtClean="0"/>
              <a:t> est le cas particulier d’une équation plus générale :</a:t>
            </a:r>
            <a:br>
              <a:rPr lang="fr-FR" sz="1800" dirty="0" smtClean="0"/>
            </a:br>
            <a:r>
              <a:rPr lang="fr-FR" sz="1800" dirty="0" smtClean="0"/>
              <a:t>Appliqué au </a:t>
            </a:r>
            <a:r>
              <a:rPr lang="fr-FR" sz="1800" dirty="0" err="1" smtClean="0"/>
              <a:t>Higgs</a:t>
            </a:r>
            <a:r>
              <a:rPr lang="fr-FR" sz="1800" dirty="0" smtClean="0"/>
              <a:t> :</a:t>
            </a:r>
            <a:endParaRPr lang="fr-FR" sz="1800" dirty="0"/>
          </a:p>
          <a:p>
            <a:r>
              <a:rPr lang="fr-FR" sz="1800" dirty="0" smtClean="0"/>
              <a:t>Conservation de l’énergie et de l’impulsion :</a:t>
            </a:r>
          </a:p>
          <a:p>
            <a:pPr marL="0" indent="0">
              <a:buNone/>
            </a:pPr>
            <a:endParaRPr lang="fr-FR" sz="1800" dirty="0" smtClean="0"/>
          </a:p>
          <a:p>
            <a:r>
              <a:rPr lang="fr-FR" sz="1800" dirty="0" smtClean="0"/>
              <a:t>On peut donc remonter à la masse de la particule qui a donné naissance aux deux photons :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39</a:t>
            </a:fld>
            <a:endParaRPr lang="en-US"/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75" y="1928996"/>
            <a:ext cx="1676400" cy="25146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7262010" y="1552354"/>
            <a:ext cx="369071" cy="36907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ightning Bolt 15"/>
          <p:cNvSpPr/>
          <p:nvPr/>
        </p:nvSpPr>
        <p:spPr>
          <a:xfrm>
            <a:off x="7712922" y="1921425"/>
            <a:ext cx="482619" cy="227976"/>
          </a:xfrm>
          <a:prstGeom prst="lightningBol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ightning Bolt 16"/>
          <p:cNvSpPr/>
          <p:nvPr/>
        </p:nvSpPr>
        <p:spPr>
          <a:xfrm flipV="1">
            <a:off x="7712923" y="1335233"/>
            <a:ext cx="482618" cy="211693"/>
          </a:xfrm>
          <a:prstGeom prst="lightningBol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36" y="2618222"/>
            <a:ext cx="2118360" cy="29718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21" y="5365533"/>
            <a:ext cx="6880860" cy="51054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723273" y="5992262"/>
            <a:ext cx="1827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Masse </a:t>
            </a:r>
            <a:r>
              <a:rPr lang="en-US" dirty="0" err="1" smtClean="0">
                <a:solidFill>
                  <a:srgbClr val="FF0000"/>
                </a:solidFill>
              </a:rPr>
              <a:t>invariante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55765" y="1878001"/>
            <a:ext cx="335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8203260" y="1150567"/>
            <a:ext cx="333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24" name="TextBox 23"/>
          <p:cNvSpPr txBox="1"/>
          <p:nvPr/>
        </p:nvSpPr>
        <p:spPr>
          <a:xfrm>
            <a:off x="8302201" y="1939842"/>
            <a:ext cx="350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75" y="3796040"/>
            <a:ext cx="2293620" cy="66294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002" y="2915402"/>
            <a:ext cx="21844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411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200" dirty="0" smtClean="0"/>
              <a:t>La quête des constituants élémentaires</a:t>
            </a:r>
            <a:endParaRPr lang="fr-FR" sz="4200" dirty="0"/>
          </a:p>
        </p:txBody>
      </p:sp>
      <p:sp>
        <p:nvSpPr>
          <p:cNvPr id="55" name="Date Placeholder 5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2A29-BD24-B24D-ADEF-6BC92FD107A3}" type="slidenum">
              <a:rPr lang="fr-FR" smtClean="0"/>
              <a:pPr/>
              <a:t>4</a:t>
            </a:fld>
            <a:endParaRPr lang="fr-FR"/>
          </a:p>
        </p:txBody>
      </p:sp>
      <p:grpSp>
        <p:nvGrpSpPr>
          <p:cNvPr id="6" name="Group 330"/>
          <p:cNvGrpSpPr>
            <a:grpSpLocks/>
          </p:cNvGrpSpPr>
          <p:nvPr/>
        </p:nvGrpSpPr>
        <p:grpSpPr bwMode="auto">
          <a:xfrm>
            <a:off x="1116810" y="1522758"/>
            <a:ext cx="6910381" cy="4724397"/>
            <a:chOff x="432" y="960"/>
            <a:chExt cx="4603" cy="3216"/>
          </a:xfrm>
        </p:grpSpPr>
        <p:sp>
          <p:nvSpPr>
            <p:cNvPr id="7" name="Rectangle 331"/>
            <p:cNvSpPr>
              <a:spLocks noChangeArrowheads="1"/>
            </p:cNvSpPr>
            <p:nvPr/>
          </p:nvSpPr>
          <p:spPr bwMode="auto">
            <a:xfrm>
              <a:off x="1003" y="1004"/>
              <a:ext cx="4032" cy="2928"/>
            </a:xfrm>
            <a:prstGeom prst="rect">
              <a:avLst/>
            </a:prstGeom>
            <a:noFill/>
            <a:ln w="28575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Line 332"/>
            <p:cNvSpPr>
              <a:spLocks noChangeShapeType="1"/>
            </p:cNvSpPr>
            <p:nvPr/>
          </p:nvSpPr>
          <p:spPr bwMode="auto">
            <a:xfrm>
              <a:off x="1008" y="2538"/>
              <a:ext cx="96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Line 333"/>
            <p:cNvSpPr>
              <a:spLocks noChangeShapeType="1"/>
            </p:cNvSpPr>
            <p:nvPr/>
          </p:nvSpPr>
          <p:spPr bwMode="auto">
            <a:xfrm>
              <a:off x="1008" y="1160"/>
              <a:ext cx="96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Text Box 334"/>
            <p:cNvSpPr txBox="1">
              <a:spLocks noChangeArrowheads="1"/>
            </p:cNvSpPr>
            <p:nvPr/>
          </p:nvSpPr>
          <p:spPr bwMode="auto">
            <a:xfrm>
              <a:off x="786" y="3820"/>
              <a:ext cx="174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1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11" name="Text Box 335"/>
            <p:cNvSpPr txBox="1">
              <a:spLocks noChangeArrowheads="1"/>
            </p:cNvSpPr>
            <p:nvPr/>
          </p:nvSpPr>
          <p:spPr bwMode="auto">
            <a:xfrm>
              <a:off x="720" y="2428"/>
              <a:ext cx="252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10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12" name="Text Box 336"/>
            <p:cNvSpPr txBox="1">
              <a:spLocks noChangeArrowheads="1"/>
            </p:cNvSpPr>
            <p:nvPr/>
          </p:nvSpPr>
          <p:spPr bwMode="auto">
            <a:xfrm>
              <a:off x="630" y="1056"/>
              <a:ext cx="330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100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13" name="Text Box 337"/>
            <p:cNvSpPr txBox="1">
              <a:spLocks noChangeArrowheads="1"/>
            </p:cNvSpPr>
            <p:nvPr/>
          </p:nvSpPr>
          <p:spPr bwMode="auto">
            <a:xfrm rot="16200000">
              <a:off x="-929" y="2321"/>
              <a:ext cx="2972" cy="25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2000" dirty="0">
                  <a:latin typeface="Comic Sans MS" pitchFamily="-105" charset="0"/>
                </a:rPr>
                <a:t>Nombre de constituants élémentaires </a:t>
              </a:r>
              <a:endParaRPr lang="en-US" sz="2000" dirty="0">
                <a:latin typeface="Comic Sans MS" pitchFamily="-105" charset="0"/>
              </a:endParaRPr>
            </a:p>
          </p:txBody>
        </p:sp>
        <p:sp>
          <p:nvSpPr>
            <p:cNvPr id="14" name="Text Box 338"/>
            <p:cNvSpPr txBox="1">
              <a:spLocks noChangeArrowheads="1"/>
            </p:cNvSpPr>
            <p:nvPr/>
          </p:nvSpPr>
          <p:spPr bwMode="auto">
            <a:xfrm>
              <a:off x="1170" y="3964"/>
              <a:ext cx="194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15" name="Text Box 339"/>
            <p:cNvSpPr txBox="1">
              <a:spLocks noChangeArrowheads="1"/>
            </p:cNvSpPr>
            <p:nvPr/>
          </p:nvSpPr>
          <p:spPr bwMode="auto">
            <a:xfrm>
              <a:off x="720" y="3964"/>
              <a:ext cx="461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600">
                  <a:latin typeface="Comic Sans MS" pitchFamily="-105" charset="0"/>
                </a:rPr>
                <a:t>-</a:t>
              </a:r>
              <a:r>
                <a:rPr lang="fr-FR" sz="1600">
                  <a:latin typeface="Comic Sans MS" pitchFamily="-105" charset="0"/>
                </a:rPr>
                <a:t>1000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16" name="Text Box 340"/>
            <p:cNvSpPr txBox="1">
              <a:spLocks noChangeArrowheads="1"/>
            </p:cNvSpPr>
            <p:nvPr/>
          </p:nvSpPr>
          <p:spPr bwMode="auto">
            <a:xfrm>
              <a:off x="1507" y="3964"/>
              <a:ext cx="408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1000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17" name="Text Box 341"/>
            <p:cNvSpPr txBox="1">
              <a:spLocks noChangeArrowheads="1"/>
            </p:cNvSpPr>
            <p:nvPr/>
          </p:nvSpPr>
          <p:spPr bwMode="auto">
            <a:xfrm>
              <a:off x="1939" y="3964"/>
              <a:ext cx="408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1500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18" name="Text Box 342"/>
            <p:cNvSpPr txBox="1">
              <a:spLocks noChangeArrowheads="1"/>
            </p:cNvSpPr>
            <p:nvPr/>
          </p:nvSpPr>
          <p:spPr bwMode="auto">
            <a:xfrm>
              <a:off x="2544" y="3964"/>
              <a:ext cx="408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1800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19" name="Text Box 343"/>
            <p:cNvSpPr txBox="1">
              <a:spLocks noChangeArrowheads="1"/>
            </p:cNvSpPr>
            <p:nvPr/>
          </p:nvSpPr>
          <p:spPr bwMode="auto">
            <a:xfrm>
              <a:off x="2976" y="3964"/>
              <a:ext cx="408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1900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20" name="Text Box 344"/>
            <p:cNvSpPr txBox="1">
              <a:spLocks noChangeArrowheads="1"/>
            </p:cNvSpPr>
            <p:nvPr/>
          </p:nvSpPr>
          <p:spPr bwMode="auto">
            <a:xfrm>
              <a:off x="3432" y="3964"/>
              <a:ext cx="408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1950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21" name="Text Box 345"/>
            <p:cNvSpPr txBox="1">
              <a:spLocks noChangeArrowheads="1"/>
            </p:cNvSpPr>
            <p:nvPr/>
          </p:nvSpPr>
          <p:spPr bwMode="auto">
            <a:xfrm>
              <a:off x="4008" y="3964"/>
              <a:ext cx="408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1980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22" name="Text Box 346"/>
            <p:cNvSpPr txBox="1">
              <a:spLocks noChangeArrowheads="1"/>
            </p:cNvSpPr>
            <p:nvPr/>
          </p:nvSpPr>
          <p:spPr bwMode="auto">
            <a:xfrm>
              <a:off x="4440" y="3964"/>
              <a:ext cx="428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2000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23" name="Line 347"/>
            <p:cNvSpPr>
              <a:spLocks noChangeShapeType="1"/>
            </p:cNvSpPr>
            <p:nvPr/>
          </p:nvSpPr>
          <p:spPr bwMode="auto">
            <a:xfrm>
              <a:off x="4939" y="2544"/>
              <a:ext cx="96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Line 348"/>
            <p:cNvSpPr>
              <a:spLocks noChangeShapeType="1"/>
            </p:cNvSpPr>
            <p:nvPr/>
          </p:nvSpPr>
          <p:spPr bwMode="auto">
            <a:xfrm>
              <a:off x="4939" y="1166"/>
              <a:ext cx="96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Line 349"/>
            <p:cNvSpPr>
              <a:spLocks noChangeShapeType="1"/>
            </p:cNvSpPr>
            <p:nvPr/>
          </p:nvSpPr>
          <p:spPr bwMode="auto">
            <a:xfrm flipV="1">
              <a:off x="1248" y="3832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350"/>
            <p:cNvSpPr>
              <a:spLocks noChangeShapeType="1"/>
            </p:cNvSpPr>
            <p:nvPr/>
          </p:nvSpPr>
          <p:spPr bwMode="auto">
            <a:xfrm flipV="1">
              <a:off x="1680" y="3832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351"/>
            <p:cNvSpPr>
              <a:spLocks noChangeShapeType="1"/>
            </p:cNvSpPr>
            <p:nvPr/>
          </p:nvSpPr>
          <p:spPr bwMode="auto">
            <a:xfrm flipV="1">
              <a:off x="2118" y="3832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Line 352"/>
            <p:cNvSpPr>
              <a:spLocks noChangeShapeType="1"/>
            </p:cNvSpPr>
            <p:nvPr/>
          </p:nvSpPr>
          <p:spPr bwMode="auto">
            <a:xfrm flipV="1">
              <a:off x="2728" y="3832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Line 353"/>
            <p:cNvSpPr>
              <a:spLocks noChangeShapeType="1"/>
            </p:cNvSpPr>
            <p:nvPr/>
          </p:nvSpPr>
          <p:spPr bwMode="auto">
            <a:xfrm flipV="1">
              <a:off x="3168" y="3832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354"/>
            <p:cNvSpPr>
              <a:spLocks noChangeShapeType="1"/>
            </p:cNvSpPr>
            <p:nvPr/>
          </p:nvSpPr>
          <p:spPr bwMode="auto">
            <a:xfrm flipV="1">
              <a:off x="3615" y="3832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Line 355"/>
            <p:cNvSpPr>
              <a:spLocks noChangeShapeType="1"/>
            </p:cNvSpPr>
            <p:nvPr/>
          </p:nvSpPr>
          <p:spPr bwMode="auto">
            <a:xfrm flipV="1">
              <a:off x="4211" y="3832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Line 356"/>
            <p:cNvSpPr>
              <a:spLocks noChangeShapeType="1"/>
            </p:cNvSpPr>
            <p:nvPr/>
          </p:nvSpPr>
          <p:spPr bwMode="auto">
            <a:xfrm flipV="1">
              <a:off x="4619" y="3832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Line 357"/>
            <p:cNvSpPr>
              <a:spLocks noChangeShapeType="1"/>
            </p:cNvSpPr>
            <p:nvPr/>
          </p:nvSpPr>
          <p:spPr bwMode="auto">
            <a:xfrm flipV="1">
              <a:off x="1248" y="1008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Line 358"/>
            <p:cNvSpPr>
              <a:spLocks noChangeShapeType="1"/>
            </p:cNvSpPr>
            <p:nvPr/>
          </p:nvSpPr>
          <p:spPr bwMode="auto">
            <a:xfrm flipV="1">
              <a:off x="1680" y="1008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Line 359"/>
            <p:cNvSpPr>
              <a:spLocks noChangeShapeType="1"/>
            </p:cNvSpPr>
            <p:nvPr/>
          </p:nvSpPr>
          <p:spPr bwMode="auto">
            <a:xfrm flipV="1">
              <a:off x="2118" y="1008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Line 360"/>
            <p:cNvSpPr>
              <a:spLocks noChangeShapeType="1"/>
            </p:cNvSpPr>
            <p:nvPr/>
          </p:nvSpPr>
          <p:spPr bwMode="auto">
            <a:xfrm flipV="1">
              <a:off x="2728" y="1008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Line 361"/>
            <p:cNvSpPr>
              <a:spLocks noChangeShapeType="1"/>
            </p:cNvSpPr>
            <p:nvPr/>
          </p:nvSpPr>
          <p:spPr bwMode="auto">
            <a:xfrm flipV="1">
              <a:off x="3168" y="1008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Line 362"/>
            <p:cNvSpPr>
              <a:spLocks noChangeShapeType="1"/>
            </p:cNvSpPr>
            <p:nvPr/>
          </p:nvSpPr>
          <p:spPr bwMode="auto">
            <a:xfrm flipV="1">
              <a:off x="3615" y="1008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Line 363"/>
            <p:cNvSpPr>
              <a:spLocks noChangeShapeType="1"/>
            </p:cNvSpPr>
            <p:nvPr/>
          </p:nvSpPr>
          <p:spPr bwMode="auto">
            <a:xfrm flipV="1">
              <a:off x="4211" y="1008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Line 364"/>
            <p:cNvSpPr>
              <a:spLocks noChangeShapeType="1"/>
            </p:cNvSpPr>
            <p:nvPr/>
          </p:nvSpPr>
          <p:spPr bwMode="auto">
            <a:xfrm flipV="1">
              <a:off x="4619" y="1008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Text Box 365"/>
            <p:cNvSpPr txBox="1">
              <a:spLocks noChangeArrowheads="1"/>
            </p:cNvSpPr>
            <p:nvPr/>
          </p:nvSpPr>
          <p:spPr bwMode="auto">
            <a:xfrm>
              <a:off x="1056" y="3216"/>
              <a:ext cx="922" cy="442"/>
            </a:xfrm>
            <a:prstGeom prst="rect">
              <a:avLst/>
            </a:prstGeom>
            <a:noFill/>
            <a:ln w="76200" cap="sq" cmpd="tri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fr-FR" sz="2000" dirty="0">
                  <a:latin typeface="Comic Sans MS" pitchFamily="-105" charset="0"/>
                </a:rPr>
                <a:t>terre, air, feu, eau</a:t>
              </a:r>
            </a:p>
          </p:txBody>
        </p:sp>
        <p:sp>
          <p:nvSpPr>
            <p:cNvPr id="42" name="Text Box 366"/>
            <p:cNvSpPr txBox="1">
              <a:spLocks noChangeArrowheads="1"/>
            </p:cNvSpPr>
            <p:nvPr/>
          </p:nvSpPr>
          <p:spPr bwMode="auto">
            <a:xfrm>
              <a:off x="1392" y="2006"/>
              <a:ext cx="1066" cy="44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fr-FR" sz="2000" dirty="0">
                  <a:latin typeface="Comic Sans MS" pitchFamily="-105" charset="0"/>
                </a:rPr>
                <a:t>soufre, sel, mercure</a:t>
              </a:r>
            </a:p>
          </p:txBody>
        </p:sp>
        <p:sp>
          <p:nvSpPr>
            <p:cNvPr id="43" name="Text Box 367"/>
            <p:cNvSpPr txBox="1">
              <a:spLocks noChangeArrowheads="1"/>
            </p:cNvSpPr>
            <p:nvPr/>
          </p:nvSpPr>
          <p:spPr bwMode="auto">
            <a:xfrm>
              <a:off x="1872" y="1200"/>
              <a:ext cx="922" cy="44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fr-FR" sz="2000">
                  <a:latin typeface="Comic Sans MS" pitchFamily="-105" charset="0"/>
                </a:rPr>
                <a:t>éléments chimiques</a:t>
              </a:r>
            </a:p>
          </p:txBody>
        </p:sp>
        <p:sp>
          <p:nvSpPr>
            <p:cNvPr id="44" name="Text Box 368"/>
            <p:cNvSpPr txBox="1">
              <a:spLocks noChangeArrowheads="1"/>
            </p:cNvSpPr>
            <p:nvPr/>
          </p:nvSpPr>
          <p:spPr bwMode="auto">
            <a:xfrm>
              <a:off x="2832" y="3398"/>
              <a:ext cx="922" cy="442"/>
            </a:xfrm>
            <a:prstGeom prst="rect">
              <a:avLst/>
            </a:prstGeom>
            <a:noFill/>
            <a:ln w="76200" cap="sq" cmpd="tri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fr-FR" sz="2000" dirty="0">
                  <a:latin typeface="Comic Sans MS" pitchFamily="-105" charset="0"/>
                </a:rPr>
                <a:t>électron, proton</a:t>
              </a:r>
            </a:p>
          </p:txBody>
        </p:sp>
        <p:sp>
          <p:nvSpPr>
            <p:cNvPr id="45" name="Text Box 369"/>
            <p:cNvSpPr txBox="1">
              <a:spLocks noChangeArrowheads="1"/>
            </p:cNvSpPr>
            <p:nvPr/>
          </p:nvSpPr>
          <p:spPr bwMode="auto">
            <a:xfrm>
              <a:off x="3408" y="1152"/>
              <a:ext cx="1211" cy="482"/>
            </a:xfrm>
            <a:prstGeom prst="rect">
              <a:avLst/>
            </a:prstGeom>
            <a:noFill/>
            <a:ln w="76200" cap="sq" cmpd="tri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fr-FR" sz="2000" dirty="0">
                  <a:latin typeface="Comic Sans MS" pitchFamily="-105" charset="0"/>
                </a:rPr>
                <a:t>particules subatomiques</a:t>
              </a:r>
            </a:p>
          </p:txBody>
        </p:sp>
        <p:sp>
          <p:nvSpPr>
            <p:cNvPr id="46" name="Text Box 370"/>
            <p:cNvSpPr txBox="1">
              <a:spLocks noChangeArrowheads="1"/>
            </p:cNvSpPr>
            <p:nvPr/>
          </p:nvSpPr>
          <p:spPr bwMode="auto">
            <a:xfrm>
              <a:off x="3696" y="2928"/>
              <a:ext cx="922" cy="442"/>
            </a:xfrm>
            <a:prstGeom prst="rect">
              <a:avLst/>
            </a:prstGeom>
            <a:noFill/>
            <a:ln w="76200" cap="sq" cmpd="tri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fr-FR" sz="2000" dirty="0">
                  <a:latin typeface="Comic Sans MS" pitchFamily="-105" charset="0"/>
                </a:rPr>
                <a:t>quarks et leptons</a:t>
              </a:r>
            </a:p>
          </p:txBody>
        </p:sp>
        <p:sp>
          <p:nvSpPr>
            <p:cNvPr id="47" name="Freeform 371"/>
            <p:cNvSpPr>
              <a:spLocks/>
            </p:cNvSpPr>
            <p:nvPr/>
          </p:nvSpPr>
          <p:spPr bwMode="auto">
            <a:xfrm>
              <a:off x="1157" y="2559"/>
              <a:ext cx="684" cy="530"/>
            </a:xfrm>
            <a:custGeom>
              <a:avLst/>
              <a:gdLst/>
              <a:ahLst/>
              <a:cxnLst>
                <a:cxn ang="0">
                  <a:pos x="0" y="530"/>
                </a:cxn>
                <a:cxn ang="0">
                  <a:pos x="10" y="489"/>
                </a:cxn>
                <a:cxn ang="0">
                  <a:pos x="15" y="464"/>
                </a:cxn>
                <a:cxn ang="0">
                  <a:pos x="21" y="446"/>
                </a:cxn>
                <a:cxn ang="0">
                  <a:pos x="27" y="425"/>
                </a:cxn>
                <a:cxn ang="0">
                  <a:pos x="36" y="356"/>
                </a:cxn>
                <a:cxn ang="0">
                  <a:pos x="42" y="336"/>
                </a:cxn>
                <a:cxn ang="0">
                  <a:pos x="54" y="242"/>
                </a:cxn>
                <a:cxn ang="0">
                  <a:pos x="60" y="224"/>
                </a:cxn>
                <a:cxn ang="0">
                  <a:pos x="66" y="206"/>
                </a:cxn>
                <a:cxn ang="0">
                  <a:pos x="75" y="188"/>
                </a:cxn>
                <a:cxn ang="0">
                  <a:pos x="84" y="168"/>
                </a:cxn>
                <a:cxn ang="0">
                  <a:pos x="93" y="149"/>
                </a:cxn>
                <a:cxn ang="0">
                  <a:pos x="120" y="122"/>
                </a:cxn>
                <a:cxn ang="0">
                  <a:pos x="156" y="95"/>
                </a:cxn>
                <a:cxn ang="0">
                  <a:pos x="183" y="75"/>
                </a:cxn>
                <a:cxn ang="0">
                  <a:pos x="228" y="45"/>
                </a:cxn>
                <a:cxn ang="0">
                  <a:pos x="255" y="30"/>
                </a:cxn>
                <a:cxn ang="0">
                  <a:pos x="285" y="21"/>
                </a:cxn>
                <a:cxn ang="0">
                  <a:pos x="319" y="12"/>
                </a:cxn>
                <a:cxn ang="0">
                  <a:pos x="457" y="5"/>
                </a:cxn>
                <a:cxn ang="0">
                  <a:pos x="487" y="3"/>
                </a:cxn>
                <a:cxn ang="0">
                  <a:pos x="508" y="8"/>
                </a:cxn>
                <a:cxn ang="0">
                  <a:pos x="652" y="9"/>
                </a:cxn>
                <a:cxn ang="0">
                  <a:pos x="658" y="6"/>
                </a:cxn>
                <a:cxn ang="0">
                  <a:pos x="684" y="6"/>
                </a:cxn>
              </a:cxnLst>
              <a:rect l="0" t="0" r="r" b="b"/>
              <a:pathLst>
                <a:path w="684" h="530">
                  <a:moveTo>
                    <a:pt x="0" y="530"/>
                  </a:moveTo>
                  <a:cubicBezTo>
                    <a:pt x="4" y="516"/>
                    <a:pt x="2" y="502"/>
                    <a:pt x="10" y="489"/>
                  </a:cubicBezTo>
                  <a:cubicBezTo>
                    <a:pt x="11" y="482"/>
                    <a:pt x="11" y="470"/>
                    <a:pt x="15" y="464"/>
                  </a:cubicBezTo>
                  <a:cubicBezTo>
                    <a:pt x="16" y="458"/>
                    <a:pt x="18" y="452"/>
                    <a:pt x="21" y="446"/>
                  </a:cubicBezTo>
                  <a:cubicBezTo>
                    <a:pt x="22" y="439"/>
                    <a:pt x="24" y="431"/>
                    <a:pt x="27" y="425"/>
                  </a:cubicBezTo>
                  <a:cubicBezTo>
                    <a:pt x="28" y="405"/>
                    <a:pt x="26" y="375"/>
                    <a:pt x="36" y="356"/>
                  </a:cubicBezTo>
                  <a:cubicBezTo>
                    <a:pt x="37" y="349"/>
                    <a:pt x="40" y="343"/>
                    <a:pt x="42" y="336"/>
                  </a:cubicBezTo>
                  <a:cubicBezTo>
                    <a:pt x="44" y="310"/>
                    <a:pt x="41" y="267"/>
                    <a:pt x="54" y="242"/>
                  </a:cubicBezTo>
                  <a:cubicBezTo>
                    <a:pt x="55" y="236"/>
                    <a:pt x="57" y="230"/>
                    <a:pt x="60" y="224"/>
                  </a:cubicBezTo>
                  <a:cubicBezTo>
                    <a:pt x="61" y="218"/>
                    <a:pt x="63" y="212"/>
                    <a:pt x="66" y="206"/>
                  </a:cubicBezTo>
                  <a:cubicBezTo>
                    <a:pt x="67" y="200"/>
                    <a:pt x="71" y="193"/>
                    <a:pt x="75" y="188"/>
                  </a:cubicBezTo>
                  <a:cubicBezTo>
                    <a:pt x="76" y="181"/>
                    <a:pt x="81" y="174"/>
                    <a:pt x="84" y="168"/>
                  </a:cubicBezTo>
                  <a:cubicBezTo>
                    <a:pt x="85" y="160"/>
                    <a:pt x="88" y="155"/>
                    <a:pt x="93" y="149"/>
                  </a:cubicBezTo>
                  <a:cubicBezTo>
                    <a:pt x="95" y="137"/>
                    <a:pt x="110" y="128"/>
                    <a:pt x="120" y="122"/>
                  </a:cubicBezTo>
                  <a:cubicBezTo>
                    <a:pt x="128" y="111"/>
                    <a:pt x="142" y="98"/>
                    <a:pt x="156" y="95"/>
                  </a:cubicBezTo>
                  <a:cubicBezTo>
                    <a:pt x="165" y="88"/>
                    <a:pt x="173" y="81"/>
                    <a:pt x="183" y="75"/>
                  </a:cubicBezTo>
                  <a:cubicBezTo>
                    <a:pt x="194" y="61"/>
                    <a:pt x="209" y="48"/>
                    <a:pt x="228" y="45"/>
                  </a:cubicBezTo>
                  <a:cubicBezTo>
                    <a:pt x="241" y="43"/>
                    <a:pt x="255" y="30"/>
                    <a:pt x="255" y="30"/>
                  </a:cubicBezTo>
                  <a:cubicBezTo>
                    <a:pt x="262" y="27"/>
                    <a:pt x="278" y="22"/>
                    <a:pt x="285" y="21"/>
                  </a:cubicBezTo>
                  <a:cubicBezTo>
                    <a:pt x="295" y="17"/>
                    <a:pt x="309" y="14"/>
                    <a:pt x="319" y="12"/>
                  </a:cubicBezTo>
                  <a:cubicBezTo>
                    <a:pt x="362" y="1"/>
                    <a:pt x="320" y="8"/>
                    <a:pt x="457" y="5"/>
                  </a:cubicBezTo>
                  <a:cubicBezTo>
                    <a:pt x="466" y="5"/>
                    <a:pt x="487" y="6"/>
                    <a:pt x="487" y="3"/>
                  </a:cubicBezTo>
                  <a:cubicBezTo>
                    <a:pt x="494" y="0"/>
                    <a:pt x="501" y="9"/>
                    <a:pt x="508" y="8"/>
                  </a:cubicBezTo>
                  <a:cubicBezTo>
                    <a:pt x="556" y="8"/>
                    <a:pt x="605" y="18"/>
                    <a:pt x="652" y="9"/>
                  </a:cubicBezTo>
                  <a:cubicBezTo>
                    <a:pt x="657" y="6"/>
                    <a:pt x="655" y="6"/>
                    <a:pt x="658" y="6"/>
                  </a:cubicBezTo>
                  <a:lnTo>
                    <a:pt x="684" y="6"/>
                  </a:lnTo>
                </a:path>
              </a:pathLst>
            </a:custGeom>
            <a:noFill/>
            <a:ln w="38100" cap="sq" cmpd="sng">
              <a:solidFill>
                <a:srgbClr val="FD4335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372"/>
            <p:cNvSpPr>
              <a:spLocks/>
            </p:cNvSpPr>
            <p:nvPr/>
          </p:nvSpPr>
          <p:spPr bwMode="auto">
            <a:xfrm>
              <a:off x="1144" y="1116"/>
              <a:ext cx="24" cy="200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11" y="219"/>
                </a:cxn>
                <a:cxn ang="0">
                  <a:pos x="2" y="402"/>
                </a:cxn>
                <a:cxn ang="0">
                  <a:pos x="5" y="702"/>
                </a:cxn>
                <a:cxn ang="0">
                  <a:pos x="2" y="1221"/>
                </a:cxn>
                <a:cxn ang="0">
                  <a:pos x="11" y="1329"/>
                </a:cxn>
                <a:cxn ang="0">
                  <a:pos x="5" y="1530"/>
                </a:cxn>
                <a:cxn ang="0">
                  <a:pos x="2" y="1578"/>
                </a:cxn>
                <a:cxn ang="0">
                  <a:pos x="14" y="1626"/>
                </a:cxn>
                <a:cxn ang="0">
                  <a:pos x="11" y="1947"/>
                </a:cxn>
                <a:cxn ang="0">
                  <a:pos x="17" y="2004"/>
                </a:cxn>
              </a:cxnLst>
              <a:rect l="0" t="0" r="r" b="b"/>
              <a:pathLst>
                <a:path w="24" h="2004">
                  <a:moveTo>
                    <a:pt x="5" y="0"/>
                  </a:moveTo>
                  <a:cubicBezTo>
                    <a:pt x="2" y="74"/>
                    <a:pt x="6" y="146"/>
                    <a:pt x="11" y="219"/>
                  </a:cubicBezTo>
                  <a:cubicBezTo>
                    <a:pt x="9" y="281"/>
                    <a:pt x="10" y="341"/>
                    <a:pt x="2" y="402"/>
                  </a:cubicBezTo>
                  <a:cubicBezTo>
                    <a:pt x="6" y="504"/>
                    <a:pt x="7" y="598"/>
                    <a:pt x="5" y="702"/>
                  </a:cubicBezTo>
                  <a:cubicBezTo>
                    <a:pt x="6" y="868"/>
                    <a:pt x="19" y="1050"/>
                    <a:pt x="2" y="1221"/>
                  </a:cubicBezTo>
                  <a:cubicBezTo>
                    <a:pt x="7" y="1248"/>
                    <a:pt x="7" y="1300"/>
                    <a:pt x="11" y="1329"/>
                  </a:cubicBezTo>
                  <a:cubicBezTo>
                    <a:pt x="2" y="1413"/>
                    <a:pt x="5" y="1464"/>
                    <a:pt x="5" y="1530"/>
                  </a:cubicBezTo>
                  <a:cubicBezTo>
                    <a:pt x="4" y="1540"/>
                    <a:pt x="3" y="1568"/>
                    <a:pt x="2" y="1578"/>
                  </a:cubicBezTo>
                  <a:cubicBezTo>
                    <a:pt x="0" y="1592"/>
                    <a:pt x="14" y="1626"/>
                    <a:pt x="14" y="1626"/>
                  </a:cubicBezTo>
                  <a:cubicBezTo>
                    <a:pt x="11" y="1736"/>
                    <a:pt x="18" y="1837"/>
                    <a:pt x="11" y="1947"/>
                  </a:cubicBezTo>
                  <a:cubicBezTo>
                    <a:pt x="14" y="1972"/>
                    <a:pt x="24" y="1982"/>
                    <a:pt x="17" y="2004"/>
                  </a:cubicBezTo>
                </a:path>
              </a:pathLst>
            </a:custGeom>
            <a:noFill/>
            <a:ln w="38100" cap="sq" cmpd="sng">
              <a:solidFill>
                <a:srgbClr val="FD4335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373"/>
            <p:cNvSpPr>
              <a:spLocks/>
            </p:cNvSpPr>
            <p:nvPr/>
          </p:nvSpPr>
          <p:spPr bwMode="auto">
            <a:xfrm>
              <a:off x="1836" y="1296"/>
              <a:ext cx="1428" cy="1278"/>
            </a:xfrm>
            <a:custGeom>
              <a:avLst/>
              <a:gdLst/>
              <a:ahLst/>
              <a:cxnLst>
                <a:cxn ang="0">
                  <a:pos x="0" y="1275"/>
                </a:cxn>
                <a:cxn ang="0">
                  <a:pos x="81" y="1272"/>
                </a:cxn>
                <a:cxn ang="0">
                  <a:pos x="261" y="1269"/>
                </a:cxn>
                <a:cxn ang="0">
                  <a:pos x="411" y="1245"/>
                </a:cxn>
                <a:cxn ang="0">
                  <a:pos x="522" y="1209"/>
                </a:cxn>
                <a:cxn ang="0">
                  <a:pos x="615" y="1154"/>
                </a:cxn>
                <a:cxn ang="0">
                  <a:pos x="645" y="1140"/>
                </a:cxn>
                <a:cxn ang="0">
                  <a:pos x="660" y="1128"/>
                </a:cxn>
                <a:cxn ang="0">
                  <a:pos x="663" y="1125"/>
                </a:cxn>
                <a:cxn ang="0">
                  <a:pos x="671" y="1118"/>
                </a:cxn>
                <a:cxn ang="0">
                  <a:pos x="683" y="1109"/>
                </a:cxn>
                <a:cxn ang="0">
                  <a:pos x="690" y="1103"/>
                </a:cxn>
                <a:cxn ang="0">
                  <a:pos x="717" y="1083"/>
                </a:cxn>
                <a:cxn ang="0">
                  <a:pos x="735" y="1059"/>
                </a:cxn>
                <a:cxn ang="0">
                  <a:pos x="765" y="1017"/>
                </a:cxn>
                <a:cxn ang="0">
                  <a:pos x="837" y="825"/>
                </a:cxn>
                <a:cxn ang="0">
                  <a:pos x="873" y="654"/>
                </a:cxn>
                <a:cxn ang="0">
                  <a:pos x="915" y="477"/>
                </a:cxn>
                <a:cxn ang="0">
                  <a:pos x="969" y="351"/>
                </a:cxn>
                <a:cxn ang="0">
                  <a:pos x="1032" y="270"/>
                </a:cxn>
                <a:cxn ang="0">
                  <a:pos x="1101" y="210"/>
                </a:cxn>
                <a:cxn ang="0">
                  <a:pos x="1128" y="189"/>
                </a:cxn>
                <a:cxn ang="0">
                  <a:pos x="1146" y="177"/>
                </a:cxn>
                <a:cxn ang="0">
                  <a:pos x="1173" y="150"/>
                </a:cxn>
                <a:cxn ang="0">
                  <a:pos x="1257" y="93"/>
                </a:cxn>
                <a:cxn ang="0">
                  <a:pos x="1311" y="66"/>
                </a:cxn>
                <a:cxn ang="0">
                  <a:pos x="1335" y="53"/>
                </a:cxn>
                <a:cxn ang="0">
                  <a:pos x="1344" y="47"/>
                </a:cxn>
                <a:cxn ang="0">
                  <a:pos x="1383" y="30"/>
                </a:cxn>
                <a:cxn ang="0">
                  <a:pos x="1401" y="15"/>
                </a:cxn>
                <a:cxn ang="0">
                  <a:pos x="1418" y="6"/>
                </a:cxn>
                <a:cxn ang="0">
                  <a:pos x="1428" y="0"/>
                </a:cxn>
              </a:cxnLst>
              <a:rect l="0" t="0" r="r" b="b"/>
              <a:pathLst>
                <a:path w="1428" h="1278">
                  <a:moveTo>
                    <a:pt x="0" y="1275"/>
                  </a:moveTo>
                  <a:cubicBezTo>
                    <a:pt x="23" y="1278"/>
                    <a:pt x="58" y="1269"/>
                    <a:pt x="81" y="1272"/>
                  </a:cubicBezTo>
                  <a:cubicBezTo>
                    <a:pt x="145" y="1267"/>
                    <a:pt x="196" y="1271"/>
                    <a:pt x="261" y="1269"/>
                  </a:cubicBezTo>
                  <a:cubicBezTo>
                    <a:pt x="312" y="1259"/>
                    <a:pt x="361" y="1258"/>
                    <a:pt x="411" y="1245"/>
                  </a:cubicBezTo>
                  <a:cubicBezTo>
                    <a:pt x="450" y="1235"/>
                    <a:pt x="484" y="1222"/>
                    <a:pt x="522" y="1209"/>
                  </a:cubicBezTo>
                  <a:cubicBezTo>
                    <a:pt x="553" y="1199"/>
                    <a:pt x="588" y="1172"/>
                    <a:pt x="615" y="1154"/>
                  </a:cubicBezTo>
                  <a:cubicBezTo>
                    <a:pt x="631" y="1149"/>
                    <a:pt x="624" y="1154"/>
                    <a:pt x="645" y="1140"/>
                  </a:cubicBezTo>
                  <a:cubicBezTo>
                    <a:pt x="648" y="1138"/>
                    <a:pt x="660" y="1128"/>
                    <a:pt x="660" y="1128"/>
                  </a:cubicBezTo>
                  <a:cubicBezTo>
                    <a:pt x="668" y="1104"/>
                    <a:pt x="647" y="1141"/>
                    <a:pt x="663" y="1125"/>
                  </a:cubicBezTo>
                  <a:cubicBezTo>
                    <a:pt x="665" y="1123"/>
                    <a:pt x="669" y="1120"/>
                    <a:pt x="671" y="1118"/>
                  </a:cubicBezTo>
                  <a:cubicBezTo>
                    <a:pt x="674" y="1115"/>
                    <a:pt x="681" y="1112"/>
                    <a:pt x="683" y="1109"/>
                  </a:cubicBezTo>
                  <a:cubicBezTo>
                    <a:pt x="686" y="1107"/>
                    <a:pt x="684" y="1107"/>
                    <a:pt x="690" y="1103"/>
                  </a:cubicBezTo>
                  <a:cubicBezTo>
                    <a:pt x="695" y="1095"/>
                    <a:pt x="710" y="1088"/>
                    <a:pt x="717" y="1083"/>
                  </a:cubicBezTo>
                  <a:cubicBezTo>
                    <a:pt x="721" y="1071"/>
                    <a:pt x="725" y="1066"/>
                    <a:pt x="735" y="1059"/>
                  </a:cubicBezTo>
                  <a:cubicBezTo>
                    <a:pt x="745" y="1045"/>
                    <a:pt x="751" y="1027"/>
                    <a:pt x="765" y="1017"/>
                  </a:cubicBezTo>
                  <a:cubicBezTo>
                    <a:pt x="802" y="961"/>
                    <a:pt x="821" y="890"/>
                    <a:pt x="837" y="825"/>
                  </a:cubicBezTo>
                  <a:cubicBezTo>
                    <a:pt x="843" y="767"/>
                    <a:pt x="862" y="711"/>
                    <a:pt x="873" y="654"/>
                  </a:cubicBezTo>
                  <a:cubicBezTo>
                    <a:pt x="878" y="588"/>
                    <a:pt x="895" y="538"/>
                    <a:pt x="915" y="477"/>
                  </a:cubicBezTo>
                  <a:cubicBezTo>
                    <a:pt x="930" y="433"/>
                    <a:pt x="943" y="390"/>
                    <a:pt x="969" y="351"/>
                  </a:cubicBezTo>
                  <a:cubicBezTo>
                    <a:pt x="983" y="330"/>
                    <a:pt x="1012" y="283"/>
                    <a:pt x="1032" y="270"/>
                  </a:cubicBezTo>
                  <a:cubicBezTo>
                    <a:pt x="1059" y="252"/>
                    <a:pt x="1075" y="227"/>
                    <a:pt x="1101" y="210"/>
                  </a:cubicBezTo>
                  <a:cubicBezTo>
                    <a:pt x="1108" y="199"/>
                    <a:pt x="1117" y="197"/>
                    <a:pt x="1128" y="189"/>
                  </a:cubicBezTo>
                  <a:cubicBezTo>
                    <a:pt x="1134" y="185"/>
                    <a:pt x="1146" y="177"/>
                    <a:pt x="1146" y="177"/>
                  </a:cubicBezTo>
                  <a:cubicBezTo>
                    <a:pt x="1153" y="167"/>
                    <a:pt x="1162" y="154"/>
                    <a:pt x="1173" y="150"/>
                  </a:cubicBezTo>
                  <a:cubicBezTo>
                    <a:pt x="1192" y="131"/>
                    <a:pt x="1230" y="102"/>
                    <a:pt x="1257" y="93"/>
                  </a:cubicBezTo>
                  <a:cubicBezTo>
                    <a:pt x="1273" y="77"/>
                    <a:pt x="1289" y="71"/>
                    <a:pt x="1311" y="66"/>
                  </a:cubicBezTo>
                  <a:cubicBezTo>
                    <a:pt x="1311" y="66"/>
                    <a:pt x="1330" y="55"/>
                    <a:pt x="1335" y="53"/>
                  </a:cubicBezTo>
                  <a:cubicBezTo>
                    <a:pt x="1338" y="52"/>
                    <a:pt x="1344" y="47"/>
                    <a:pt x="1344" y="47"/>
                  </a:cubicBezTo>
                  <a:cubicBezTo>
                    <a:pt x="1354" y="37"/>
                    <a:pt x="1370" y="35"/>
                    <a:pt x="1383" y="30"/>
                  </a:cubicBezTo>
                  <a:cubicBezTo>
                    <a:pt x="1391" y="27"/>
                    <a:pt x="1401" y="15"/>
                    <a:pt x="1401" y="15"/>
                  </a:cubicBezTo>
                  <a:cubicBezTo>
                    <a:pt x="1410" y="15"/>
                    <a:pt x="1414" y="8"/>
                    <a:pt x="1418" y="6"/>
                  </a:cubicBezTo>
                  <a:lnTo>
                    <a:pt x="1428" y="0"/>
                  </a:lnTo>
                </a:path>
              </a:pathLst>
            </a:custGeom>
            <a:noFill/>
            <a:ln w="38100" cap="sq" cmpd="sng">
              <a:solidFill>
                <a:srgbClr val="FD4335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374"/>
            <p:cNvSpPr>
              <a:spLocks/>
            </p:cNvSpPr>
            <p:nvPr/>
          </p:nvSpPr>
          <p:spPr bwMode="auto">
            <a:xfrm>
              <a:off x="3261" y="1299"/>
              <a:ext cx="20" cy="2229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6" y="303"/>
                </a:cxn>
                <a:cxn ang="0">
                  <a:pos x="9" y="573"/>
                </a:cxn>
                <a:cxn ang="0">
                  <a:pos x="9" y="633"/>
                </a:cxn>
                <a:cxn ang="0">
                  <a:pos x="9" y="717"/>
                </a:cxn>
                <a:cxn ang="0">
                  <a:pos x="3" y="1179"/>
                </a:cxn>
                <a:cxn ang="0">
                  <a:pos x="3" y="1617"/>
                </a:cxn>
                <a:cxn ang="0">
                  <a:pos x="15" y="1863"/>
                </a:cxn>
                <a:cxn ang="0">
                  <a:pos x="9" y="2145"/>
                </a:cxn>
                <a:cxn ang="0">
                  <a:pos x="12" y="2229"/>
                </a:cxn>
                <a:cxn ang="0">
                  <a:pos x="3" y="2157"/>
                </a:cxn>
              </a:cxnLst>
              <a:rect l="0" t="0" r="r" b="b"/>
              <a:pathLst>
                <a:path w="20" h="2229">
                  <a:moveTo>
                    <a:pt x="9" y="0"/>
                  </a:moveTo>
                  <a:cubicBezTo>
                    <a:pt x="13" y="101"/>
                    <a:pt x="20" y="202"/>
                    <a:pt x="6" y="303"/>
                  </a:cubicBezTo>
                  <a:cubicBezTo>
                    <a:pt x="10" y="394"/>
                    <a:pt x="13" y="482"/>
                    <a:pt x="9" y="573"/>
                  </a:cubicBezTo>
                  <a:cubicBezTo>
                    <a:pt x="8" y="593"/>
                    <a:pt x="9" y="633"/>
                    <a:pt x="9" y="633"/>
                  </a:cubicBezTo>
                  <a:cubicBezTo>
                    <a:pt x="11" y="662"/>
                    <a:pt x="5" y="688"/>
                    <a:pt x="9" y="717"/>
                  </a:cubicBezTo>
                  <a:cubicBezTo>
                    <a:pt x="16" y="871"/>
                    <a:pt x="8" y="1025"/>
                    <a:pt x="3" y="1179"/>
                  </a:cubicBezTo>
                  <a:cubicBezTo>
                    <a:pt x="5" y="1322"/>
                    <a:pt x="16" y="1473"/>
                    <a:pt x="3" y="1617"/>
                  </a:cubicBezTo>
                  <a:cubicBezTo>
                    <a:pt x="0" y="1693"/>
                    <a:pt x="9" y="1788"/>
                    <a:pt x="15" y="1863"/>
                  </a:cubicBezTo>
                  <a:cubicBezTo>
                    <a:pt x="9" y="2007"/>
                    <a:pt x="15" y="1923"/>
                    <a:pt x="9" y="2145"/>
                  </a:cubicBezTo>
                  <a:cubicBezTo>
                    <a:pt x="9" y="2161"/>
                    <a:pt x="13" y="2227"/>
                    <a:pt x="12" y="2229"/>
                  </a:cubicBezTo>
                  <a:lnTo>
                    <a:pt x="3" y="2157"/>
                  </a:lnTo>
                </a:path>
              </a:pathLst>
            </a:custGeom>
            <a:noFill/>
            <a:ln w="38100" cap="sq" cmpd="sng">
              <a:solidFill>
                <a:srgbClr val="FD4335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75"/>
            <p:cNvSpPr>
              <a:spLocks/>
            </p:cNvSpPr>
            <p:nvPr/>
          </p:nvSpPr>
          <p:spPr bwMode="auto">
            <a:xfrm>
              <a:off x="3282" y="1614"/>
              <a:ext cx="585" cy="1917"/>
            </a:xfrm>
            <a:custGeom>
              <a:avLst/>
              <a:gdLst/>
              <a:ahLst/>
              <a:cxnLst>
                <a:cxn ang="0">
                  <a:pos x="0" y="1917"/>
                </a:cxn>
                <a:cxn ang="0">
                  <a:pos x="39" y="1827"/>
                </a:cxn>
                <a:cxn ang="0">
                  <a:pos x="66" y="1755"/>
                </a:cxn>
                <a:cxn ang="0">
                  <a:pos x="90" y="1710"/>
                </a:cxn>
                <a:cxn ang="0">
                  <a:pos x="114" y="1674"/>
                </a:cxn>
                <a:cxn ang="0">
                  <a:pos x="171" y="1530"/>
                </a:cxn>
                <a:cxn ang="0">
                  <a:pos x="186" y="1467"/>
                </a:cxn>
                <a:cxn ang="0">
                  <a:pos x="210" y="1386"/>
                </a:cxn>
                <a:cxn ang="0">
                  <a:pos x="216" y="1362"/>
                </a:cxn>
                <a:cxn ang="0">
                  <a:pos x="222" y="1320"/>
                </a:cxn>
                <a:cxn ang="0">
                  <a:pos x="258" y="1113"/>
                </a:cxn>
                <a:cxn ang="0">
                  <a:pos x="279" y="1038"/>
                </a:cxn>
                <a:cxn ang="0">
                  <a:pos x="303" y="966"/>
                </a:cxn>
                <a:cxn ang="0">
                  <a:pos x="321" y="939"/>
                </a:cxn>
                <a:cxn ang="0">
                  <a:pos x="348" y="891"/>
                </a:cxn>
                <a:cxn ang="0">
                  <a:pos x="375" y="822"/>
                </a:cxn>
                <a:cxn ang="0">
                  <a:pos x="399" y="747"/>
                </a:cxn>
                <a:cxn ang="0">
                  <a:pos x="468" y="453"/>
                </a:cxn>
                <a:cxn ang="0">
                  <a:pos x="501" y="411"/>
                </a:cxn>
                <a:cxn ang="0">
                  <a:pos x="528" y="366"/>
                </a:cxn>
                <a:cxn ang="0">
                  <a:pos x="531" y="312"/>
                </a:cxn>
                <a:cxn ang="0">
                  <a:pos x="537" y="240"/>
                </a:cxn>
                <a:cxn ang="0">
                  <a:pos x="570" y="195"/>
                </a:cxn>
                <a:cxn ang="0">
                  <a:pos x="579" y="78"/>
                </a:cxn>
                <a:cxn ang="0">
                  <a:pos x="585" y="0"/>
                </a:cxn>
              </a:cxnLst>
              <a:rect l="0" t="0" r="r" b="b"/>
              <a:pathLst>
                <a:path w="585" h="1917">
                  <a:moveTo>
                    <a:pt x="0" y="1917"/>
                  </a:moveTo>
                  <a:cubicBezTo>
                    <a:pt x="10" y="1886"/>
                    <a:pt x="26" y="1857"/>
                    <a:pt x="39" y="1827"/>
                  </a:cubicBezTo>
                  <a:cubicBezTo>
                    <a:pt x="49" y="1805"/>
                    <a:pt x="53" y="1775"/>
                    <a:pt x="66" y="1755"/>
                  </a:cubicBezTo>
                  <a:cubicBezTo>
                    <a:pt x="76" y="1740"/>
                    <a:pt x="81" y="1726"/>
                    <a:pt x="90" y="1710"/>
                  </a:cubicBezTo>
                  <a:cubicBezTo>
                    <a:pt x="96" y="1700"/>
                    <a:pt x="110" y="1686"/>
                    <a:pt x="114" y="1674"/>
                  </a:cubicBezTo>
                  <a:cubicBezTo>
                    <a:pt x="131" y="1624"/>
                    <a:pt x="148" y="1577"/>
                    <a:pt x="171" y="1530"/>
                  </a:cubicBezTo>
                  <a:cubicBezTo>
                    <a:pt x="180" y="1511"/>
                    <a:pt x="181" y="1487"/>
                    <a:pt x="186" y="1467"/>
                  </a:cubicBezTo>
                  <a:cubicBezTo>
                    <a:pt x="193" y="1440"/>
                    <a:pt x="203" y="1413"/>
                    <a:pt x="210" y="1386"/>
                  </a:cubicBezTo>
                  <a:cubicBezTo>
                    <a:pt x="212" y="1378"/>
                    <a:pt x="215" y="1370"/>
                    <a:pt x="216" y="1362"/>
                  </a:cubicBezTo>
                  <a:cubicBezTo>
                    <a:pt x="218" y="1348"/>
                    <a:pt x="222" y="1320"/>
                    <a:pt x="222" y="1320"/>
                  </a:cubicBezTo>
                  <a:cubicBezTo>
                    <a:pt x="226" y="1252"/>
                    <a:pt x="241" y="1179"/>
                    <a:pt x="258" y="1113"/>
                  </a:cubicBezTo>
                  <a:cubicBezTo>
                    <a:pt x="261" y="1084"/>
                    <a:pt x="268" y="1063"/>
                    <a:pt x="279" y="1038"/>
                  </a:cubicBezTo>
                  <a:cubicBezTo>
                    <a:pt x="289" y="1015"/>
                    <a:pt x="295" y="990"/>
                    <a:pt x="303" y="966"/>
                  </a:cubicBezTo>
                  <a:cubicBezTo>
                    <a:pt x="306" y="956"/>
                    <a:pt x="318" y="949"/>
                    <a:pt x="321" y="939"/>
                  </a:cubicBezTo>
                  <a:cubicBezTo>
                    <a:pt x="326" y="923"/>
                    <a:pt x="338" y="905"/>
                    <a:pt x="348" y="891"/>
                  </a:cubicBezTo>
                  <a:cubicBezTo>
                    <a:pt x="354" y="867"/>
                    <a:pt x="371" y="846"/>
                    <a:pt x="375" y="822"/>
                  </a:cubicBezTo>
                  <a:cubicBezTo>
                    <a:pt x="379" y="797"/>
                    <a:pt x="385" y="769"/>
                    <a:pt x="399" y="747"/>
                  </a:cubicBezTo>
                  <a:cubicBezTo>
                    <a:pt x="381" y="655"/>
                    <a:pt x="397" y="524"/>
                    <a:pt x="468" y="453"/>
                  </a:cubicBezTo>
                  <a:cubicBezTo>
                    <a:pt x="473" y="437"/>
                    <a:pt x="487" y="421"/>
                    <a:pt x="501" y="411"/>
                  </a:cubicBezTo>
                  <a:cubicBezTo>
                    <a:pt x="507" y="394"/>
                    <a:pt x="518" y="381"/>
                    <a:pt x="528" y="366"/>
                  </a:cubicBezTo>
                  <a:cubicBezTo>
                    <a:pt x="536" y="355"/>
                    <a:pt x="526" y="326"/>
                    <a:pt x="531" y="312"/>
                  </a:cubicBezTo>
                  <a:cubicBezTo>
                    <a:pt x="532" y="289"/>
                    <a:pt x="535" y="263"/>
                    <a:pt x="537" y="240"/>
                  </a:cubicBezTo>
                  <a:cubicBezTo>
                    <a:pt x="538" y="226"/>
                    <a:pt x="570" y="195"/>
                    <a:pt x="570" y="195"/>
                  </a:cubicBezTo>
                  <a:cubicBezTo>
                    <a:pt x="575" y="155"/>
                    <a:pt x="577" y="117"/>
                    <a:pt x="579" y="78"/>
                  </a:cubicBezTo>
                  <a:cubicBezTo>
                    <a:pt x="580" y="57"/>
                    <a:pt x="585" y="21"/>
                    <a:pt x="585" y="0"/>
                  </a:cubicBezTo>
                </a:path>
              </a:pathLst>
            </a:custGeom>
            <a:noFill/>
            <a:ln w="38100" cap="sq" cmpd="sng">
              <a:solidFill>
                <a:srgbClr val="FD4335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76"/>
            <p:cNvSpPr>
              <a:spLocks/>
            </p:cNvSpPr>
            <p:nvPr/>
          </p:nvSpPr>
          <p:spPr bwMode="auto">
            <a:xfrm>
              <a:off x="3862" y="1617"/>
              <a:ext cx="13" cy="1197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72"/>
                </a:cxn>
                <a:cxn ang="0">
                  <a:pos x="5" y="243"/>
                </a:cxn>
                <a:cxn ang="0">
                  <a:pos x="5" y="564"/>
                </a:cxn>
                <a:cxn ang="0">
                  <a:pos x="2" y="654"/>
                </a:cxn>
                <a:cxn ang="0">
                  <a:pos x="5" y="717"/>
                </a:cxn>
                <a:cxn ang="0">
                  <a:pos x="11" y="828"/>
                </a:cxn>
                <a:cxn ang="0">
                  <a:pos x="5" y="993"/>
                </a:cxn>
                <a:cxn ang="0">
                  <a:pos x="11" y="1197"/>
                </a:cxn>
              </a:cxnLst>
              <a:rect l="0" t="0" r="r" b="b"/>
              <a:pathLst>
                <a:path w="13" h="1197">
                  <a:moveTo>
                    <a:pt x="8" y="0"/>
                  </a:moveTo>
                  <a:cubicBezTo>
                    <a:pt x="13" y="26"/>
                    <a:pt x="6" y="43"/>
                    <a:pt x="8" y="72"/>
                  </a:cubicBezTo>
                  <a:cubicBezTo>
                    <a:pt x="3" y="126"/>
                    <a:pt x="5" y="204"/>
                    <a:pt x="5" y="243"/>
                  </a:cubicBezTo>
                  <a:cubicBezTo>
                    <a:pt x="13" y="348"/>
                    <a:pt x="2" y="468"/>
                    <a:pt x="5" y="564"/>
                  </a:cubicBezTo>
                  <a:cubicBezTo>
                    <a:pt x="11" y="692"/>
                    <a:pt x="2" y="585"/>
                    <a:pt x="2" y="654"/>
                  </a:cubicBezTo>
                  <a:cubicBezTo>
                    <a:pt x="4" y="678"/>
                    <a:pt x="5" y="717"/>
                    <a:pt x="5" y="717"/>
                  </a:cubicBezTo>
                  <a:cubicBezTo>
                    <a:pt x="3" y="756"/>
                    <a:pt x="8" y="792"/>
                    <a:pt x="11" y="828"/>
                  </a:cubicBezTo>
                  <a:cubicBezTo>
                    <a:pt x="9" y="880"/>
                    <a:pt x="8" y="941"/>
                    <a:pt x="5" y="993"/>
                  </a:cubicBezTo>
                  <a:cubicBezTo>
                    <a:pt x="8" y="1076"/>
                    <a:pt x="0" y="1120"/>
                    <a:pt x="11" y="1197"/>
                  </a:cubicBezTo>
                </a:path>
              </a:pathLst>
            </a:custGeom>
            <a:noFill/>
            <a:ln w="38100" cap="sq" cmpd="sng">
              <a:solidFill>
                <a:srgbClr val="FD4335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77"/>
            <p:cNvSpPr>
              <a:spLocks/>
            </p:cNvSpPr>
            <p:nvPr/>
          </p:nvSpPr>
          <p:spPr bwMode="auto">
            <a:xfrm>
              <a:off x="4773" y="1678"/>
              <a:ext cx="243" cy="572"/>
            </a:xfrm>
            <a:custGeom>
              <a:avLst/>
              <a:gdLst/>
              <a:ahLst/>
              <a:cxnLst>
                <a:cxn ang="0">
                  <a:pos x="0" y="572"/>
                </a:cxn>
                <a:cxn ang="0">
                  <a:pos x="18" y="437"/>
                </a:cxn>
                <a:cxn ang="0">
                  <a:pos x="39" y="290"/>
                </a:cxn>
                <a:cxn ang="0">
                  <a:pos x="51" y="215"/>
                </a:cxn>
                <a:cxn ang="0">
                  <a:pos x="72" y="164"/>
                </a:cxn>
                <a:cxn ang="0">
                  <a:pos x="108" y="62"/>
                </a:cxn>
                <a:cxn ang="0">
                  <a:pos x="150" y="2"/>
                </a:cxn>
                <a:cxn ang="0">
                  <a:pos x="243" y="2"/>
                </a:cxn>
              </a:cxnLst>
              <a:rect l="0" t="0" r="r" b="b"/>
              <a:pathLst>
                <a:path w="243" h="572">
                  <a:moveTo>
                    <a:pt x="0" y="572"/>
                  </a:moveTo>
                  <a:cubicBezTo>
                    <a:pt x="14" y="530"/>
                    <a:pt x="4" y="480"/>
                    <a:pt x="18" y="437"/>
                  </a:cubicBezTo>
                  <a:cubicBezTo>
                    <a:pt x="25" y="388"/>
                    <a:pt x="31" y="339"/>
                    <a:pt x="39" y="290"/>
                  </a:cubicBezTo>
                  <a:cubicBezTo>
                    <a:pt x="42" y="272"/>
                    <a:pt x="47" y="232"/>
                    <a:pt x="51" y="215"/>
                  </a:cubicBezTo>
                  <a:cubicBezTo>
                    <a:pt x="53" y="206"/>
                    <a:pt x="66" y="149"/>
                    <a:pt x="72" y="164"/>
                  </a:cubicBezTo>
                  <a:cubicBezTo>
                    <a:pt x="77" y="115"/>
                    <a:pt x="86" y="106"/>
                    <a:pt x="108" y="62"/>
                  </a:cubicBezTo>
                  <a:cubicBezTo>
                    <a:pt x="118" y="42"/>
                    <a:pt x="130" y="15"/>
                    <a:pt x="150" y="2"/>
                  </a:cubicBezTo>
                  <a:cubicBezTo>
                    <a:pt x="187" y="5"/>
                    <a:pt x="226" y="0"/>
                    <a:pt x="243" y="2"/>
                  </a:cubicBezTo>
                </a:path>
              </a:pathLst>
            </a:custGeom>
            <a:noFill/>
            <a:ln w="38100" cap="flat" cmpd="sng">
              <a:solidFill>
                <a:srgbClr val="FD4335"/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78"/>
            <p:cNvSpPr>
              <a:spLocks/>
            </p:cNvSpPr>
            <p:nvPr/>
          </p:nvSpPr>
          <p:spPr bwMode="auto">
            <a:xfrm>
              <a:off x="3888" y="2304"/>
              <a:ext cx="897" cy="549"/>
            </a:xfrm>
            <a:custGeom>
              <a:avLst/>
              <a:gdLst/>
              <a:ahLst/>
              <a:cxnLst>
                <a:cxn ang="0">
                  <a:pos x="0" y="549"/>
                </a:cxn>
                <a:cxn ang="0">
                  <a:pos x="39" y="525"/>
                </a:cxn>
                <a:cxn ang="0">
                  <a:pos x="114" y="498"/>
                </a:cxn>
                <a:cxn ang="0">
                  <a:pos x="141" y="486"/>
                </a:cxn>
                <a:cxn ang="0">
                  <a:pos x="147" y="477"/>
                </a:cxn>
                <a:cxn ang="0">
                  <a:pos x="156" y="474"/>
                </a:cxn>
                <a:cxn ang="0">
                  <a:pos x="159" y="465"/>
                </a:cxn>
                <a:cxn ang="0">
                  <a:pos x="168" y="459"/>
                </a:cxn>
                <a:cxn ang="0">
                  <a:pos x="195" y="405"/>
                </a:cxn>
                <a:cxn ang="0">
                  <a:pos x="225" y="270"/>
                </a:cxn>
                <a:cxn ang="0">
                  <a:pos x="267" y="204"/>
                </a:cxn>
                <a:cxn ang="0">
                  <a:pos x="375" y="198"/>
                </a:cxn>
                <a:cxn ang="0">
                  <a:pos x="414" y="186"/>
                </a:cxn>
                <a:cxn ang="0">
                  <a:pos x="429" y="120"/>
                </a:cxn>
                <a:cxn ang="0">
                  <a:pos x="471" y="84"/>
                </a:cxn>
                <a:cxn ang="0">
                  <a:pos x="621" y="78"/>
                </a:cxn>
                <a:cxn ang="0">
                  <a:pos x="651" y="66"/>
                </a:cxn>
                <a:cxn ang="0">
                  <a:pos x="837" y="39"/>
                </a:cxn>
                <a:cxn ang="0">
                  <a:pos x="870" y="33"/>
                </a:cxn>
                <a:cxn ang="0">
                  <a:pos x="897" y="0"/>
                </a:cxn>
              </a:cxnLst>
              <a:rect l="0" t="0" r="r" b="b"/>
              <a:pathLst>
                <a:path w="897" h="549">
                  <a:moveTo>
                    <a:pt x="0" y="549"/>
                  </a:moveTo>
                  <a:cubicBezTo>
                    <a:pt x="6" y="531"/>
                    <a:pt x="25" y="534"/>
                    <a:pt x="39" y="525"/>
                  </a:cubicBezTo>
                  <a:cubicBezTo>
                    <a:pt x="63" y="509"/>
                    <a:pt x="87" y="505"/>
                    <a:pt x="114" y="498"/>
                  </a:cubicBezTo>
                  <a:cubicBezTo>
                    <a:pt x="124" y="495"/>
                    <a:pt x="131" y="489"/>
                    <a:pt x="141" y="486"/>
                  </a:cubicBezTo>
                  <a:cubicBezTo>
                    <a:pt x="143" y="483"/>
                    <a:pt x="144" y="479"/>
                    <a:pt x="147" y="477"/>
                  </a:cubicBezTo>
                  <a:cubicBezTo>
                    <a:pt x="149" y="475"/>
                    <a:pt x="154" y="476"/>
                    <a:pt x="156" y="474"/>
                  </a:cubicBezTo>
                  <a:cubicBezTo>
                    <a:pt x="158" y="472"/>
                    <a:pt x="157" y="467"/>
                    <a:pt x="159" y="465"/>
                  </a:cubicBezTo>
                  <a:cubicBezTo>
                    <a:pt x="161" y="462"/>
                    <a:pt x="165" y="461"/>
                    <a:pt x="168" y="459"/>
                  </a:cubicBezTo>
                  <a:cubicBezTo>
                    <a:pt x="174" y="440"/>
                    <a:pt x="189" y="424"/>
                    <a:pt x="195" y="405"/>
                  </a:cubicBezTo>
                  <a:cubicBezTo>
                    <a:pt x="208" y="365"/>
                    <a:pt x="212" y="310"/>
                    <a:pt x="225" y="270"/>
                  </a:cubicBezTo>
                  <a:cubicBezTo>
                    <a:pt x="231" y="251"/>
                    <a:pt x="252" y="216"/>
                    <a:pt x="267" y="204"/>
                  </a:cubicBezTo>
                  <a:cubicBezTo>
                    <a:pt x="297" y="180"/>
                    <a:pt x="337" y="199"/>
                    <a:pt x="375" y="198"/>
                  </a:cubicBezTo>
                  <a:cubicBezTo>
                    <a:pt x="388" y="194"/>
                    <a:pt x="401" y="190"/>
                    <a:pt x="414" y="186"/>
                  </a:cubicBezTo>
                  <a:cubicBezTo>
                    <a:pt x="427" y="167"/>
                    <a:pt x="435" y="141"/>
                    <a:pt x="429" y="120"/>
                  </a:cubicBezTo>
                  <a:cubicBezTo>
                    <a:pt x="436" y="105"/>
                    <a:pt x="454" y="90"/>
                    <a:pt x="471" y="84"/>
                  </a:cubicBezTo>
                  <a:cubicBezTo>
                    <a:pt x="524" y="86"/>
                    <a:pt x="568" y="81"/>
                    <a:pt x="621" y="78"/>
                  </a:cubicBezTo>
                  <a:cubicBezTo>
                    <a:pt x="631" y="75"/>
                    <a:pt x="663" y="42"/>
                    <a:pt x="651" y="66"/>
                  </a:cubicBezTo>
                  <a:cubicBezTo>
                    <a:pt x="681" y="27"/>
                    <a:pt x="814" y="39"/>
                    <a:pt x="837" y="39"/>
                  </a:cubicBezTo>
                  <a:cubicBezTo>
                    <a:pt x="861" y="31"/>
                    <a:pt x="852" y="39"/>
                    <a:pt x="870" y="33"/>
                  </a:cubicBezTo>
                  <a:cubicBezTo>
                    <a:pt x="880" y="27"/>
                    <a:pt x="893" y="5"/>
                    <a:pt x="897" y="0"/>
                  </a:cubicBezTo>
                </a:path>
              </a:pathLst>
            </a:custGeom>
            <a:noFill/>
            <a:ln w="38100" cap="sq" cmpd="sng">
              <a:solidFill>
                <a:srgbClr val="FD4335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941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Bruit de fond : </a:t>
            </a:r>
            <a:r>
              <a:rPr lang="en-US" dirty="0" err="1" smtClean="0"/>
              <a:t>gg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err="1" smtClean="0">
                <a:latin typeface="Symbol" charset="2"/>
                <a:cs typeface="Symbol" charset="2"/>
                <a:sym typeface="Wingdings"/>
              </a:rPr>
              <a:t>gg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40</a:t>
            </a:fld>
            <a:endParaRPr lang="en-US"/>
          </a:p>
        </p:txBody>
      </p:sp>
      <p:pic>
        <p:nvPicPr>
          <p:cNvPr id="7" name="Picture 6" descr="Capture d’écran 2013-05-21 à 16.12.51.p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" r="8797"/>
          <a:stretch/>
        </p:blipFill>
        <p:spPr>
          <a:xfrm>
            <a:off x="2133599" y="1989979"/>
            <a:ext cx="3290647" cy="2692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86799" y="2010755"/>
            <a:ext cx="309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779593" y="4303999"/>
            <a:ext cx="309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94586" y="3934667"/>
            <a:ext cx="279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g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39108" y="2010755"/>
            <a:ext cx="279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g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77586" y="5370172"/>
            <a:ext cx="45851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Non </a:t>
            </a:r>
            <a:r>
              <a:rPr lang="en-US" dirty="0" err="1" smtClean="0"/>
              <a:t>résonnant</a:t>
            </a:r>
            <a:endParaRPr lang="en-US" dirty="0"/>
          </a:p>
          <a:p>
            <a:r>
              <a:rPr lang="en-US" dirty="0" err="1" smtClean="0"/>
              <a:t>m</a:t>
            </a:r>
            <a:r>
              <a:rPr lang="en-US" baseline="-25000" dirty="0" err="1" smtClean="0">
                <a:latin typeface="Symbol" charset="2"/>
                <a:cs typeface="Symbol" charset="2"/>
              </a:rPr>
              <a:t>gg</a:t>
            </a:r>
            <a:r>
              <a:rPr lang="en-US" dirty="0" err="1" smtClean="0"/>
              <a:t>de</a:t>
            </a:r>
            <a:r>
              <a:rPr lang="en-US" dirty="0" smtClean="0"/>
              <a:t> </a:t>
            </a:r>
            <a:r>
              <a:rPr lang="en-US" dirty="0" err="1" smtClean="0"/>
              <a:t>forme</a:t>
            </a:r>
            <a:r>
              <a:rPr lang="en-US" dirty="0" smtClean="0"/>
              <a:t> </a:t>
            </a:r>
            <a:r>
              <a:rPr lang="en-US" dirty="0" err="1" smtClean="0"/>
              <a:t>exponetiellement</a:t>
            </a:r>
            <a:r>
              <a:rPr lang="en-US" dirty="0" smtClean="0"/>
              <a:t> </a:t>
            </a:r>
            <a:r>
              <a:rPr lang="en-US" dirty="0" err="1" smtClean="0"/>
              <a:t>décroissante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057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23363" cy="967655"/>
          </a:xfrm>
        </p:spPr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découverte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2208" y="2720780"/>
            <a:ext cx="4182539" cy="3975100"/>
          </a:xfrm>
        </p:spPr>
        <p:txBody>
          <a:bodyPr/>
          <a:lstStyle/>
          <a:p>
            <a:r>
              <a:rPr lang="en-US" dirty="0" smtClean="0"/>
              <a:t>Observation de CMS (</a:t>
            </a:r>
            <a:r>
              <a:rPr lang="en-US" dirty="0" err="1" smtClean="0"/>
              <a:t>juillet</a:t>
            </a:r>
            <a:r>
              <a:rPr lang="en-US" dirty="0" smtClean="0"/>
              <a:t> 2012)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1447" y="2720780"/>
            <a:ext cx="4201915" cy="3975100"/>
          </a:xfrm>
        </p:spPr>
        <p:txBody>
          <a:bodyPr/>
          <a:lstStyle/>
          <a:p>
            <a:r>
              <a:rPr lang="en-US" dirty="0" smtClean="0"/>
              <a:t>Observation </a:t>
            </a:r>
            <a:r>
              <a:rPr lang="en-US" dirty="0" err="1" smtClean="0"/>
              <a:t>d’ATLAS</a:t>
            </a:r>
            <a:r>
              <a:rPr lang="en-US" dirty="0" smtClean="0"/>
              <a:t> (</a:t>
            </a:r>
            <a:r>
              <a:rPr lang="en-US" dirty="0" err="1" smtClean="0"/>
              <a:t>juillet</a:t>
            </a:r>
            <a:r>
              <a:rPr lang="en-US" dirty="0" smtClean="0"/>
              <a:t> 2012)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41</a:t>
            </a:fld>
            <a:endParaRPr lang="fr-FR"/>
          </a:p>
        </p:txBody>
      </p:sp>
      <p:pic>
        <p:nvPicPr>
          <p:cNvPr id="7" name="Picture 6" descr="Capture d’écran 2012-10-22 à 12.18.33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08" y="3384687"/>
            <a:ext cx="3758154" cy="2996762"/>
          </a:xfrm>
          <a:prstGeom prst="rect">
            <a:avLst/>
          </a:prstGeom>
        </p:spPr>
      </p:pic>
      <p:pic>
        <p:nvPicPr>
          <p:cNvPr id="8" name="Picture 7" descr="Capture d’écran 2012-10-22 à 12.18.21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002" y="3384687"/>
            <a:ext cx="3808361" cy="29122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97147" y="1411223"/>
            <a:ext cx="6566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Pour </a:t>
            </a:r>
            <a:r>
              <a:rPr lang="en-US" dirty="0" err="1" smtClean="0"/>
              <a:t>chaque</a:t>
            </a:r>
            <a:r>
              <a:rPr lang="en-US" dirty="0" smtClean="0"/>
              <a:t> collision </a:t>
            </a:r>
            <a:r>
              <a:rPr lang="en-US" dirty="0" err="1" smtClean="0"/>
              <a:t>contenant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paire</a:t>
            </a:r>
            <a:r>
              <a:rPr lang="en-US" dirty="0" smtClean="0"/>
              <a:t> de photon, on </a:t>
            </a:r>
            <a:r>
              <a:rPr lang="en-US" dirty="0" err="1" smtClean="0"/>
              <a:t>calcule</a:t>
            </a:r>
            <a:r>
              <a:rPr lang="en-US" dirty="0" smtClean="0"/>
              <a:t> : </a:t>
            </a:r>
            <a:endParaRPr lang="en-US" dirty="0"/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432" y="1823979"/>
            <a:ext cx="4975860" cy="502920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331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latin typeface="Symbol" charset="2"/>
                <a:cs typeface="Symbol" charset="2"/>
                <a:sym typeface="Wingdings"/>
              </a:rPr>
              <a:t>gg</a:t>
            </a:r>
            <a:r>
              <a:rPr lang="en-US" dirty="0" smtClean="0">
                <a:sym typeface="Wingdings"/>
              </a:rPr>
              <a:t> en </a:t>
            </a:r>
            <a:r>
              <a:rPr lang="en-US" dirty="0" err="1" smtClean="0">
                <a:sym typeface="Wingdings"/>
              </a:rPr>
              <a:t>fonction</a:t>
            </a:r>
            <a:r>
              <a:rPr lang="en-US" dirty="0" smtClean="0">
                <a:sym typeface="Wingdings"/>
              </a:rPr>
              <a:t> du temps</a:t>
            </a:r>
            <a:endParaRPr lang="en-US" dirty="0"/>
          </a:p>
        </p:txBody>
      </p:sp>
      <p:pic>
        <p:nvPicPr>
          <p:cNvPr id="7" name="Hgg_FixedScale_Short2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3588" y="1223963"/>
            <a:ext cx="5075237" cy="492283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747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 smtClean="0"/>
              <a:t>Autre</a:t>
            </a:r>
            <a:r>
              <a:rPr lang="en-US" sz="4000" dirty="0" smtClean="0"/>
              <a:t> canal : H→</a:t>
            </a:r>
            <a:r>
              <a:rPr lang="en-US" dirty="0"/>
              <a:t>ZZ</a:t>
            </a:r>
            <a:r>
              <a:rPr lang="en-US" dirty="0" smtClean="0"/>
              <a:t>→4 leptons</a:t>
            </a:r>
            <a:endParaRPr lang="en-US" sz="4000" baseline="30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43</a:t>
            </a:fld>
            <a:endParaRPr lang="fr-FR"/>
          </a:p>
        </p:txBody>
      </p:sp>
      <p:pic>
        <p:nvPicPr>
          <p:cNvPr id="6" name="Picture 5" descr="hzz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16" y="1389155"/>
            <a:ext cx="3564167" cy="321512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053104" y="2884764"/>
            <a:ext cx="241892" cy="251993"/>
          </a:xfrm>
          <a:prstGeom prst="ellipse">
            <a:avLst/>
          </a:prstGeom>
          <a:pattFill prst="wdUpDiag">
            <a:fgClr>
              <a:schemeClr val="tx1"/>
            </a:fgClr>
            <a:bgClr>
              <a:prstClr val="white"/>
            </a:bgClr>
          </a:patt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74050" y="5254546"/>
            <a:ext cx="885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Mistral"/>
                <a:cs typeface="Mistral"/>
              </a:rPr>
              <a:t>l </a:t>
            </a:r>
            <a:r>
              <a:rPr lang="en-US" dirty="0" smtClean="0"/>
              <a:t>= e,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endParaRPr lang="en-US" dirty="0">
              <a:latin typeface="Symbol" charset="2"/>
              <a:cs typeface="Symbol" charset="2"/>
            </a:endParaRPr>
          </a:p>
        </p:txBody>
      </p:sp>
      <p:grpSp>
        <p:nvGrpSpPr>
          <p:cNvPr id="9" name="Group 76"/>
          <p:cNvGrpSpPr>
            <a:grpSpLocks/>
          </p:cNvGrpSpPr>
          <p:nvPr/>
        </p:nvGrpSpPr>
        <p:grpSpPr bwMode="auto">
          <a:xfrm>
            <a:off x="5107441" y="1802482"/>
            <a:ext cx="2857273" cy="3023518"/>
            <a:chOff x="2758" y="2316"/>
            <a:chExt cx="1130" cy="1232"/>
          </a:xfrm>
        </p:grpSpPr>
        <p:sp>
          <p:nvSpPr>
            <p:cNvPr id="10" name="Rectangle 20"/>
            <p:cNvSpPr>
              <a:spLocks noChangeArrowheads="1"/>
            </p:cNvSpPr>
            <p:nvPr/>
          </p:nvSpPr>
          <p:spPr bwMode="auto">
            <a:xfrm>
              <a:off x="3233" y="2785"/>
              <a:ext cx="9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>
                  <a:solidFill>
                    <a:srgbClr val="000000"/>
                  </a:solidFill>
                  <a:effectLst/>
                  <a:latin typeface="Helvetica" charset="0"/>
                </a:rPr>
                <a:t>H</a:t>
              </a:r>
              <a:endParaRPr lang="en-US" sz="1600"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1" name="Oval 23"/>
            <p:cNvSpPr>
              <a:spLocks noChangeArrowheads="1"/>
            </p:cNvSpPr>
            <p:nvPr/>
          </p:nvSpPr>
          <p:spPr bwMode="auto">
            <a:xfrm>
              <a:off x="3434" y="2741"/>
              <a:ext cx="50" cy="57"/>
            </a:xfrm>
            <a:prstGeom prst="ellipse">
              <a:avLst/>
            </a:prstGeom>
            <a:solidFill>
              <a:srgbClr val="008077"/>
            </a:solidFill>
            <a:ln w="7938">
              <a:solidFill>
                <a:srgbClr val="624948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2" name="Line 57"/>
            <p:cNvSpPr>
              <a:spLocks noChangeShapeType="1"/>
            </p:cNvSpPr>
            <p:nvPr/>
          </p:nvSpPr>
          <p:spPr bwMode="auto">
            <a:xfrm>
              <a:off x="2758" y="2991"/>
              <a:ext cx="490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3" name="Line 58"/>
            <p:cNvSpPr>
              <a:spLocks noChangeShapeType="1"/>
            </p:cNvSpPr>
            <p:nvPr/>
          </p:nvSpPr>
          <p:spPr bwMode="auto">
            <a:xfrm flipH="1">
              <a:off x="3381" y="2984"/>
              <a:ext cx="507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4" name="Oval 59"/>
            <p:cNvSpPr>
              <a:spLocks noChangeArrowheads="1"/>
            </p:cNvSpPr>
            <p:nvPr/>
          </p:nvSpPr>
          <p:spPr bwMode="auto">
            <a:xfrm>
              <a:off x="3267" y="2940"/>
              <a:ext cx="86" cy="94"/>
            </a:xfrm>
            <a:prstGeom prst="ellipse">
              <a:avLst/>
            </a:prstGeom>
            <a:solidFill>
              <a:srgbClr val="85A78B"/>
            </a:solidFill>
            <a:ln w="9525" algn="ctr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5" name="Line 60"/>
            <p:cNvSpPr>
              <a:spLocks noChangeShapeType="1"/>
            </p:cNvSpPr>
            <p:nvPr/>
          </p:nvSpPr>
          <p:spPr bwMode="auto">
            <a:xfrm flipV="1">
              <a:off x="3353" y="2811"/>
              <a:ext cx="78" cy="112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6" name="Line 61"/>
            <p:cNvSpPr>
              <a:spLocks noChangeShapeType="1"/>
            </p:cNvSpPr>
            <p:nvPr/>
          </p:nvSpPr>
          <p:spPr bwMode="auto">
            <a:xfrm flipH="1">
              <a:off x="3185" y="3045"/>
              <a:ext cx="83" cy="127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7" name="Oval 62"/>
            <p:cNvSpPr>
              <a:spLocks noChangeArrowheads="1"/>
            </p:cNvSpPr>
            <p:nvPr/>
          </p:nvSpPr>
          <p:spPr bwMode="auto">
            <a:xfrm>
              <a:off x="3134" y="3179"/>
              <a:ext cx="50" cy="57"/>
            </a:xfrm>
            <a:prstGeom prst="ellipse">
              <a:avLst/>
            </a:prstGeom>
            <a:solidFill>
              <a:srgbClr val="008077"/>
            </a:solidFill>
            <a:ln w="7938">
              <a:solidFill>
                <a:srgbClr val="624948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8" name="Rectangle 64"/>
            <p:cNvSpPr>
              <a:spLocks noChangeArrowheads="1"/>
            </p:cNvSpPr>
            <p:nvPr/>
          </p:nvSpPr>
          <p:spPr bwMode="auto">
            <a:xfrm>
              <a:off x="3371" y="2603"/>
              <a:ext cx="7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>
                  <a:solidFill>
                    <a:srgbClr val="000000"/>
                  </a:solidFill>
                  <a:effectLst/>
                  <a:latin typeface="Helvetica" charset="0"/>
                </a:rPr>
                <a:t>Z</a:t>
              </a:r>
              <a:endParaRPr lang="en-US" sz="1600"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9" name="Rectangle 65"/>
            <p:cNvSpPr>
              <a:spLocks noChangeArrowheads="1"/>
            </p:cNvSpPr>
            <p:nvPr/>
          </p:nvSpPr>
          <p:spPr bwMode="auto">
            <a:xfrm>
              <a:off x="2770" y="2812"/>
              <a:ext cx="71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>
                  <a:solidFill>
                    <a:srgbClr val="000000"/>
                  </a:solidFill>
                  <a:effectLst/>
                  <a:latin typeface="Helvetica" charset="0"/>
                </a:rPr>
                <a:t>p</a:t>
              </a:r>
              <a:endParaRPr lang="en-US" sz="1600"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0" name="Rectangle 66"/>
            <p:cNvSpPr>
              <a:spLocks noChangeArrowheads="1"/>
            </p:cNvSpPr>
            <p:nvPr/>
          </p:nvSpPr>
          <p:spPr bwMode="auto">
            <a:xfrm>
              <a:off x="3794" y="2822"/>
              <a:ext cx="71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>
                  <a:solidFill>
                    <a:srgbClr val="000000"/>
                  </a:solidFill>
                  <a:effectLst/>
                  <a:latin typeface="Helvetica" charset="0"/>
                </a:rPr>
                <a:t>p</a:t>
              </a:r>
              <a:endParaRPr lang="en-US" sz="1600"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1" name="Rectangle 67"/>
            <p:cNvSpPr>
              <a:spLocks noChangeArrowheads="1"/>
            </p:cNvSpPr>
            <p:nvPr/>
          </p:nvSpPr>
          <p:spPr bwMode="auto">
            <a:xfrm>
              <a:off x="3055" y="3070"/>
              <a:ext cx="7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>
                  <a:solidFill>
                    <a:srgbClr val="000000"/>
                  </a:solidFill>
                  <a:effectLst/>
                  <a:latin typeface="Helvetica" charset="0"/>
                </a:rPr>
                <a:t>Z</a:t>
              </a:r>
              <a:endParaRPr lang="en-US" sz="1600"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2" name="Line 68"/>
            <p:cNvSpPr>
              <a:spLocks noChangeShapeType="1"/>
            </p:cNvSpPr>
            <p:nvPr/>
          </p:nvSpPr>
          <p:spPr bwMode="auto">
            <a:xfrm>
              <a:off x="3155" y="3214"/>
              <a:ext cx="15" cy="268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3" name="Line 69"/>
            <p:cNvSpPr>
              <a:spLocks noChangeShapeType="1"/>
            </p:cNvSpPr>
            <p:nvPr/>
          </p:nvSpPr>
          <p:spPr bwMode="auto">
            <a:xfrm flipH="1">
              <a:off x="2907" y="3207"/>
              <a:ext cx="249" cy="155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4" name="Line 70"/>
            <p:cNvSpPr>
              <a:spLocks noChangeShapeType="1"/>
            </p:cNvSpPr>
            <p:nvPr/>
          </p:nvSpPr>
          <p:spPr bwMode="auto">
            <a:xfrm flipV="1">
              <a:off x="3466" y="2452"/>
              <a:ext cx="28" cy="308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5" name="Line 71"/>
            <p:cNvSpPr>
              <a:spLocks noChangeShapeType="1"/>
            </p:cNvSpPr>
            <p:nvPr/>
          </p:nvSpPr>
          <p:spPr bwMode="auto">
            <a:xfrm flipV="1">
              <a:off x="3458" y="2600"/>
              <a:ext cx="311" cy="17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6" name="Rectangle 72"/>
            <p:cNvSpPr>
              <a:spLocks noChangeArrowheads="1"/>
            </p:cNvSpPr>
            <p:nvPr/>
          </p:nvSpPr>
          <p:spPr bwMode="auto">
            <a:xfrm>
              <a:off x="3400" y="2316"/>
              <a:ext cx="12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>
                  <a:solidFill>
                    <a:srgbClr val="000000"/>
                  </a:solidFill>
                  <a:effectLst/>
                  <a:latin typeface="Helvetica" charset="0"/>
                  <a:sym typeface="Symbol" charset="0"/>
                </a:rPr>
                <a:t></a:t>
              </a:r>
              <a:r>
                <a:rPr lang="en-US" sz="1600" baseline="30000">
                  <a:solidFill>
                    <a:srgbClr val="000000"/>
                  </a:solidFill>
                  <a:effectLst/>
                  <a:latin typeface="Helvetica" charset="0"/>
                  <a:sym typeface="Symbol" charset="0"/>
                </a:rPr>
                <a:t>+</a:t>
              </a:r>
            </a:p>
          </p:txBody>
        </p:sp>
        <p:sp>
          <p:nvSpPr>
            <p:cNvPr id="27" name="Rectangle 73"/>
            <p:cNvSpPr>
              <a:spLocks noChangeArrowheads="1"/>
            </p:cNvSpPr>
            <p:nvPr/>
          </p:nvSpPr>
          <p:spPr bwMode="auto">
            <a:xfrm>
              <a:off x="3771" y="2567"/>
              <a:ext cx="10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>
                  <a:solidFill>
                    <a:srgbClr val="000000"/>
                  </a:solidFill>
                  <a:effectLst/>
                  <a:latin typeface="Helvetica" charset="0"/>
                  <a:sym typeface="Symbol" charset="0"/>
                </a:rPr>
                <a:t></a:t>
              </a:r>
              <a:r>
                <a:rPr lang="en-US" sz="1600" baseline="30000">
                  <a:solidFill>
                    <a:srgbClr val="000000"/>
                  </a:solidFill>
                  <a:effectLst/>
                  <a:latin typeface="Helvetica" charset="0"/>
                  <a:sym typeface="Symbol" charset="0"/>
                </a:rPr>
                <a:t>-</a:t>
              </a:r>
            </a:p>
          </p:txBody>
        </p:sp>
        <p:sp>
          <p:nvSpPr>
            <p:cNvPr id="28" name="Rectangle 74"/>
            <p:cNvSpPr>
              <a:spLocks noChangeArrowheads="1"/>
            </p:cNvSpPr>
            <p:nvPr/>
          </p:nvSpPr>
          <p:spPr bwMode="auto">
            <a:xfrm>
              <a:off x="2816" y="3237"/>
              <a:ext cx="12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>
                  <a:solidFill>
                    <a:srgbClr val="000000"/>
                  </a:solidFill>
                  <a:effectLst/>
                  <a:latin typeface="Helvetica" charset="0"/>
                  <a:sym typeface="Symbol" charset="0"/>
                </a:rPr>
                <a:t></a:t>
              </a:r>
              <a:r>
                <a:rPr lang="en-US" sz="1600" baseline="30000">
                  <a:solidFill>
                    <a:srgbClr val="000000"/>
                  </a:solidFill>
                  <a:effectLst/>
                  <a:latin typeface="Helvetica" charset="0"/>
                  <a:sym typeface="Symbol" charset="0"/>
                </a:rPr>
                <a:t>+</a:t>
              </a:r>
            </a:p>
          </p:txBody>
        </p:sp>
        <p:sp>
          <p:nvSpPr>
            <p:cNvPr id="29" name="Rectangle 75"/>
            <p:cNvSpPr>
              <a:spLocks noChangeArrowheads="1"/>
            </p:cNvSpPr>
            <p:nvPr/>
          </p:nvSpPr>
          <p:spPr bwMode="auto">
            <a:xfrm>
              <a:off x="3197" y="3394"/>
              <a:ext cx="10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>
                  <a:solidFill>
                    <a:srgbClr val="000000"/>
                  </a:solidFill>
                  <a:effectLst/>
                  <a:latin typeface="Helvetica" charset="0"/>
                  <a:sym typeface="Symbol" charset="0"/>
                </a:rPr>
                <a:t></a:t>
              </a:r>
              <a:r>
                <a:rPr lang="en-US" sz="1600" baseline="30000">
                  <a:solidFill>
                    <a:srgbClr val="000000"/>
                  </a:solidFill>
                  <a:effectLst/>
                  <a:latin typeface="Helvetica" charset="0"/>
                  <a:sym typeface="Symbol" charset="0"/>
                </a:rPr>
                <a:t>-</a:t>
              </a:r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676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IG13002_Event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77158"/>
            <a:ext cx="9144000" cy="58517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 display H</a:t>
            </a:r>
            <a:r>
              <a:rPr lang="en-US" dirty="0" smtClean="0">
                <a:sym typeface="Wingdings"/>
              </a:rPr>
              <a:t>4 leptons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674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Animation : 4 </a:t>
            </a:r>
            <a:r>
              <a:rPr lang="en-US" dirty="0" err="1" smtClean="0"/>
              <a:t>muons</a:t>
            </a:r>
            <a:endParaRPr lang="en-US" dirty="0"/>
          </a:p>
        </p:txBody>
      </p:sp>
      <p:pic>
        <p:nvPicPr>
          <p:cNvPr id="6" name="LHC collision event at CMS showing four high energy muons (C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224955"/>
            <a:ext cx="9123363" cy="513178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45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866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Masse </a:t>
            </a:r>
            <a:r>
              <a:rPr lang="en-US" dirty="0" err="1" smtClean="0"/>
              <a:t>invariante</a:t>
            </a:r>
            <a:r>
              <a:rPr lang="en-US" dirty="0" smtClean="0"/>
              <a:t> 4 leptons</a:t>
            </a:r>
            <a:endParaRPr lang="en-US" dirty="0"/>
          </a:p>
        </p:txBody>
      </p:sp>
      <p:pic>
        <p:nvPicPr>
          <p:cNvPr id="7" name="Content Placeholder 6" descr="Capture d’écran 2013-05-19 à 16.45.50.png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807" r="-17807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46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910289" y="1651000"/>
            <a:ext cx="1149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Mars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406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ym typeface="Wingdings"/>
              </a:rPr>
              <a:t>H  4l en </a:t>
            </a:r>
            <a:r>
              <a:rPr lang="en-US" dirty="0" err="1">
                <a:sym typeface="Wingdings"/>
              </a:rPr>
              <a:t>fonction</a:t>
            </a:r>
            <a:r>
              <a:rPr lang="en-US" dirty="0">
                <a:sym typeface="Wingdings"/>
              </a:rPr>
              <a:t> du temps</a:t>
            </a:r>
            <a:endParaRPr lang="en-US" dirty="0"/>
          </a:p>
        </p:txBody>
      </p:sp>
      <p:pic>
        <p:nvPicPr>
          <p:cNvPr id="7" name="Content Placeholder 6" descr="HZZ4l_animated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974" r="-16974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848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Conclusion : la science, </a:t>
            </a:r>
            <a:r>
              <a:rPr lang="en-US" sz="3600" dirty="0" err="1" smtClean="0"/>
              <a:t>école</a:t>
            </a:r>
            <a:r>
              <a:rPr lang="en-US" sz="3600" dirty="0" smtClean="0"/>
              <a:t> de la patience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776" y="1085555"/>
            <a:ext cx="8540447" cy="5264947"/>
          </a:xfrm>
        </p:spPr>
        <p:txBody>
          <a:bodyPr>
            <a:normAutofit/>
          </a:bodyPr>
          <a:lstStyle/>
          <a:p>
            <a:r>
              <a:rPr lang="en-US" sz="1600" dirty="0" smtClean="0"/>
              <a:t>1964 </a:t>
            </a:r>
            <a:r>
              <a:rPr lang="en-US" sz="1600" dirty="0"/>
              <a:t>: publication du </a:t>
            </a:r>
            <a:r>
              <a:rPr lang="en-US" sz="1600" dirty="0" err="1"/>
              <a:t>mécanisme</a:t>
            </a:r>
            <a:r>
              <a:rPr lang="en-US" sz="1600" dirty="0"/>
              <a:t> de Higgs par Robert </a:t>
            </a:r>
            <a:r>
              <a:rPr lang="en-US" sz="1600" dirty="0" err="1"/>
              <a:t>Brout</a:t>
            </a:r>
            <a:r>
              <a:rPr lang="en-US" sz="1600" dirty="0"/>
              <a:t>, </a:t>
            </a:r>
            <a:r>
              <a:rPr lang="en-US" sz="1600" dirty="0" err="1"/>
              <a:t>François</a:t>
            </a:r>
            <a:r>
              <a:rPr lang="en-US" sz="1600" dirty="0"/>
              <a:t> </a:t>
            </a:r>
            <a:r>
              <a:rPr lang="en-US" sz="1600" dirty="0" err="1"/>
              <a:t>Englert</a:t>
            </a:r>
            <a:r>
              <a:rPr lang="en-US" sz="1600" dirty="0"/>
              <a:t> et Peter Higgs</a:t>
            </a:r>
          </a:p>
          <a:p>
            <a:r>
              <a:rPr lang="en-US" sz="1600" dirty="0"/>
              <a:t>1967 : </a:t>
            </a:r>
            <a:r>
              <a:rPr lang="en-US" sz="1600" dirty="0" err="1"/>
              <a:t>théorie</a:t>
            </a:r>
            <a:r>
              <a:rPr lang="en-US" sz="1600" dirty="0"/>
              <a:t> </a:t>
            </a:r>
            <a:r>
              <a:rPr lang="en-US" sz="1600" dirty="0" err="1"/>
              <a:t>complète</a:t>
            </a:r>
            <a:r>
              <a:rPr lang="en-US" sz="1600" dirty="0"/>
              <a:t> pour </a:t>
            </a:r>
            <a:r>
              <a:rPr lang="en-US" sz="1600" dirty="0" err="1"/>
              <a:t>toutes</a:t>
            </a:r>
            <a:r>
              <a:rPr lang="en-US" sz="1600" dirty="0"/>
              <a:t> les </a:t>
            </a:r>
            <a:r>
              <a:rPr lang="en-US" sz="1600" dirty="0" err="1"/>
              <a:t>particules</a:t>
            </a:r>
            <a:r>
              <a:rPr lang="en-US" sz="1600" dirty="0"/>
              <a:t> </a:t>
            </a:r>
            <a:r>
              <a:rPr lang="en-US" sz="1600" dirty="0" err="1"/>
              <a:t>élémentaires</a:t>
            </a:r>
            <a:r>
              <a:rPr lang="en-US" sz="1600" dirty="0"/>
              <a:t> , Steven Weinberg</a:t>
            </a:r>
          </a:p>
          <a:p>
            <a:r>
              <a:rPr lang="en-US" sz="1600" dirty="0" smtClean="0"/>
              <a:t>1983 </a:t>
            </a:r>
            <a:r>
              <a:rPr lang="en-US" sz="1600" dirty="0"/>
              <a:t>: premier </a:t>
            </a:r>
            <a:r>
              <a:rPr lang="en-US" sz="1600" dirty="0" err="1"/>
              <a:t>groupe</a:t>
            </a:r>
            <a:r>
              <a:rPr lang="en-US" sz="1600" dirty="0"/>
              <a:t> de </a:t>
            </a:r>
            <a:r>
              <a:rPr lang="en-US" sz="1600" dirty="0" err="1"/>
              <a:t>réflexion</a:t>
            </a:r>
            <a:r>
              <a:rPr lang="en-US" sz="1600" dirty="0"/>
              <a:t> </a:t>
            </a:r>
            <a:r>
              <a:rPr lang="en-US" sz="1600" dirty="0" err="1"/>
              <a:t>sur</a:t>
            </a:r>
            <a:r>
              <a:rPr lang="en-US" sz="1600" dirty="0"/>
              <a:t> </a:t>
            </a:r>
            <a:r>
              <a:rPr lang="en-US" sz="1600" dirty="0" err="1"/>
              <a:t>l'intérêt</a:t>
            </a:r>
            <a:r>
              <a:rPr lang="en-US" sz="1600" dirty="0"/>
              <a:t> de la construction du </a:t>
            </a:r>
            <a:r>
              <a:rPr lang="en-US" sz="1600" dirty="0" smtClean="0"/>
              <a:t>LHC</a:t>
            </a:r>
          </a:p>
          <a:p>
            <a:r>
              <a:rPr lang="en-US" sz="1600" dirty="0" smtClean="0"/>
              <a:t>1984 : </a:t>
            </a:r>
            <a:r>
              <a:rPr lang="en-US" sz="1600" dirty="0" err="1" smtClean="0"/>
              <a:t>Découverte</a:t>
            </a:r>
            <a:r>
              <a:rPr lang="en-US" sz="1600" dirty="0" smtClean="0"/>
              <a:t> des bosons W et Z au CERN.</a:t>
            </a:r>
            <a:endParaRPr lang="en-US" sz="1600" dirty="0"/>
          </a:p>
          <a:p>
            <a:r>
              <a:rPr lang="en-US" sz="1600" dirty="0"/>
              <a:t>1989-2000 : le boson de Higgs </a:t>
            </a:r>
            <a:r>
              <a:rPr lang="en-US" sz="1600" dirty="0" err="1"/>
              <a:t>est</a:t>
            </a:r>
            <a:r>
              <a:rPr lang="en-US" sz="1600" dirty="0"/>
              <a:t> </a:t>
            </a:r>
            <a:r>
              <a:rPr lang="en-US" sz="1600" dirty="0" err="1"/>
              <a:t>recherche</a:t>
            </a:r>
            <a:r>
              <a:rPr lang="en-US" sz="1600" dirty="0"/>
              <a:t>́ </a:t>
            </a:r>
            <a:r>
              <a:rPr lang="en-US" sz="1600" dirty="0" err="1"/>
              <a:t>sur</a:t>
            </a:r>
            <a:r>
              <a:rPr lang="en-US" sz="1600" dirty="0"/>
              <a:t> le </a:t>
            </a:r>
            <a:r>
              <a:rPr lang="en-US" sz="1600" dirty="0" err="1"/>
              <a:t>collisionneur</a:t>
            </a:r>
            <a:r>
              <a:rPr lang="en-US" sz="1600" dirty="0"/>
              <a:t> LEP au CERN sans </a:t>
            </a:r>
            <a:r>
              <a:rPr lang="en-US" sz="1600" dirty="0" err="1" smtClean="0"/>
              <a:t>succès</a:t>
            </a:r>
            <a:endParaRPr lang="en-US" sz="1600" dirty="0" smtClean="0"/>
          </a:p>
          <a:p>
            <a:r>
              <a:rPr lang="en-US" sz="1600" dirty="0" smtClean="0"/>
              <a:t> </a:t>
            </a:r>
            <a:r>
              <a:rPr lang="en-US" sz="1600" dirty="0"/>
              <a:t>1992-2011 : le boson de Higgs </a:t>
            </a:r>
            <a:r>
              <a:rPr lang="en-US" sz="1600" dirty="0" err="1"/>
              <a:t>est</a:t>
            </a:r>
            <a:r>
              <a:rPr lang="en-US" sz="1600" dirty="0"/>
              <a:t> </a:t>
            </a:r>
            <a:r>
              <a:rPr lang="en-US" sz="1600" dirty="0" err="1"/>
              <a:t>recherche</a:t>
            </a:r>
            <a:r>
              <a:rPr lang="en-US" sz="1600" dirty="0"/>
              <a:t>́ </a:t>
            </a:r>
            <a:r>
              <a:rPr lang="en-US" sz="1600" dirty="0" err="1"/>
              <a:t>sur</a:t>
            </a:r>
            <a:r>
              <a:rPr lang="en-US" sz="1600" dirty="0"/>
              <a:t> le </a:t>
            </a:r>
            <a:r>
              <a:rPr lang="en-US" sz="1600" dirty="0" err="1"/>
              <a:t>collisionneur</a:t>
            </a:r>
            <a:r>
              <a:rPr lang="en-US" sz="1600" dirty="0"/>
              <a:t> </a:t>
            </a:r>
            <a:r>
              <a:rPr lang="en-US" sz="1600" dirty="0" err="1"/>
              <a:t>Tevatron</a:t>
            </a:r>
            <a:r>
              <a:rPr lang="en-US" sz="1600" dirty="0"/>
              <a:t> aux USA sans </a:t>
            </a:r>
            <a:r>
              <a:rPr lang="en-US" sz="1600" dirty="0" err="1"/>
              <a:t>succès</a:t>
            </a:r>
            <a:endParaRPr lang="en-US" sz="1600" dirty="0"/>
          </a:p>
          <a:p>
            <a:r>
              <a:rPr lang="en-US" sz="1600" dirty="0" smtClean="0"/>
              <a:t>1984</a:t>
            </a:r>
            <a:r>
              <a:rPr lang="en-US" sz="1600" dirty="0"/>
              <a:t>-1998 : phase de conception du LHC et de </a:t>
            </a:r>
            <a:r>
              <a:rPr lang="en-US" sz="1600" dirty="0" err="1"/>
              <a:t>ses</a:t>
            </a:r>
            <a:r>
              <a:rPr lang="en-US" sz="1600" dirty="0"/>
              <a:t> </a:t>
            </a:r>
            <a:r>
              <a:rPr lang="en-US" sz="1600" dirty="0" err="1"/>
              <a:t>détecteurs</a:t>
            </a:r>
            <a:r>
              <a:rPr lang="en-US" sz="1600" dirty="0"/>
              <a:t> </a:t>
            </a:r>
            <a:endParaRPr lang="en-US" sz="1600" dirty="0" smtClean="0"/>
          </a:p>
          <a:p>
            <a:r>
              <a:rPr lang="en-US" sz="1600" dirty="0" smtClean="0"/>
              <a:t>1998</a:t>
            </a:r>
            <a:r>
              <a:rPr lang="en-US" sz="1600" dirty="0"/>
              <a:t>-2008 : phase de construction du LHC et de </a:t>
            </a:r>
            <a:r>
              <a:rPr lang="en-US" sz="1600" dirty="0" err="1"/>
              <a:t>ses</a:t>
            </a:r>
            <a:r>
              <a:rPr lang="en-US" sz="1600" dirty="0"/>
              <a:t> </a:t>
            </a:r>
            <a:r>
              <a:rPr lang="en-US" sz="1600" dirty="0" err="1"/>
              <a:t>détecteurs</a:t>
            </a:r>
            <a:endParaRPr lang="en-US" sz="1600" dirty="0"/>
          </a:p>
          <a:p>
            <a:r>
              <a:rPr lang="en-US" sz="1600" dirty="0"/>
              <a:t>2012 : </a:t>
            </a:r>
            <a:r>
              <a:rPr lang="en-US" sz="1600" dirty="0" err="1"/>
              <a:t>découverte</a:t>
            </a:r>
            <a:r>
              <a:rPr lang="en-US" sz="1600" dirty="0"/>
              <a:t> au LHC </a:t>
            </a:r>
            <a:r>
              <a:rPr lang="en-US" sz="1600" dirty="0" err="1"/>
              <a:t>d'une</a:t>
            </a:r>
            <a:r>
              <a:rPr lang="en-US" sz="1600" dirty="0"/>
              <a:t> </a:t>
            </a:r>
            <a:r>
              <a:rPr lang="en-US" sz="1600" dirty="0" err="1"/>
              <a:t>particule</a:t>
            </a:r>
            <a:r>
              <a:rPr lang="en-US" sz="1600" dirty="0"/>
              <a:t> compatible avec le boson de </a:t>
            </a:r>
            <a:r>
              <a:rPr lang="en-US" sz="1600" dirty="0" smtClean="0"/>
              <a:t>Higgs</a:t>
            </a:r>
          </a:p>
          <a:p>
            <a:r>
              <a:rPr lang="en-US" sz="1600" dirty="0" smtClean="0"/>
              <a:t>2013 : Confirmation de la </a:t>
            </a:r>
            <a:r>
              <a:rPr lang="en-US" sz="1600" dirty="0" err="1" smtClean="0"/>
              <a:t>découverte</a:t>
            </a:r>
            <a:r>
              <a:rPr lang="en-US" sz="1600" dirty="0" smtClean="0"/>
              <a:t>. </a:t>
            </a:r>
            <a:r>
              <a:rPr lang="en-US" sz="1600" dirty="0" err="1" smtClean="0"/>
              <a:t>Observé</a:t>
            </a:r>
            <a:r>
              <a:rPr lang="en-US" sz="1600" dirty="0" smtClean="0"/>
              <a:t> en </a:t>
            </a:r>
            <a:r>
              <a:rPr lang="en-US" sz="1600" dirty="0" err="1" smtClean="0">
                <a:latin typeface="Symbol" charset="2"/>
                <a:cs typeface="Symbol" charset="2"/>
              </a:rPr>
              <a:t>gg</a:t>
            </a:r>
            <a:r>
              <a:rPr lang="en-US" sz="1600" dirty="0" smtClean="0"/>
              <a:t>, ZZ, W</a:t>
            </a:r>
            <a:r>
              <a:rPr lang="en-US" sz="1600" baseline="30000" dirty="0" smtClean="0"/>
              <a:t>+</a:t>
            </a:r>
            <a:r>
              <a:rPr lang="en-US" sz="1600" dirty="0" smtClean="0"/>
              <a:t>W</a:t>
            </a:r>
            <a:r>
              <a:rPr lang="en-US" sz="1600" baseline="30000" dirty="0" smtClean="0"/>
              <a:t>-</a:t>
            </a:r>
            <a:r>
              <a:rPr lang="en-US" sz="1600" dirty="0" smtClean="0"/>
              <a:t>, </a:t>
            </a:r>
            <a:r>
              <a:rPr lang="en-US" sz="1600" dirty="0" err="1" smtClean="0">
                <a:latin typeface="Symbol" charset="2"/>
                <a:cs typeface="Symbol" charset="2"/>
              </a:rPr>
              <a:t>t</a:t>
            </a:r>
            <a:r>
              <a:rPr lang="en-US" sz="1600" baseline="30000" dirty="0" err="1" smtClean="0"/>
              <a:t>+</a:t>
            </a:r>
            <a:r>
              <a:rPr lang="en-US" sz="1600" dirty="0" err="1" smtClean="0">
                <a:latin typeface="Symbol" charset="2"/>
                <a:cs typeface="Symbol" charset="2"/>
              </a:rPr>
              <a:t>t</a:t>
            </a:r>
            <a:r>
              <a:rPr lang="en-US" sz="1600" baseline="30000" dirty="0" smtClean="0"/>
              <a:t>-</a:t>
            </a:r>
            <a:r>
              <a:rPr lang="en-US" sz="1600" dirty="0" smtClean="0"/>
              <a:t>. </a:t>
            </a:r>
            <a:r>
              <a:rPr lang="en-US" sz="1600" dirty="0" err="1" smtClean="0"/>
              <a:t>Propriété</a:t>
            </a:r>
            <a:r>
              <a:rPr lang="en-US" sz="1600" dirty="0" smtClean="0"/>
              <a:t> compatibles avec le boson de Higgs du </a:t>
            </a:r>
            <a:r>
              <a:rPr lang="en-US" sz="1600" dirty="0" err="1" smtClean="0"/>
              <a:t>modèle</a:t>
            </a:r>
            <a:r>
              <a:rPr lang="en-US" sz="1600" dirty="0" smtClean="0"/>
              <a:t> standard.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943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5318"/>
            <a:ext cx="9144000" cy="919717"/>
          </a:xfrm>
        </p:spPr>
        <p:txBody>
          <a:bodyPr/>
          <a:lstStyle/>
          <a:p>
            <a:r>
              <a:rPr lang="it-IT" sz="4000" dirty="0" err="1" smtClean="0">
                <a:latin typeface="Arial" charset="0"/>
                <a:ea typeface="ＭＳ Ｐゴシック" charset="0"/>
              </a:rPr>
              <a:t>Des</a:t>
            </a:r>
            <a:r>
              <a:rPr lang="it-IT" sz="4000" dirty="0" smtClean="0">
                <a:latin typeface="Arial" charset="0"/>
                <a:ea typeface="ＭＳ Ｐゴシック" charset="0"/>
              </a:rPr>
              <a:t> </a:t>
            </a:r>
            <a:r>
              <a:rPr lang="it-IT" sz="4000" dirty="0" err="1" smtClean="0">
                <a:latin typeface="Arial" charset="0"/>
                <a:ea typeface="ＭＳ Ｐゴシック" charset="0"/>
              </a:rPr>
              <a:t>questions</a:t>
            </a:r>
            <a:r>
              <a:rPr lang="it-IT" sz="4000" dirty="0" smtClean="0">
                <a:latin typeface="Arial" charset="0"/>
                <a:ea typeface="ＭＳ Ｐゴシック" charset="0"/>
              </a:rPr>
              <a:t> sans </a:t>
            </a:r>
            <a:r>
              <a:rPr lang="it-IT" sz="4000" dirty="0" err="1" smtClean="0">
                <a:latin typeface="Arial" charset="0"/>
                <a:ea typeface="ＭＳ Ｐゴシック" charset="0"/>
              </a:rPr>
              <a:t>réponses</a:t>
            </a:r>
            <a:endParaRPr lang="en-GB" sz="4000" dirty="0">
              <a:latin typeface="Arial" charset="0"/>
              <a:ea typeface="ＭＳ Ｐゴシック" charset="0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70338" y="1599228"/>
            <a:ext cx="8792308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l"/>
            <a:r>
              <a:rPr lang="fr-FR" sz="2400" dirty="0" smtClean="0">
                <a:solidFill>
                  <a:srgbClr val="00547E"/>
                </a:solidFill>
                <a:latin typeface="+mn-lt"/>
              </a:rPr>
              <a:t/>
            </a:r>
            <a:br>
              <a:rPr lang="fr-FR" sz="2400" dirty="0" smtClean="0">
                <a:solidFill>
                  <a:srgbClr val="00547E"/>
                </a:solidFill>
                <a:latin typeface="+mn-lt"/>
              </a:rPr>
            </a:br>
            <a:endParaRPr lang="fr-FR" sz="2400" dirty="0" smtClean="0">
              <a:solidFill>
                <a:srgbClr val="00547E"/>
              </a:solidFill>
              <a:latin typeface="+mn-lt"/>
            </a:endParaRPr>
          </a:p>
          <a:p>
            <a:pPr algn="l">
              <a:buFontTx/>
              <a:buChar char="•"/>
            </a:pPr>
            <a:r>
              <a:rPr lang="fr-FR" sz="2400" dirty="0" smtClean="0">
                <a:latin typeface="+mn-lt"/>
              </a:rPr>
              <a:t>Qu’est-ce que la matière noire ? L’énergie sombre ?</a:t>
            </a:r>
          </a:p>
          <a:p>
            <a:pPr algn="l">
              <a:buFontTx/>
              <a:buChar char="•"/>
            </a:pPr>
            <a:r>
              <a:rPr lang="fr-FR" sz="2400" dirty="0" smtClean="0">
                <a:latin typeface="+mn-lt"/>
              </a:rPr>
              <a:t>Pourquoi l’antimatière a disparu ?</a:t>
            </a:r>
          </a:p>
          <a:p>
            <a:pPr algn="l">
              <a:buFontTx/>
              <a:buChar char="•"/>
            </a:pPr>
            <a:r>
              <a:rPr lang="fr-FR" sz="2400" dirty="0" smtClean="0">
                <a:latin typeface="+mn-lt"/>
              </a:rPr>
              <a:t>Pourquoi les 4 interactions fondamentales ont des intensités si différentes ? Comment réconcilier la gravité avec les autres interactions ?</a:t>
            </a:r>
          </a:p>
          <a:p>
            <a:pPr algn="l">
              <a:buFontTx/>
              <a:buChar char="•"/>
            </a:pPr>
            <a:r>
              <a:rPr lang="fr-FR" sz="2400" dirty="0" smtClean="0">
                <a:latin typeface="+mn-lt"/>
              </a:rPr>
              <a:t>Combien y-a-t-il vraiment de dimensions dans notre univers ?</a:t>
            </a:r>
          </a:p>
          <a:p>
            <a:pPr algn="l"/>
            <a:endParaRPr lang="fr-FR" sz="2400" dirty="0" smtClean="0">
              <a:solidFill>
                <a:srgbClr val="00547E"/>
              </a:solidFill>
              <a:latin typeface="+mn-lt"/>
            </a:endParaRPr>
          </a:p>
          <a:p>
            <a:r>
              <a:rPr lang="fr-FR" sz="2400" dirty="0" smtClean="0">
                <a:solidFill>
                  <a:srgbClr val="CC0000"/>
                </a:solidFill>
                <a:latin typeface="+mn-lt"/>
              </a:rPr>
              <a:t>La réponse à certaines de ces questions est probablement cachée dans la région du </a:t>
            </a:r>
            <a:r>
              <a:rPr lang="fr-FR" sz="2400" dirty="0" err="1" smtClean="0">
                <a:solidFill>
                  <a:srgbClr val="CC0000"/>
                </a:solidFill>
                <a:latin typeface="+mn-lt"/>
              </a:rPr>
              <a:t>TeV</a:t>
            </a:r>
            <a:r>
              <a:rPr lang="fr-FR" sz="2400" dirty="0" smtClean="0">
                <a:solidFill>
                  <a:srgbClr val="CC0000"/>
                </a:solidFill>
                <a:latin typeface="+mn-lt"/>
              </a:rPr>
              <a:t> (10</a:t>
            </a:r>
            <a:r>
              <a:rPr lang="fr-FR" sz="2400" baseline="30000" dirty="0" smtClean="0">
                <a:solidFill>
                  <a:srgbClr val="CC0000"/>
                </a:solidFill>
                <a:latin typeface="+mn-lt"/>
              </a:rPr>
              <a:t>12</a:t>
            </a:r>
            <a:r>
              <a:rPr lang="fr-FR" sz="2400" dirty="0" smtClean="0">
                <a:solidFill>
                  <a:srgbClr val="CC0000"/>
                </a:solidFill>
                <a:latin typeface="+mn-lt"/>
              </a:rPr>
              <a:t> eV) que l’on commence </a:t>
            </a:r>
            <a:r>
              <a:rPr lang="fr-FR" sz="2400" dirty="0">
                <a:solidFill>
                  <a:srgbClr val="CC0000"/>
                </a:solidFill>
                <a:latin typeface="+mn-lt"/>
              </a:rPr>
              <a:t>à</a:t>
            </a:r>
            <a:r>
              <a:rPr lang="fr-FR" sz="2400" dirty="0" smtClean="0">
                <a:solidFill>
                  <a:srgbClr val="CC0000"/>
                </a:solidFill>
                <a:latin typeface="+mn-lt"/>
              </a:rPr>
              <a:t> peine à explorer.</a:t>
            </a:r>
          </a:p>
          <a:p>
            <a:r>
              <a:rPr lang="fr-FR" sz="2400" dirty="0" smtClean="0">
                <a:solidFill>
                  <a:srgbClr val="CC0000"/>
                </a:solidFill>
                <a:latin typeface="+mn-lt"/>
              </a:rPr>
              <a:t>L’exploitation du LHC va continuer bien au delà de 2020 …</a:t>
            </a:r>
            <a:endParaRPr lang="fr-FR" sz="2400" dirty="0">
              <a:solidFill>
                <a:srgbClr val="CC0000"/>
              </a:solidFill>
              <a:latin typeface="+mn-lt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8077200" y="-374650"/>
            <a:ext cx="1846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fr-F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49</a:t>
            </a:fld>
            <a:endParaRPr lang="fr-FR"/>
          </a:p>
        </p:txBody>
      </p:sp>
      <p:pic>
        <p:nvPicPr>
          <p:cNvPr id="9" name="Image 6" descr="constituents.tif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675" y="1111291"/>
            <a:ext cx="4184650" cy="1168746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927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503"/>
            <a:ext cx="9144000" cy="953035"/>
          </a:xfrm>
        </p:spPr>
        <p:txBody>
          <a:bodyPr/>
          <a:lstStyle/>
          <a:p>
            <a:r>
              <a:rPr lang="fr-FR" dirty="0" smtClean="0"/>
              <a:t>Physique des particules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776" y="1185997"/>
            <a:ext cx="8540447" cy="5465633"/>
          </a:xfrm>
        </p:spPr>
        <p:txBody>
          <a:bodyPr>
            <a:normAutofit/>
          </a:bodyPr>
          <a:lstStyle/>
          <a:p>
            <a:r>
              <a:rPr lang="fr-FR" sz="2000" dirty="0" smtClean="0">
                <a:cs typeface="Trebuchet MS"/>
              </a:rPr>
              <a:t>Etude des constituants (élémentaires) de la matière</a:t>
            </a:r>
          </a:p>
          <a:p>
            <a:r>
              <a:rPr lang="fr-FR" sz="2000" dirty="0" smtClean="0">
                <a:cs typeface="Trebuchet MS"/>
              </a:rPr>
              <a:t>Etude interactions (forces) qui s’exercent entre ces constituants</a:t>
            </a:r>
          </a:p>
          <a:p>
            <a:r>
              <a:rPr lang="fr-FR" sz="2000" dirty="0">
                <a:cs typeface="Trebuchet MS"/>
              </a:rPr>
              <a:t>Discipline qui a vu le jour il y environ 1 siècle avec l’avènement de la théorie de la relativité restreinte (Einstein 1905) et de la mécanique quantique  (Planck</a:t>
            </a:r>
            <a:r>
              <a:rPr lang="fr-FR" sz="2000" dirty="0" smtClean="0">
                <a:cs typeface="Trebuchet MS"/>
              </a:rPr>
              <a:t>)</a:t>
            </a:r>
            <a:endParaRPr lang="fr-FR" sz="2000" dirty="0">
              <a:cs typeface="Trebuchet M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5</a:t>
            </a:fld>
            <a:endParaRPr lang="fr-F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449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Brisure</a:t>
            </a:r>
            <a:r>
              <a:rPr lang="en-US" dirty="0" smtClean="0"/>
              <a:t> </a:t>
            </a:r>
            <a:r>
              <a:rPr lang="en-US" dirty="0" err="1" smtClean="0"/>
              <a:t>spontannée</a:t>
            </a:r>
            <a:r>
              <a:rPr lang="en-US" dirty="0" smtClean="0"/>
              <a:t> de </a:t>
            </a:r>
            <a:r>
              <a:rPr lang="en-US" dirty="0" err="1" smtClean="0"/>
              <a:t>symétrie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1600" dirty="0" smtClean="0"/>
              <a:t>L’énergie d’interaction d’une particule avec le champ de </a:t>
            </a:r>
            <a:r>
              <a:rPr lang="fr-FR" sz="1600" dirty="0" err="1" smtClean="0"/>
              <a:t>Higgs</a:t>
            </a:r>
            <a:r>
              <a:rPr lang="fr-FR" sz="1600" dirty="0" smtClean="0"/>
              <a:t> est proportionnelle au carré de la valeur moyenne du champ (ici un nombre = un scalaire)</a:t>
            </a:r>
          </a:p>
          <a:p>
            <a:r>
              <a:rPr lang="fr-FR" sz="1600" dirty="0" smtClean="0"/>
              <a:t>Le champ de </a:t>
            </a:r>
            <a:r>
              <a:rPr lang="fr-FR" sz="1600" dirty="0" err="1" smtClean="0"/>
              <a:t>Higgs</a:t>
            </a:r>
            <a:r>
              <a:rPr lang="fr-FR" sz="1600" dirty="0" smtClean="0"/>
              <a:t> emplit tout l’univers </a:t>
            </a:r>
            <a:br>
              <a:rPr lang="fr-FR" sz="1600" dirty="0" smtClean="0"/>
            </a:br>
            <a:r>
              <a:rPr lang="fr-FR" sz="1600" dirty="0" smtClean="0"/>
              <a:t>mais initialement (juste après le </a:t>
            </a:r>
            <a:r>
              <a:rPr lang="fr-FR" sz="1600" dirty="0" err="1" smtClean="0"/>
              <a:t>big</a:t>
            </a:r>
            <a:r>
              <a:rPr lang="fr-FR" sz="1600" dirty="0" smtClean="0"/>
              <a:t> bang) </a:t>
            </a:r>
            <a:br>
              <a:rPr lang="fr-FR" sz="1600" dirty="0" smtClean="0"/>
            </a:br>
            <a:r>
              <a:rPr lang="fr-FR" sz="1600" dirty="0" smtClean="0"/>
              <a:t>sa valeur est en moyenne nulle, l’énergie </a:t>
            </a:r>
            <a:br>
              <a:rPr lang="fr-FR" sz="1600" dirty="0" smtClean="0"/>
            </a:br>
            <a:r>
              <a:rPr lang="fr-FR" sz="1600" dirty="0" smtClean="0"/>
              <a:t>d’interaction est nulle, donc cette particule </a:t>
            </a:r>
            <a:br>
              <a:rPr lang="fr-FR" sz="1600" dirty="0" smtClean="0"/>
            </a:br>
            <a:r>
              <a:rPr lang="fr-FR" sz="1600" dirty="0" smtClean="0"/>
              <a:t>garde une masse nulle</a:t>
            </a:r>
            <a:br>
              <a:rPr lang="fr-FR" sz="1600" dirty="0" smtClean="0"/>
            </a:br>
            <a:r>
              <a:rPr lang="fr-FR" sz="1600" dirty="0" smtClean="0"/>
              <a:t/>
            </a:r>
            <a:br>
              <a:rPr lang="fr-FR" sz="1600" dirty="0" smtClean="0"/>
            </a:br>
            <a:endParaRPr lang="fr-FR" sz="1600" dirty="0" smtClean="0"/>
          </a:p>
          <a:p>
            <a:r>
              <a:rPr lang="fr-FR" sz="1600" dirty="0" smtClean="0"/>
              <a:t>Quelques instants après le </a:t>
            </a:r>
            <a:r>
              <a:rPr lang="fr-FR" sz="1600" dirty="0" err="1" smtClean="0"/>
              <a:t>Big</a:t>
            </a:r>
            <a:r>
              <a:rPr lang="fr-FR" sz="1600" dirty="0" smtClean="0"/>
              <a:t> Bang (10</a:t>
            </a:r>
            <a:r>
              <a:rPr lang="fr-FR" sz="1600" baseline="30000" dirty="0" smtClean="0"/>
              <a:t>-12</a:t>
            </a:r>
            <a:r>
              <a:rPr lang="fr-FR" sz="1600" dirty="0" smtClean="0"/>
              <a:t>s), </a:t>
            </a:r>
            <a:br>
              <a:rPr lang="fr-FR" sz="1600" dirty="0" smtClean="0"/>
            </a:br>
            <a:r>
              <a:rPr lang="fr-FR" sz="1600" dirty="0" smtClean="0"/>
              <a:t>la valeur moyenne du champ de </a:t>
            </a:r>
            <a:r>
              <a:rPr lang="fr-FR" sz="1600" dirty="0" err="1" smtClean="0"/>
              <a:t>Higgs</a:t>
            </a:r>
            <a:r>
              <a:rPr lang="fr-FR" sz="1600" dirty="0" smtClean="0"/>
              <a:t> devient non nulle </a:t>
            </a:r>
            <a:br>
              <a:rPr lang="fr-FR" sz="1600" dirty="0" smtClean="0"/>
            </a:br>
            <a:r>
              <a:rPr lang="fr-FR" sz="1600" dirty="0" smtClean="0"/>
              <a:t>et constante en tout point de l’espace. Une particule </a:t>
            </a:r>
            <a:br>
              <a:rPr lang="fr-FR" sz="1600" dirty="0" smtClean="0"/>
            </a:br>
            <a:r>
              <a:rPr lang="fr-FR" sz="1600" dirty="0" smtClean="0"/>
              <a:t>libre acquière une énergie d’interaction proportionnelle </a:t>
            </a:r>
            <a:br>
              <a:rPr lang="fr-FR" sz="1600" dirty="0" smtClean="0"/>
            </a:br>
            <a:r>
              <a:rPr lang="fr-FR" sz="1600" dirty="0" smtClean="0"/>
              <a:t>à sa masse et au carré de la valeur du champ. </a:t>
            </a:r>
            <a:br>
              <a:rPr lang="fr-FR" sz="1600" dirty="0" smtClean="0"/>
            </a:br>
            <a:r>
              <a:rPr lang="fr-FR" sz="1600" dirty="0" smtClean="0"/>
              <a:t>Cette particule devient massive.</a:t>
            </a:r>
            <a:endParaRPr lang="fr-FR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50</a:t>
            </a:fld>
            <a:endParaRPr lang="en-US"/>
          </a:p>
        </p:txBody>
      </p:sp>
      <p:pic>
        <p:nvPicPr>
          <p:cNvPr id="7" name="Picture 6" descr="Capture d’écran 2013-05-19 à 18.24.31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483" y="1930400"/>
            <a:ext cx="2087880" cy="2034648"/>
          </a:xfrm>
          <a:prstGeom prst="rect">
            <a:avLst/>
          </a:prstGeom>
        </p:spPr>
      </p:pic>
      <p:pic>
        <p:nvPicPr>
          <p:cNvPr id="8" name="Picture 7" descr="Capture d’écran 2013-05-19 à 18.26.45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483" y="4267199"/>
            <a:ext cx="2087880" cy="21572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34868" y="2885440"/>
            <a:ext cx="923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Energie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6273483" y="3159760"/>
            <a:ext cx="2087880" cy="101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4594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08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b="0" dirty="0">
                <a:effectLst/>
              </a:rPr>
              <a:t>La quête des constituants élémentaires de la matière : </a:t>
            </a:r>
            <a:br>
              <a:rPr lang="fr-FR" sz="4000" b="0" dirty="0">
                <a:effectLst/>
              </a:rPr>
            </a:br>
            <a:r>
              <a:rPr lang="fr-FR" sz="4000" b="0" dirty="0">
                <a:effectLst/>
              </a:rPr>
              <a:t>un peu d’histoire</a:t>
            </a:r>
            <a:endParaRPr lang="en-US" sz="4000" b="0" dirty="0">
              <a:effectLst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558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9DE61E"/>
          </a:solidFill>
        </p:spPr>
        <p:txBody>
          <a:bodyPr/>
          <a:lstStyle/>
          <a:p>
            <a:r>
              <a:rPr lang="en-US" dirty="0" err="1" smtClean="0"/>
              <a:t>L’antiquité</a:t>
            </a:r>
            <a:endParaRPr lang="en-US" dirty="0"/>
          </a:p>
        </p:txBody>
      </p:sp>
      <p:sp>
        <p:nvSpPr>
          <p:cNvPr id="2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fr-FR"/>
          </a:p>
        </p:txBody>
      </p:sp>
      <p:sp>
        <p:nvSpPr>
          <p:cNvPr id="2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47036-FAED-AA47-9ACF-C97A0474117C}" type="slidenum">
              <a:rPr lang="fr-FR"/>
              <a:pPr/>
              <a:t>53</a:t>
            </a:fld>
            <a:endParaRPr lang="fr-FR"/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120650" y="3237150"/>
            <a:ext cx="18684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120650" y="3237150"/>
            <a:ext cx="18684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120650" y="3237150"/>
            <a:ext cx="18684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120650" y="3237150"/>
            <a:ext cx="18684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3608" name="Picture 56" descr="aristote-plat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7" y="1354956"/>
            <a:ext cx="180975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609" name="Group 57"/>
          <p:cNvGrpSpPr>
            <a:grpSpLocks/>
          </p:cNvGrpSpPr>
          <p:nvPr/>
        </p:nvGrpSpPr>
        <p:grpSpPr bwMode="auto">
          <a:xfrm>
            <a:off x="1808163" y="1354956"/>
            <a:ext cx="1676400" cy="1925638"/>
            <a:chOff x="723" y="1776"/>
            <a:chExt cx="864" cy="1007"/>
          </a:xfrm>
        </p:grpSpPr>
        <p:pic>
          <p:nvPicPr>
            <p:cNvPr id="23610" name="Picture 58" descr="DSCN271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2" t="4396" r="2521" b="3297"/>
            <a:stretch>
              <a:fillRect/>
            </a:stretch>
          </p:blipFill>
          <p:spPr bwMode="auto">
            <a:xfrm>
              <a:off x="723" y="1776"/>
              <a:ext cx="864" cy="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611" name="Text Box 59"/>
            <p:cNvSpPr txBox="1">
              <a:spLocks noChangeArrowheads="1"/>
            </p:cNvSpPr>
            <p:nvPr/>
          </p:nvSpPr>
          <p:spPr bwMode="auto">
            <a:xfrm>
              <a:off x="832" y="2448"/>
              <a:ext cx="664" cy="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fr-FR"/>
                <a:t>eau</a:t>
              </a:r>
            </a:p>
            <a:p>
              <a:pPr algn="ctr" eaLnBrk="0" hangingPunct="0"/>
              <a:r>
                <a:rPr lang="fr-FR"/>
                <a:t>état liquide</a:t>
              </a:r>
            </a:p>
          </p:txBody>
        </p:sp>
      </p:grpSp>
      <p:grpSp>
        <p:nvGrpSpPr>
          <p:cNvPr id="23612" name="Group 60"/>
          <p:cNvGrpSpPr>
            <a:grpSpLocks/>
          </p:cNvGrpSpPr>
          <p:nvPr/>
        </p:nvGrpSpPr>
        <p:grpSpPr bwMode="auto">
          <a:xfrm>
            <a:off x="7065963" y="1278756"/>
            <a:ext cx="2057400" cy="2614613"/>
            <a:chOff x="4259" y="1584"/>
            <a:chExt cx="685" cy="1246"/>
          </a:xfrm>
        </p:grpSpPr>
        <p:pic>
          <p:nvPicPr>
            <p:cNvPr id="23613" name="Picture 61" descr="FEU DE BOISbi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9" y="1584"/>
              <a:ext cx="685" cy="9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614" name="Text Box 62"/>
            <p:cNvSpPr txBox="1">
              <a:spLocks noChangeArrowheads="1"/>
            </p:cNvSpPr>
            <p:nvPr/>
          </p:nvSpPr>
          <p:spPr bwMode="auto">
            <a:xfrm>
              <a:off x="4458" y="2524"/>
              <a:ext cx="311" cy="3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fr-FR"/>
                <a:t>feu</a:t>
              </a:r>
            </a:p>
            <a:p>
              <a:pPr algn="ctr" eaLnBrk="0" hangingPunct="0"/>
              <a:r>
                <a:rPr lang="fr-FR"/>
                <a:t>chaleur</a:t>
              </a:r>
            </a:p>
          </p:txBody>
        </p:sp>
      </p:grpSp>
      <p:grpSp>
        <p:nvGrpSpPr>
          <p:cNvPr id="23615" name="Group 63"/>
          <p:cNvGrpSpPr>
            <a:grpSpLocks/>
          </p:cNvGrpSpPr>
          <p:nvPr/>
        </p:nvGrpSpPr>
        <p:grpSpPr bwMode="auto">
          <a:xfrm>
            <a:off x="3484563" y="1354956"/>
            <a:ext cx="1798638" cy="2189163"/>
            <a:chOff x="768" y="3072"/>
            <a:chExt cx="816" cy="1086"/>
          </a:xfrm>
        </p:grpSpPr>
        <p:pic>
          <p:nvPicPr>
            <p:cNvPr id="23616" name="Picture 64" descr="tornad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3072"/>
              <a:ext cx="816" cy="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617" name="Text Box 65"/>
            <p:cNvSpPr txBox="1">
              <a:spLocks noChangeArrowheads="1"/>
            </p:cNvSpPr>
            <p:nvPr/>
          </p:nvSpPr>
          <p:spPr bwMode="auto">
            <a:xfrm>
              <a:off x="840" y="3840"/>
              <a:ext cx="619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fr-FR"/>
                <a:t>air</a:t>
              </a:r>
            </a:p>
            <a:p>
              <a:pPr algn="ctr" eaLnBrk="0" hangingPunct="0"/>
              <a:r>
                <a:rPr lang="fr-FR"/>
                <a:t>état gazeux</a:t>
              </a:r>
            </a:p>
          </p:txBody>
        </p:sp>
      </p:grpSp>
      <p:grpSp>
        <p:nvGrpSpPr>
          <p:cNvPr id="23618" name="Group 66"/>
          <p:cNvGrpSpPr>
            <a:grpSpLocks/>
          </p:cNvGrpSpPr>
          <p:nvPr/>
        </p:nvGrpSpPr>
        <p:grpSpPr bwMode="auto">
          <a:xfrm>
            <a:off x="5313363" y="1278756"/>
            <a:ext cx="1736725" cy="2373313"/>
            <a:chOff x="4363" y="3024"/>
            <a:chExt cx="677" cy="1117"/>
          </a:xfrm>
        </p:grpSpPr>
        <p:pic>
          <p:nvPicPr>
            <p:cNvPr id="23619" name="Picture 67" descr="argile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3" y="3024"/>
              <a:ext cx="677" cy="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620" name="Text Box 68"/>
            <p:cNvSpPr txBox="1">
              <a:spLocks noChangeArrowheads="1"/>
            </p:cNvSpPr>
            <p:nvPr/>
          </p:nvSpPr>
          <p:spPr bwMode="auto">
            <a:xfrm>
              <a:off x="4455" y="3839"/>
              <a:ext cx="478" cy="3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fr-FR" dirty="0"/>
                <a:t>terre</a:t>
              </a:r>
            </a:p>
            <a:p>
              <a:pPr algn="ctr" eaLnBrk="0" hangingPunct="0"/>
              <a:r>
                <a:rPr lang="fr-FR" dirty="0"/>
                <a:t>état solide</a:t>
              </a:r>
            </a:p>
          </p:txBody>
        </p:sp>
      </p:grpSp>
      <p:sp>
        <p:nvSpPr>
          <p:cNvPr id="23621" name="Rectangle 69"/>
          <p:cNvSpPr>
            <a:spLocks noChangeArrowheads="1"/>
          </p:cNvSpPr>
          <p:nvPr/>
        </p:nvSpPr>
        <p:spPr bwMode="auto">
          <a:xfrm>
            <a:off x="90488" y="3911819"/>
            <a:ext cx="86106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fr-FR" sz="2400" dirty="0"/>
              <a:t>L</a:t>
            </a:r>
            <a:r>
              <a:rPr lang="ja-JP" altLang="fr-FR" sz="2400" dirty="0"/>
              <a:t>’</a:t>
            </a:r>
            <a:r>
              <a:rPr lang="fr-FR" sz="2400" dirty="0"/>
              <a:t>intuition de </a:t>
            </a:r>
            <a:r>
              <a:rPr lang="fr-FR" sz="2400" dirty="0" smtClean="0"/>
              <a:t>Démocrite (400 av JC) </a:t>
            </a:r>
            <a:r>
              <a:rPr lang="fr-FR" sz="2400" dirty="0"/>
              <a:t>:  « Toute chose est faite de petits grains incassables et de vide : ATOMOS »</a:t>
            </a:r>
          </a:p>
          <a:p>
            <a:r>
              <a:rPr lang="fr-FR" sz="2400" dirty="0" smtClean="0"/>
              <a:t>capables </a:t>
            </a:r>
            <a:r>
              <a:rPr lang="fr-FR" sz="2400" dirty="0"/>
              <a:t>de se combiner entre eux pour expliquer la diversité des substances que l'on rencontre dans la </a:t>
            </a:r>
            <a:r>
              <a:rPr lang="fr-FR" sz="2400" dirty="0" smtClean="0"/>
              <a:t>nature</a:t>
            </a:r>
            <a:br>
              <a:rPr lang="fr-FR" sz="2400" dirty="0" smtClean="0"/>
            </a:br>
            <a:endParaRPr lang="fr-FR" sz="2400" dirty="0"/>
          </a:p>
          <a:p>
            <a:r>
              <a:rPr lang="fr-FR" sz="2400" dirty="0" smtClean="0"/>
              <a:t>  </a:t>
            </a:r>
            <a:br>
              <a:rPr lang="fr-FR" sz="2400" dirty="0" smtClean="0"/>
            </a:br>
            <a:endParaRPr lang="fr-FR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231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54</a:t>
            </a:fld>
            <a:endParaRPr lang="fr-FR"/>
          </a:p>
        </p:txBody>
      </p:sp>
      <p:pic>
        <p:nvPicPr>
          <p:cNvPr id="5" name="Picture 21" descr="herm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40" y="1136478"/>
            <a:ext cx="2661441" cy="237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27991" y="167358"/>
            <a:ext cx="33223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M</a:t>
            </a:r>
            <a:r>
              <a:rPr lang="en-US" b="1" dirty="0" err="1" smtClean="0"/>
              <a:t>oyen</a:t>
            </a:r>
            <a:r>
              <a:rPr lang="en-US" b="1" dirty="0" smtClean="0"/>
              <a:t>-age </a:t>
            </a:r>
            <a:r>
              <a:rPr lang="en-US" dirty="0" smtClean="0"/>
              <a:t>: Les </a:t>
            </a:r>
            <a:r>
              <a:rPr lang="en-US" dirty="0" err="1" smtClean="0"/>
              <a:t>alchimistes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fr-FR" dirty="0"/>
              <a:t>éléments de </a:t>
            </a:r>
            <a:r>
              <a:rPr lang="fr-FR" dirty="0" smtClean="0"/>
              <a:t>contrôle</a:t>
            </a:r>
            <a:br>
              <a:rPr lang="fr-FR" dirty="0" smtClean="0"/>
            </a:br>
            <a:r>
              <a:rPr lang="fr-FR" dirty="0" smtClean="0"/>
              <a:t>(</a:t>
            </a:r>
            <a:r>
              <a:rPr lang="fr-FR" dirty="0"/>
              <a:t>sel, soufre, mercure) </a:t>
            </a:r>
            <a:r>
              <a:rPr lang="fr-FR" dirty="0" smtClean="0"/>
              <a:t>et </a:t>
            </a:r>
            <a:r>
              <a:rPr lang="fr-FR" dirty="0"/>
              <a:t>métaux</a:t>
            </a:r>
          </a:p>
          <a:p>
            <a:endParaRPr lang="en-US" dirty="0"/>
          </a:p>
        </p:txBody>
      </p:sp>
      <p:sp>
        <p:nvSpPr>
          <p:cNvPr id="11" name="Rectangle 23"/>
          <p:cNvSpPr>
            <a:spLocks noChangeArrowheads="1"/>
          </p:cNvSpPr>
          <p:nvPr/>
        </p:nvSpPr>
        <p:spPr bwMode="auto">
          <a:xfrm>
            <a:off x="0" y="4115766"/>
            <a:ext cx="4696299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indent="12700">
              <a:spcBef>
                <a:spcPct val="20000"/>
              </a:spcBef>
            </a:pPr>
            <a:r>
              <a:rPr lang="fr-FR" b="1" dirty="0"/>
              <a:t>XVIII</a:t>
            </a:r>
            <a:r>
              <a:rPr lang="fr-FR" b="1" baseline="30000" dirty="0"/>
              <a:t> </a:t>
            </a:r>
            <a:r>
              <a:rPr lang="fr-FR" b="1" dirty="0"/>
              <a:t>siècle </a:t>
            </a:r>
            <a:r>
              <a:rPr lang="fr-FR" dirty="0"/>
              <a:t>:</a:t>
            </a:r>
            <a:r>
              <a:rPr lang="fr-FR" baseline="30000" dirty="0"/>
              <a:t> </a:t>
            </a:r>
            <a:r>
              <a:rPr lang="fr-FR" dirty="0"/>
              <a:t>  Les chimistes (Boyle, Cavendish, Lavoisier) et la renaissance de l</a:t>
            </a:r>
            <a:r>
              <a:rPr lang="ja-JP" altLang="fr-FR" dirty="0">
                <a:latin typeface="Arial"/>
              </a:rPr>
              <a:t>’</a:t>
            </a:r>
            <a:r>
              <a:rPr lang="fr-FR" dirty="0"/>
              <a:t>hypothèse atomique (Dalton): l</a:t>
            </a:r>
            <a:r>
              <a:rPr lang="ja-JP" altLang="fr-FR" dirty="0">
                <a:latin typeface="Arial"/>
              </a:rPr>
              <a:t>’</a:t>
            </a:r>
            <a:r>
              <a:rPr lang="fr-FR" dirty="0"/>
              <a:t>eau, l</a:t>
            </a:r>
            <a:r>
              <a:rPr lang="ja-JP" altLang="fr-FR" dirty="0">
                <a:latin typeface="Arial"/>
              </a:rPr>
              <a:t>’</a:t>
            </a:r>
            <a:r>
              <a:rPr lang="fr-FR" dirty="0"/>
              <a:t>air, le sel sont composites</a:t>
            </a:r>
            <a:r>
              <a:rPr lang="fr-FR" sz="2000" dirty="0" smtClean="0"/>
              <a:t>.</a:t>
            </a:r>
            <a:endParaRPr lang="fr-FR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4873518" y="364251"/>
            <a:ext cx="3813739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XIX</a:t>
            </a:r>
            <a:r>
              <a:rPr lang="fr-FR" sz="2000" b="1" baseline="30000" dirty="0"/>
              <a:t> </a:t>
            </a:r>
            <a:r>
              <a:rPr lang="fr-FR" sz="2000" b="1" dirty="0"/>
              <a:t>siècle </a:t>
            </a:r>
            <a:r>
              <a:rPr lang="fr-FR" sz="2000" dirty="0"/>
              <a:t>: </a:t>
            </a:r>
            <a:r>
              <a:rPr lang="fr-FR" dirty="0"/>
              <a:t>Mendeleïev classe les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éléments</a:t>
            </a:r>
            <a:r>
              <a:rPr lang="fr-FR" dirty="0"/>
              <a:t>, chaque élément à son type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d</a:t>
            </a:r>
            <a:r>
              <a:rPr lang="ja-JP" altLang="fr-FR" dirty="0" smtClean="0"/>
              <a:t>’</a:t>
            </a:r>
            <a:r>
              <a:rPr lang="fr-FR" dirty="0" smtClean="0"/>
              <a:t>atome</a:t>
            </a:r>
            <a:endParaRPr lang="fr-FR" dirty="0"/>
          </a:p>
          <a:p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4562155" y="0"/>
            <a:ext cx="19691" cy="6492875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5" name="Picture 24" descr="mendeleie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518" y="3708703"/>
            <a:ext cx="4171081" cy="251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5" descr="mendeleie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76" y="1721327"/>
            <a:ext cx="1509712" cy="143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799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200" dirty="0" smtClean="0"/>
              <a:t>La quête des constituants élémentaires</a:t>
            </a:r>
            <a:endParaRPr lang="fr-FR" sz="4200" dirty="0"/>
          </a:p>
        </p:txBody>
      </p:sp>
      <p:sp>
        <p:nvSpPr>
          <p:cNvPr id="55" name="Date Placeholder 5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2A29-BD24-B24D-ADEF-6BC92FD107A3}" type="slidenum">
              <a:rPr lang="fr-FR" smtClean="0"/>
              <a:pPr/>
              <a:t>55</a:t>
            </a:fld>
            <a:endParaRPr lang="fr-FR"/>
          </a:p>
        </p:txBody>
      </p:sp>
      <p:grpSp>
        <p:nvGrpSpPr>
          <p:cNvPr id="6" name="Group 330"/>
          <p:cNvGrpSpPr>
            <a:grpSpLocks/>
          </p:cNvGrpSpPr>
          <p:nvPr/>
        </p:nvGrpSpPr>
        <p:grpSpPr bwMode="auto">
          <a:xfrm>
            <a:off x="1116810" y="1522758"/>
            <a:ext cx="6910381" cy="4724397"/>
            <a:chOff x="432" y="960"/>
            <a:chExt cx="4603" cy="3216"/>
          </a:xfrm>
        </p:grpSpPr>
        <p:sp>
          <p:nvSpPr>
            <p:cNvPr id="7" name="Rectangle 331"/>
            <p:cNvSpPr>
              <a:spLocks noChangeArrowheads="1"/>
            </p:cNvSpPr>
            <p:nvPr/>
          </p:nvSpPr>
          <p:spPr bwMode="auto">
            <a:xfrm>
              <a:off x="1003" y="1004"/>
              <a:ext cx="4032" cy="2928"/>
            </a:xfrm>
            <a:prstGeom prst="rect">
              <a:avLst/>
            </a:prstGeom>
            <a:noFill/>
            <a:ln w="28575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Line 332"/>
            <p:cNvSpPr>
              <a:spLocks noChangeShapeType="1"/>
            </p:cNvSpPr>
            <p:nvPr/>
          </p:nvSpPr>
          <p:spPr bwMode="auto">
            <a:xfrm>
              <a:off x="1008" y="2538"/>
              <a:ext cx="96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Line 333"/>
            <p:cNvSpPr>
              <a:spLocks noChangeShapeType="1"/>
            </p:cNvSpPr>
            <p:nvPr/>
          </p:nvSpPr>
          <p:spPr bwMode="auto">
            <a:xfrm>
              <a:off x="1008" y="1160"/>
              <a:ext cx="96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Text Box 334"/>
            <p:cNvSpPr txBox="1">
              <a:spLocks noChangeArrowheads="1"/>
            </p:cNvSpPr>
            <p:nvPr/>
          </p:nvSpPr>
          <p:spPr bwMode="auto">
            <a:xfrm>
              <a:off x="786" y="3820"/>
              <a:ext cx="174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1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11" name="Text Box 335"/>
            <p:cNvSpPr txBox="1">
              <a:spLocks noChangeArrowheads="1"/>
            </p:cNvSpPr>
            <p:nvPr/>
          </p:nvSpPr>
          <p:spPr bwMode="auto">
            <a:xfrm>
              <a:off x="720" y="2428"/>
              <a:ext cx="252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10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12" name="Text Box 336"/>
            <p:cNvSpPr txBox="1">
              <a:spLocks noChangeArrowheads="1"/>
            </p:cNvSpPr>
            <p:nvPr/>
          </p:nvSpPr>
          <p:spPr bwMode="auto">
            <a:xfrm>
              <a:off x="630" y="1056"/>
              <a:ext cx="330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100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13" name="Text Box 337"/>
            <p:cNvSpPr txBox="1">
              <a:spLocks noChangeArrowheads="1"/>
            </p:cNvSpPr>
            <p:nvPr/>
          </p:nvSpPr>
          <p:spPr bwMode="auto">
            <a:xfrm rot="16200000">
              <a:off x="-929" y="2321"/>
              <a:ext cx="2972" cy="25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2000" dirty="0">
                  <a:latin typeface="Comic Sans MS" pitchFamily="-105" charset="0"/>
                </a:rPr>
                <a:t>Nombre de constituants élémentaires </a:t>
              </a:r>
              <a:endParaRPr lang="en-US" sz="2000" dirty="0">
                <a:latin typeface="Comic Sans MS" pitchFamily="-105" charset="0"/>
              </a:endParaRPr>
            </a:p>
          </p:txBody>
        </p:sp>
        <p:sp>
          <p:nvSpPr>
            <p:cNvPr id="14" name="Text Box 338"/>
            <p:cNvSpPr txBox="1">
              <a:spLocks noChangeArrowheads="1"/>
            </p:cNvSpPr>
            <p:nvPr/>
          </p:nvSpPr>
          <p:spPr bwMode="auto">
            <a:xfrm>
              <a:off x="1170" y="3964"/>
              <a:ext cx="194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15" name="Text Box 339"/>
            <p:cNvSpPr txBox="1">
              <a:spLocks noChangeArrowheads="1"/>
            </p:cNvSpPr>
            <p:nvPr/>
          </p:nvSpPr>
          <p:spPr bwMode="auto">
            <a:xfrm>
              <a:off x="720" y="3964"/>
              <a:ext cx="461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600">
                  <a:latin typeface="Comic Sans MS" pitchFamily="-105" charset="0"/>
                </a:rPr>
                <a:t>-</a:t>
              </a:r>
              <a:r>
                <a:rPr lang="fr-FR" sz="1600">
                  <a:latin typeface="Comic Sans MS" pitchFamily="-105" charset="0"/>
                </a:rPr>
                <a:t>1000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16" name="Text Box 340"/>
            <p:cNvSpPr txBox="1">
              <a:spLocks noChangeArrowheads="1"/>
            </p:cNvSpPr>
            <p:nvPr/>
          </p:nvSpPr>
          <p:spPr bwMode="auto">
            <a:xfrm>
              <a:off x="1507" y="3964"/>
              <a:ext cx="408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1000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17" name="Text Box 341"/>
            <p:cNvSpPr txBox="1">
              <a:spLocks noChangeArrowheads="1"/>
            </p:cNvSpPr>
            <p:nvPr/>
          </p:nvSpPr>
          <p:spPr bwMode="auto">
            <a:xfrm>
              <a:off x="1939" y="3964"/>
              <a:ext cx="408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1500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18" name="Text Box 342"/>
            <p:cNvSpPr txBox="1">
              <a:spLocks noChangeArrowheads="1"/>
            </p:cNvSpPr>
            <p:nvPr/>
          </p:nvSpPr>
          <p:spPr bwMode="auto">
            <a:xfrm>
              <a:off x="2544" y="3964"/>
              <a:ext cx="408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1800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19" name="Text Box 343"/>
            <p:cNvSpPr txBox="1">
              <a:spLocks noChangeArrowheads="1"/>
            </p:cNvSpPr>
            <p:nvPr/>
          </p:nvSpPr>
          <p:spPr bwMode="auto">
            <a:xfrm>
              <a:off x="2976" y="3964"/>
              <a:ext cx="408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1900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20" name="Text Box 344"/>
            <p:cNvSpPr txBox="1">
              <a:spLocks noChangeArrowheads="1"/>
            </p:cNvSpPr>
            <p:nvPr/>
          </p:nvSpPr>
          <p:spPr bwMode="auto">
            <a:xfrm>
              <a:off x="3432" y="3964"/>
              <a:ext cx="408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1950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21" name="Text Box 345"/>
            <p:cNvSpPr txBox="1">
              <a:spLocks noChangeArrowheads="1"/>
            </p:cNvSpPr>
            <p:nvPr/>
          </p:nvSpPr>
          <p:spPr bwMode="auto">
            <a:xfrm>
              <a:off x="4008" y="3964"/>
              <a:ext cx="408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1980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22" name="Text Box 346"/>
            <p:cNvSpPr txBox="1">
              <a:spLocks noChangeArrowheads="1"/>
            </p:cNvSpPr>
            <p:nvPr/>
          </p:nvSpPr>
          <p:spPr bwMode="auto">
            <a:xfrm>
              <a:off x="4440" y="3964"/>
              <a:ext cx="428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2000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23" name="Line 347"/>
            <p:cNvSpPr>
              <a:spLocks noChangeShapeType="1"/>
            </p:cNvSpPr>
            <p:nvPr/>
          </p:nvSpPr>
          <p:spPr bwMode="auto">
            <a:xfrm>
              <a:off x="4939" y="2544"/>
              <a:ext cx="96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Line 348"/>
            <p:cNvSpPr>
              <a:spLocks noChangeShapeType="1"/>
            </p:cNvSpPr>
            <p:nvPr/>
          </p:nvSpPr>
          <p:spPr bwMode="auto">
            <a:xfrm>
              <a:off x="4939" y="1166"/>
              <a:ext cx="96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Line 349"/>
            <p:cNvSpPr>
              <a:spLocks noChangeShapeType="1"/>
            </p:cNvSpPr>
            <p:nvPr/>
          </p:nvSpPr>
          <p:spPr bwMode="auto">
            <a:xfrm flipV="1">
              <a:off x="1248" y="3832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350"/>
            <p:cNvSpPr>
              <a:spLocks noChangeShapeType="1"/>
            </p:cNvSpPr>
            <p:nvPr/>
          </p:nvSpPr>
          <p:spPr bwMode="auto">
            <a:xfrm flipV="1">
              <a:off x="1680" y="3832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351"/>
            <p:cNvSpPr>
              <a:spLocks noChangeShapeType="1"/>
            </p:cNvSpPr>
            <p:nvPr/>
          </p:nvSpPr>
          <p:spPr bwMode="auto">
            <a:xfrm flipV="1">
              <a:off x="2118" y="3832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Line 352"/>
            <p:cNvSpPr>
              <a:spLocks noChangeShapeType="1"/>
            </p:cNvSpPr>
            <p:nvPr/>
          </p:nvSpPr>
          <p:spPr bwMode="auto">
            <a:xfrm flipV="1">
              <a:off x="2728" y="3832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Line 353"/>
            <p:cNvSpPr>
              <a:spLocks noChangeShapeType="1"/>
            </p:cNvSpPr>
            <p:nvPr/>
          </p:nvSpPr>
          <p:spPr bwMode="auto">
            <a:xfrm flipV="1">
              <a:off x="3168" y="3832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354"/>
            <p:cNvSpPr>
              <a:spLocks noChangeShapeType="1"/>
            </p:cNvSpPr>
            <p:nvPr/>
          </p:nvSpPr>
          <p:spPr bwMode="auto">
            <a:xfrm flipV="1">
              <a:off x="3615" y="3832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Line 355"/>
            <p:cNvSpPr>
              <a:spLocks noChangeShapeType="1"/>
            </p:cNvSpPr>
            <p:nvPr/>
          </p:nvSpPr>
          <p:spPr bwMode="auto">
            <a:xfrm flipV="1">
              <a:off x="4211" y="3832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Line 356"/>
            <p:cNvSpPr>
              <a:spLocks noChangeShapeType="1"/>
            </p:cNvSpPr>
            <p:nvPr/>
          </p:nvSpPr>
          <p:spPr bwMode="auto">
            <a:xfrm flipV="1">
              <a:off x="4619" y="3832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Line 357"/>
            <p:cNvSpPr>
              <a:spLocks noChangeShapeType="1"/>
            </p:cNvSpPr>
            <p:nvPr/>
          </p:nvSpPr>
          <p:spPr bwMode="auto">
            <a:xfrm flipV="1">
              <a:off x="1248" y="1008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Line 358"/>
            <p:cNvSpPr>
              <a:spLocks noChangeShapeType="1"/>
            </p:cNvSpPr>
            <p:nvPr/>
          </p:nvSpPr>
          <p:spPr bwMode="auto">
            <a:xfrm flipV="1">
              <a:off x="1680" y="1008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Line 359"/>
            <p:cNvSpPr>
              <a:spLocks noChangeShapeType="1"/>
            </p:cNvSpPr>
            <p:nvPr/>
          </p:nvSpPr>
          <p:spPr bwMode="auto">
            <a:xfrm flipV="1">
              <a:off x="2118" y="1008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Line 360"/>
            <p:cNvSpPr>
              <a:spLocks noChangeShapeType="1"/>
            </p:cNvSpPr>
            <p:nvPr/>
          </p:nvSpPr>
          <p:spPr bwMode="auto">
            <a:xfrm flipV="1">
              <a:off x="2728" y="1008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Line 361"/>
            <p:cNvSpPr>
              <a:spLocks noChangeShapeType="1"/>
            </p:cNvSpPr>
            <p:nvPr/>
          </p:nvSpPr>
          <p:spPr bwMode="auto">
            <a:xfrm flipV="1">
              <a:off x="3168" y="1008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Line 362"/>
            <p:cNvSpPr>
              <a:spLocks noChangeShapeType="1"/>
            </p:cNvSpPr>
            <p:nvPr/>
          </p:nvSpPr>
          <p:spPr bwMode="auto">
            <a:xfrm flipV="1">
              <a:off x="3615" y="1008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Line 363"/>
            <p:cNvSpPr>
              <a:spLocks noChangeShapeType="1"/>
            </p:cNvSpPr>
            <p:nvPr/>
          </p:nvSpPr>
          <p:spPr bwMode="auto">
            <a:xfrm flipV="1">
              <a:off x="4211" y="1008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Line 364"/>
            <p:cNvSpPr>
              <a:spLocks noChangeShapeType="1"/>
            </p:cNvSpPr>
            <p:nvPr/>
          </p:nvSpPr>
          <p:spPr bwMode="auto">
            <a:xfrm flipV="1">
              <a:off x="4619" y="1008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Text Box 365"/>
            <p:cNvSpPr txBox="1">
              <a:spLocks noChangeArrowheads="1"/>
            </p:cNvSpPr>
            <p:nvPr/>
          </p:nvSpPr>
          <p:spPr bwMode="auto">
            <a:xfrm>
              <a:off x="1056" y="3216"/>
              <a:ext cx="922" cy="442"/>
            </a:xfrm>
            <a:prstGeom prst="rect">
              <a:avLst/>
            </a:prstGeom>
            <a:noFill/>
            <a:ln w="76200" cap="sq" cmpd="tri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fr-FR" sz="2000" dirty="0">
                  <a:latin typeface="Comic Sans MS" pitchFamily="-105" charset="0"/>
                </a:rPr>
                <a:t>terre, air, feu, eau</a:t>
              </a:r>
            </a:p>
          </p:txBody>
        </p:sp>
        <p:sp>
          <p:nvSpPr>
            <p:cNvPr id="42" name="Text Box 366"/>
            <p:cNvSpPr txBox="1">
              <a:spLocks noChangeArrowheads="1"/>
            </p:cNvSpPr>
            <p:nvPr/>
          </p:nvSpPr>
          <p:spPr bwMode="auto">
            <a:xfrm>
              <a:off x="1392" y="2006"/>
              <a:ext cx="1066" cy="44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fr-FR" sz="2000" dirty="0">
                  <a:latin typeface="Comic Sans MS" pitchFamily="-105" charset="0"/>
                </a:rPr>
                <a:t>soufre, sel, mercure</a:t>
              </a:r>
            </a:p>
          </p:txBody>
        </p:sp>
        <p:sp>
          <p:nvSpPr>
            <p:cNvPr id="43" name="Text Box 367"/>
            <p:cNvSpPr txBox="1">
              <a:spLocks noChangeArrowheads="1"/>
            </p:cNvSpPr>
            <p:nvPr/>
          </p:nvSpPr>
          <p:spPr bwMode="auto">
            <a:xfrm>
              <a:off x="1872" y="1200"/>
              <a:ext cx="922" cy="44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fr-FR" sz="2000">
                  <a:latin typeface="Comic Sans MS" pitchFamily="-105" charset="0"/>
                </a:rPr>
                <a:t>éléments chimiques</a:t>
              </a:r>
            </a:p>
          </p:txBody>
        </p:sp>
        <p:sp>
          <p:nvSpPr>
            <p:cNvPr id="44" name="Text Box 368"/>
            <p:cNvSpPr txBox="1">
              <a:spLocks noChangeArrowheads="1"/>
            </p:cNvSpPr>
            <p:nvPr/>
          </p:nvSpPr>
          <p:spPr bwMode="auto">
            <a:xfrm>
              <a:off x="2832" y="3398"/>
              <a:ext cx="922" cy="442"/>
            </a:xfrm>
            <a:prstGeom prst="rect">
              <a:avLst/>
            </a:prstGeom>
            <a:noFill/>
            <a:ln w="76200" cap="sq" cmpd="tri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fr-FR" sz="2000" dirty="0">
                  <a:latin typeface="Comic Sans MS" pitchFamily="-105" charset="0"/>
                </a:rPr>
                <a:t>électron, proton</a:t>
              </a:r>
            </a:p>
          </p:txBody>
        </p:sp>
        <p:sp>
          <p:nvSpPr>
            <p:cNvPr id="47" name="Freeform 371"/>
            <p:cNvSpPr>
              <a:spLocks/>
            </p:cNvSpPr>
            <p:nvPr/>
          </p:nvSpPr>
          <p:spPr bwMode="auto">
            <a:xfrm>
              <a:off x="1157" y="2559"/>
              <a:ext cx="684" cy="530"/>
            </a:xfrm>
            <a:custGeom>
              <a:avLst/>
              <a:gdLst/>
              <a:ahLst/>
              <a:cxnLst>
                <a:cxn ang="0">
                  <a:pos x="0" y="530"/>
                </a:cxn>
                <a:cxn ang="0">
                  <a:pos x="10" y="489"/>
                </a:cxn>
                <a:cxn ang="0">
                  <a:pos x="15" y="464"/>
                </a:cxn>
                <a:cxn ang="0">
                  <a:pos x="21" y="446"/>
                </a:cxn>
                <a:cxn ang="0">
                  <a:pos x="27" y="425"/>
                </a:cxn>
                <a:cxn ang="0">
                  <a:pos x="36" y="356"/>
                </a:cxn>
                <a:cxn ang="0">
                  <a:pos x="42" y="336"/>
                </a:cxn>
                <a:cxn ang="0">
                  <a:pos x="54" y="242"/>
                </a:cxn>
                <a:cxn ang="0">
                  <a:pos x="60" y="224"/>
                </a:cxn>
                <a:cxn ang="0">
                  <a:pos x="66" y="206"/>
                </a:cxn>
                <a:cxn ang="0">
                  <a:pos x="75" y="188"/>
                </a:cxn>
                <a:cxn ang="0">
                  <a:pos x="84" y="168"/>
                </a:cxn>
                <a:cxn ang="0">
                  <a:pos x="93" y="149"/>
                </a:cxn>
                <a:cxn ang="0">
                  <a:pos x="120" y="122"/>
                </a:cxn>
                <a:cxn ang="0">
                  <a:pos x="156" y="95"/>
                </a:cxn>
                <a:cxn ang="0">
                  <a:pos x="183" y="75"/>
                </a:cxn>
                <a:cxn ang="0">
                  <a:pos x="228" y="45"/>
                </a:cxn>
                <a:cxn ang="0">
                  <a:pos x="255" y="30"/>
                </a:cxn>
                <a:cxn ang="0">
                  <a:pos x="285" y="21"/>
                </a:cxn>
                <a:cxn ang="0">
                  <a:pos x="319" y="12"/>
                </a:cxn>
                <a:cxn ang="0">
                  <a:pos x="457" y="5"/>
                </a:cxn>
                <a:cxn ang="0">
                  <a:pos x="487" y="3"/>
                </a:cxn>
                <a:cxn ang="0">
                  <a:pos x="508" y="8"/>
                </a:cxn>
                <a:cxn ang="0">
                  <a:pos x="652" y="9"/>
                </a:cxn>
                <a:cxn ang="0">
                  <a:pos x="658" y="6"/>
                </a:cxn>
                <a:cxn ang="0">
                  <a:pos x="684" y="6"/>
                </a:cxn>
              </a:cxnLst>
              <a:rect l="0" t="0" r="r" b="b"/>
              <a:pathLst>
                <a:path w="684" h="530">
                  <a:moveTo>
                    <a:pt x="0" y="530"/>
                  </a:moveTo>
                  <a:cubicBezTo>
                    <a:pt x="4" y="516"/>
                    <a:pt x="2" y="502"/>
                    <a:pt x="10" y="489"/>
                  </a:cubicBezTo>
                  <a:cubicBezTo>
                    <a:pt x="11" y="482"/>
                    <a:pt x="11" y="470"/>
                    <a:pt x="15" y="464"/>
                  </a:cubicBezTo>
                  <a:cubicBezTo>
                    <a:pt x="16" y="458"/>
                    <a:pt x="18" y="452"/>
                    <a:pt x="21" y="446"/>
                  </a:cubicBezTo>
                  <a:cubicBezTo>
                    <a:pt x="22" y="439"/>
                    <a:pt x="24" y="431"/>
                    <a:pt x="27" y="425"/>
                  </a:cubicBezTo>
                  <a:cubicBezTo>
                    <a:pt x="28" y="405"/>
                    <a:pt x="26" y="375"/>
                    <a:pt x="36" y="356"/>
                  </a:cubicBezTo>
                  <a:cubicBezTo>
                    <a:pt x="37" y="349"/>
                    <a:pt x="40" y="343"/>
                    <a:pt x="42" y="336"/>
                  </a:cubicBezTo>
                  <a:cubicBezTo>
                    <a:pt x="44" y="310"/>
                    <a:pt x="41" y="267"/>
                    <a:pt x="54" y="242"/>
                  </a:cubicBezTo>
                  <a:cubicBezTo>
                    <a:pt x="55" y="236"/>
                    <a:pt x="57" y="230"/>
                    <a:pt x="60" y="224"/>
                  </a:cubicBezTo>
                  <a:cubicBezTo>
                    <a:pt x="61" y="218"/>
                    <a:pt x="63" y="212"/>
                    <a:pt x="66" y="206"/>
                  </a:cubicBezTo>
                  <a:cubicBezTo>
                    <a:pt x="67" y="200"/>
                    <a:pt x="71" y="193"/>
                    <a:pt x="75" y="188"/>
                  </a:cubicBezTo>
                  <a:cubicBezTo>
                    <a:pt x="76" y="181"/>
                    <a:pt x="81" y="174"/>
                    <a:pt x="84" y="168"/>
                  </a:cubicBezTo>
                  <a:cubicBezTo>
                    <a:pt x="85" y="160"/>
                    <a:pt x="88" y="155"/>
                    <a:pt x="93" y="149"/>
                  </a:cubicBezTo>
                  <a:cubicBezTo>
                    <a:pt x="95" y="137"/>
                    <a:pt x="110" y="128"/>
                    <a:pt x="120" y="122"/>
                  </a:cubicBezTo>
                  <a:cubicBezTo>
                    <a:pt x="128" y="111"/>
                    <a:pt x="142" y="98"/>
                    <a:pt x="156" y="95"/>
                  </a:cubicBezTo>
                  <a:cubicBezTo>
                    <a:pt x="165" y="88"/>
                    <a:pt x="173" y="81"/>
                    <a:pt x="183" y="75"/>
                  </a:cubicBezTo>
                  <a:cubicBezTo>
                    <a:pt x="194" y="61"/>
                    <a:pt x="209" y="48"/>
                    <a:pt x="228" y="45"/>
                  </a:cubicBezTo>
                  <a:cubicBezTo>
                    <a:pt x="241" y="43"/>
                    <a:pt x="255" y="30"/>
                    <a:pt x="255" y="30"/>
                  </a:cubicBezTo>
                  <a:cubicBezTo>
                    <a:pt x="262" y="27"/>
                    <a:pt x="278" y="22"/>
                    <a:pt x="285" y="21"/>
                  </a:cubicBezTo>
                  <a:cubicBezTo>
                    <a:pt x="295" y="17"/>
                    <a:pt x="309" y="14"/>
                    <a:pt x="319" y="12"/>
                  </a:cubicBezTo>
                  <a:cubicBezTo>
                    <a:pt x="362" y="1"/>
                    <a:pt x="320" y="8"/>
                    <a:pt x="457" y="5"/>
                  </a:cubicBezTo>
                  <a:cubicBezTo>
                    <a:pt x="466" y="5"/>
                    <a:pt x="487" y="6"/>
                    <a:pt x="487" y="3"/>
                  </a:cubicBezTo>
                  <a:cubicBezTo>
                    <a:pt x="494" y="0"/>
                    <a:pt x="501" y="9"/>
                    <a:pt x="508" y="8"/>
                  </a:cubicBezTo>
                  <a:cubicBezTo>
                    <a:pt x="556" y="8"/>
                    <a:pt x="605" y="18"/>
                    <a:pt x="652" y="9"/>
                  </a:cubicBezTo>
                  <a:cubicBezTo>
                    <a:pt x="657" y="6"/>
                    <a:pt x="655" y="6"/>
                    <a:pt x="658" y="6"/>
                  </a:cubicBezTo>
                  <a:lnTo>
                    <a:pt x="684" y="6"/>
                  </a:lnTo>
                </a:path>
              </a:pathLst>
            </a:custGeom>
            <a:noFill/>
            <a:ln w="38100" cap="sq" cmpd="sng">
              <a:solidFill>
                <a:srgbClr val="FD4335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372"/>
            <p:cNvSpPr>
              <a:spLocks/>
            </p:cNvSpPr>
            <p:nvPr/>
          </p:nvSpPr>
          <p:spPr bwMode="auto">
            <a:xfrm>
              <a:off x="1144" y="1116"/>
              <a:ext cx="24" cy="200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11" y="219"/>
                </a:cxn>
                <a:cxn ang="0">
                  <a:pos x="2" y="402"/>
                </a:cxn>
                <a:cxn ang="0">
                  <a:pos x="5" y="702"/>
                </a:cxn>
                <a:cxn ang="0">
                  <a:pos x="2" y="1221"/>
                </a:cxn>
                <a:cxn ang="0">
                  <a:pos x="11" y="1329"/>
                </a:cxn>
                <a:cxn ang="0">
                  <a:pos x="5" y="1530"/>
                </a:cxn>
                <a:cxn ang="0">
                  <a:pos x="2" y="1578"/>
                </a:cxn>
                <a:cxn ang="0">
                  <a:pos x="14" y="1626"/>
                </a:cxn>
                <a:cxn ang="0">
                  <a:pos x="11" y="1947"/>
                </a:cxn>
                <a:cxn ang="0">
                  <a:pos x="17" y="2004"/>
                </a:cxn>
              </a:cxnLst>
              <a:rect l="0" t="0" r="r" b="b"/>
              <a:pathLst>
                <a:path w="24" h="2004">
                  <a:moveTo>
                    <a:pt x="5" y="0"/>
                  </a:moveTo>
                  <a:cubicBezTo>
                    <a:pt x="2" y="74"/>
                    <a:pt x="6" y="146"/>
                    <a:pt x="11" y="219"/>
                  </a:cubicBezTo>
                  <a:cubicBezTo>
                    <a:pt x="9" y="281"/>
                    <a:pt x="10" y="341"/>
                    <a:pt x="2" y="402"/>
                  </a:cubicBezTo>
                  <a:cubicBezTo>
                    <a:pt x="6" y="504"/>
                    <a:pt x="7" y="598"/>
                    <a:pt x="5" y="702"/>
                  </a:cubicBezTo>
                  <a:cubicBezTo>
                    <a:pt x="6" y="868"/>
                    <a:pt x="19" y="1050"/>
                    <a:pt x="2" y="1221"/>
                  </a:cubicBezTo>
                  <a:cubicBezTo>
                    <a:pt x="7" y="1248"/>
                    <a:pt x="7" y="1300"/>
                    <a:pt x="11" y="1329"/>
                  </a:cubicBezTo>
                  <a:cubicBezTo>
                    <a:pt x="2" y="1413"/>
                    <a:pt x="5" y="1464"/>
                    <a:pt x="5" y="1530"/>
                  </a:cubicBezTo>
                  <a:cubicBezTo>
                    <a:pt x="4" y="1540"/>
                    <a:pt x="3" y="1568"/>
                    <a:pt x="2" y="1578"/>
                  </a:cubicBezTo>
                  <a:cubicBezTo>
                    <a:pt x="0" y="1592"/>
                    <a:pt x="14" y="1626"/>
                    <a:pt x="14" y="1626"/>
                  </a:cubicBezTo>
                  <a:cubicBezTo>
                    <a:pt x="11" y="1736"/>
                    <a:pt x="18" y="1837"/>
                    <a:pt x="11" y="1947"/>
                  </a:cubicBezTo>
                  <a:cubicBezTo>
                    <a:pt x="14" y="1972"/>
                    <a:pt x="24" y="1982"/>
                    <a:pt x="17" y="2004"/>
                  </a:cubicBezTo>
                </a:path>
              </a:pathLst>
            </a:custGeom>
            <a:noFill/>
            <a:ln w="38100" cap="sq" cmpd="sng">
              <a:solidFill>
                <a:srgbClr val="FD4335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373"/>
            <p:cNvSpPr>
              <a:spLocks/>
            </p:cNvSpPr>
            <p:nvPr/>
          </p:nvSpPr>
          <p:spPr bwMode="auto">
            <a:xfrm>
              <a:off x="1836" y="1296"/>
              <a:ext cx="1428" cy="1278"/>
            </a:xfrm>
            <a:custGeom>
              <a:avLst/>
              <a:gdLst/>
              <a:ahLst/>
              <a:cxnLst>
                <a:cxn ang="0">
                  <a:pos x="0" y="1275"/>
                </a:cxn>
                <a:cxn ang="0">
                  <a:pos x="81" y="1272"/>
                </a:cxn>
                <a:cxn ang="0">
                  <a:pos x="261" y="1269"/>
                </a:cxn>
                <a:cxn ang="0">
                  <a:pos x="411" y="1245"/>
                </a:cxn>
                <a:cxn ang="0">
                  <a:pos x="522" y="1209"/>
                </a:cxn>
                <a:cxn ang="0">
                  <a:pos x="615" y="1154"/>
                </a:cxn>
                <a:cxn ang="0">
                  <a:pos x="645" y="1140"/>
                </a:cxn>
                <a:cxn ang="0">
                  <a:pos x="660" y="1128"/>
                </a:cxn>
                <a:cxn ang="0">
                  <a:pos x="663" y="1125"/>
                </a:cxn>
                <a:cxn ang="0">
                  <a:pos x="671" y="1118"/>
                </a:cxn>
                <a:cxn ang="0">
                  <a:pos x="683" y="1109"/>
                </a:cxn>
                <a:cxn ang="0">
                  <a:pos x="690" y="1103"/>
                </a:cxn>
                <a:cxn ang="0">
                  <a:pos x="717" y="1083"/>
                </a:cxn>
                <a:cxn ang="0">
                  <a:pos x="735" y="1059"/>
                </a:cxn>
                <a:cxn ang="0">
                  <a:pos x="765" y="1017"/>
                </a:cxn>
                <a:cxn ang="0">
                  <a:pos x="837" y="825"/>
                </a:cxn>
                <a:cxn ang="0">
                  <a:pos x="873" y="654"/>
                </a:cxn>
                <a:cxn ang="0">
                  <a:pos x="915" y="477"/>
                </a:cxn>
                <a:cxn ang="0">
                  <a:pos x="969" y="351"/>
                </a:cxn>
                <a:cxn ang="0">
                  <a:pos x="1032" y="270"/>
                </a:cxn>
                <a:cxn ang="0">
                  <a:pos x="1101" y="210"/>
                </a:cxn>
                <a:cxn ang="0">
                  <a:pos x="1128" y="189"/>
                </a:cxn>
                <a:cxn ang="0">
                  <a:pos x="1146" y="177"/>
                </a:cxn>
                <a:cxn ang="0">
                  <a:pos x="1173" y="150"/>
                </a:cxn>
                <a:cxn ang="0">
                  <a:pos x="1257" y="93"/>
                </a:cxn>
                <a:cxn ang="0">
                  <a:pos x="1311" y="66"/>
                </a:cxn>
                <a:cxn ang="0">
                  <a:pos x="1335" y="53"/>
                </a:cxn>
                <a:cxn ang="0">
                  <a:pos x="1344" y="47"/>
                </a:cxn>
                <a:cxn ang="0">
                  <a:pos x="1383" y="30"/>
                </a:cxn>
                <a:cxn ang="0">
                  <a:pos x="1401" y="15"/>
                </a:cxn>
                <a:cxn ang="0">
                  <a:pos x="1418" y="6"/>
                </a:cxn>
                <a:cxn ang="0">
                  <a:pos x="1428" y="0"/>
                </a:cxn>
              </a:cxnLst>
              <a:rect l="0" t="0" r="r" b="b"/>
              <a:pathLst>
                <a:path w="1428" h="1278">
                  <a:moveTo>
                    <a:pt x="0" y="1275"/>
                  </a:moveTo>
                  <a:cubicBezTo>
                    <a:pt x="23" y="1278"/>
                    <a:pt x="58" y="1269"/>
                    <a:pt x="81" y="1272"/>
                  </a:cubicBezTo>
                  <a:cubicBezTo>
                    <a:pt x="145" y="1267"/>
                    <a:pt x="196" y="1271"/>
                    <a:pt x="261" y="1269"/>
                  </a:cubicBezTo>
                  <a:cubicBezTo>
                    <a:pt x="312" y="1259"/>
                    <a:pt x="361" y="1258"/>
                    <a:pt x="411" y="1245"/>
                  </a:cubicBezTo>
                  <a:cubicBezTo>
                    <a:pt x="450" y="1235"/>
                    <a:pt x="484" y="1222"/>
                    <a:pt x="522" y="1209"/>
                  </a:cubicBezTo>
                  <a:cubicBezTo>
                    <a:pt x="553" y="1199"/>
                    <a:pt x="588" y="1172"/>
                    <a:pt x="615" y="1154"/>
                  </a:cubicBezTo>
                  <a:cubicBezTo>
                    <a:pt x="631" y="1149"/>
                    <a:pt x="624" y="1154"/>
                    <a:pt x="645" y="1140"/>
                  </a:cubicBezTo>
                  <a:cubicBezTo>
                    <a:pt x="648" y="1138"/>
                    <a:pt x="660" y="1128"/>
                    <a:pt x="660" y="1128"/>
                  </a:cubicBezTo>
                  <a:cubicBezTo>
                    <a:pt x="668" y="1104"/>
                    <a:pt x="647" y="1141"/>
                    <a:pt x="663" y="1125"/>
                  </a:cubicBezTo>
                  <a:cubicBezTo>
                    <a:pt x="665" y="1123"/>
                    <a:pt x="669" y="1120"/>
                    <a:pt x="671" y="1118"/>
                  </a:cubicBezTo>
                  <a:cubicBezTo>
                    <a:pt x="674" y="1115"/>
                    <a:pt x="681" y="1112"/>
                    <a:pt x="683" y="1109"/>
                  </a:cubicBezTo>
                  <a:cubicBezTo>
                    <a:pt x="686" y="1107"/>
                    <a:pt x="684" y="1107"/>
                    <a:pt x="690" y="1103"/>
                  </a:cubicBezTo>
                  <a:cubicBezTo>
                    <a:pt x="695" y="1095"/>
                    <a:pt x="710" y="1088"/>
                    <a:pt x="717" y="1083"/>
                  </a:cubicBezTo>
                  <a:cubicBezTo>
                    <a:pt x="721" y="1071"/>
                    <a:pt x="725" y="1066"/>
                    <a:pt x="735" y="1059"/>
                  </a:cubicBezTo>
                  <a:cubicBezTo>
                    <a:pt x="745" y="1045"/>
                    <a:pt x="751" y="1027"/>
                    <a:pt x="765" y="1017"/>
                  </a:cubicBezTo>
                  <a:cubicBezTo>
                    <a:pt x="802" y="961"/>
                    <a:pt x="821" y="890"/>
                    <a:pt x="837" y="825"/>
                  </a:cubicBezTo>
                  <a:cubicBezTo>
                    <a:pt x="843" y="767"/>
                    <a:pt x="862" y="711"/>
                    <a:pt x="873" y="654"/>
                  </a:cubicBezTo>
                  <a:cubicBezTo>
                    <a:pt x="878" y="588"/>
                    <a:pt x="895" y="538"/>
                    <a:pt x="915" y="477"/>
                  </a:cubicBezTo>
                  <a:cubicBezTo>
                    <a:pt x="930" y="433"/>
                    <a:pt x="943" y="390"/>
                    <a:pt x="969" y="351"/>
                  </a:cubicBezTo>
                  <a:cubicBezTo>
                    <a:pt x="983" y="330"/>
                    <a:pt x="1012" y="283"/>
                    <a:pt x="1032" y="270"/>
                  </a:cubicBezTo>
                  <a:cubicBezTo>
                    <a:pt x="1059" y="252"/>
                    <a:pt x="1075" y="227"/>
                    <a:pt x="1101" y="210"/>
                  </a:cubicBezTo>
                  <a:cubicBezTo>
                    <a:pt x="1108" y="199"/>
                    <a:pt x="1117" y="197"/>
                    <a:pt x="1128" y="189"/>
                  </a:cubicBezTo>
                  <a:cubicBezTo>
                    <a:pt x="1134" y="185"/>
                    <a:pt x="1146" y="177"/>
                    <a:pt x="1146" y="177"/>
                  </a:cubicBezTo>
                  <a:cubicBezTo>
                    <a:pt x="1153" y="167"/>
                    <a:pt x="1162" y="154"/>
                    <a:pt x="1173" y="150"/>
                  </a:cubicBezTo>
                  <a:cubicBezTo>
                    <a:pt x="1192" y="131"/>
                    <a:pt x="1230" y="102"/>
                    <a:pt x="1257" y="93"/>
                  </a:cubicBezTo>
                  <a:cubicBezTo>
                    <a:pt x="1273" y="77"/>
                    <a:pt x="1289" y="71"/>
                    <a:pt x="1311" y="66"/>
                  </a:cubicBezTo>
                  <a:cubicBezTo>
                    <a:pt x="1311" y="66"/>
                    <a:pt x="1330" y="55"/>
                    <a:pt x="1335" y="53"/>
                  </a:cubicBezTo>
                  <a:cubicBezTo>
                    <a:pt x="1338" y="52"/>
                    <a:pt x="1344" y="47"/>
                    <a:pt x="1344" y="47"/>
                  </a:cubicBezTo>
                  <a:cubicBezTo>
                    <a:pt x="1354" y="37"/>
                    <a:pt x="1370" y="35"/>
                    <a:pt x="1383" y="30"/>
                  </a:cubicBezTo>
                  <a:cubicBezTo>
                    <a:pt x="1391" y="27"/>
                    <a:pt x="1401" y="15"/>
                    <a:pt x="1401" y="15"/>
                  </a:cubicBezTo>
                  <a:cubicBezTo>
                    <a:pt x="1410" y="15"/>
                    <a:pt x="1414" y="8"/>
                    <a:pt x="1418" y="6"/>
                  </a:cubicBezTo>
                  <a:lnTo>
                    <a:pt x="1428" y="0"/>
                  </a:lnTo>
                </a:path>
              </a:pathLst>
            </a:custGeom>
            <a:noFill/>
            <a:ln w="38100" cap="sq" cmpd="sng">
              <a:solidFill>
                <a:srgbClr val="FD4335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374"/>
            <p:cNvSpPr>
              <a:spLocks/>
            </p:cNvSpPr>
            <p:nvPr/>
          </p:nvSpPr>
          <p:spPr bwMode="auto">
            <a:xfrm>
              <a:off x="3261" y="1299"/>
              <a:ext cx="20" cy="2229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6" y="303"/>
                </a:cxn>
                <a:cxn ang="0">
                  <a:pos x="9" y="573"/>
                </a:cxn>
                <a:cxn ang="0">
                  <a:pos x="9" y="633"/>
                </a:cxn>
                <a:cxn ang="0">
                  <a:pos x="9" y="717"/>
                </a:cxn>
                <a:cxn ang="0">
                  <a:pos x="3" y="1179"/>
                </a:cxn>
                <a:cxn ang="0">
                  <a:pos x="3" y="1617"/>
                </a:cxn>
                <a:cxn ang="0">
                  <a:pos x="15" y="1863"/>
                </a:cxn>
                <a:cxn ang="0">
                  <a:pos x="9" y="2145"/>
                </a:cxn>
                <a:cxn ang="0">
                  <a:pos x="12" y="2229"/>
                </a:cxn>
                <a:cxn ang="0">
                  <a:pos x="3" y="2157"/>
                </a:cxn>
              </a:cxnLst>
              <a:rect l="0" t="0" r="r" b="b"/>
              <a:pathLst>
                <a:path w="20" h="2229">
                  <a:moveTo>
                    <a:pt x="9" y="0"/>
                  </a:moveTo>
                  <a:cubicBezTo>
                    <a:pt x="13" y="101"/>
                    <a:pt x="20" y="202"/>
                    <a:pt x="6" y="303"/>
                  </a:cubicBezTo>
                  <a:cubicBezTo>
                    <a:pt x="10" y="394"/>
                    <a:pt x="13" y="482"/>
                    <a:pt x="9" y="573"/>
                  </a:cubicBezTo>
                  <a:cubicBezTo>
                    <a:pt x="8" y="593"/>
                    <a:pt x="9" y="633"/>
                    <a:pt x="9" y="633"/>
                  </a:cubicBezTo>
                  <a:cubicBezTo>
                    <a:pt x="11" y="662"/>
                    <a:pt x="5" y="688"/>
                    <a:pt x="9" y="717"/>
                  </a:cubicBezTo>
                  <a:cubicBezTo>
                    <a:pt x="16" y="871"/>
                    <a:pt x="8" y="1025"/>
                    <a:pt x="3" y="1179"/>
                  </a:cubicBezTo>
                  <a:cubicBezTo>
                    <a:pt x="5" y="1322"/>
                    <a:pt x="16" y="1473"/>
                    <a:pt x="3" y="1617"/>
                  </a:cubicBezTo>
                  <a:cubicBezTo>
                    <a:pt x="0" y="1693"/>
                    <a:pt x="9" y="1788"/>
                    <a:pt x="15" y="1863"/>
                  </a:cubicBezTo>
                  <a:cubicBezTo>
                    <a:pt x="9" y="2007"/>
                    <a:pt x="15" y="1923"/>
                    <a:pt x="9" y="2145"/>
                  </a:cubicBezTo>
                  <a:cubicBezTo>
                    <a:pt x="9" y="2161"/>
                    <a:pt x="13" y="2227"/>
                    <a:pt x="12" y="2229"/>
                  </a:cubicBezTo>
                  <a:lnTo>
                    <a:pt x="3" y="2157"/>
                  </a:lnTo>
                </a:path>
              </a:pathLst>
            </a:custGeom>
            <a:noFill/>
            <a:ln w="38100" cap="sq" cmpd="sng">
              <a:solidFill>
                <a:srgbClr val="FD4335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497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Echelles de taille</a:t>
            </a:r>
            <a:endParaRPr lang="fr-F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56</a:t>
            </a:fld>
            <a:endParaRPr lang="fr-FR"/>
          </a:p>
        </p:txBody>
      </p:sp>
      <p:pic>
        <p:nvPicPr>
          <p:cNvPr id="7" name="Content Placeholder 8" descr="scale.jp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961" r="-170"/>
          <a:stretch/>
        </p:blipFill>
        <p:spPr>
          <a:xfrm>
            <a:off x="0" y="1600095"/>
            <a:ext cx="3908660" cy="45798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31143" y="2758286"/>
            <a:ext cx="4904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0000"/>
                </a:solidFill>
              </a:rPr>
              <a:t>La matière est essentiellement vide !</a:t>
            </a: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192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fr-FR"/>
              <a:t>Interaction entre particules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49897" y="3635387"/>
            <a:ext cx="8894103" cy="2657574"/>
            <a:chOff x="249897" y="3635387"/>
            <a:chExt cx="8894103" cy="2657574"/>
          </a:xfrm>
        </p:grpSpPr>
        <p:grpSp>
          <p:nvGrpSpPr>
            <p:cNvPr id="2" name="Group 1"/>
            <p:cNvGrpSpPr/>
            <p:nvPr/>
          </p:nvGrpSpPr>
          <p:grpSpPr>
            <a:xfrm>
              <a:off x="249897" y="3635387"/>
              <a:ext cx="8894103" cy="2657574"/>
              <a:chOff x="95427" y="3718219"/>
              <a:chExt cx="8894103" cy="2657574"/>
            </a:xfrm>
          </p:grpSpPr>
          <p:pic>
            <p:nvPicPr>
              <p:cNvPr id="50178" name="Picture 2" descr="interaction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77684" y="4405217"/>
                <a:ext cx="3811846" cy="1887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0181" name="Line 5"/>
              <p:cNvSpPr>
                <a:spLocks noChangeShapeType="1"/>
              </p:cNvSpPr>
              <p:nvPr/>
            </p:nvSpPr>
            <p:spPr bwMode="auto">
              <a:xfrm flipH="1" flipV="1">
                <a:off x="7077474" y="5601468"/>
                <a:ext cx="282230" cy="86843"/>
              </a:xfrm>
              <a:prstGeom prst="line">
                <a:avLst/>
              </a:prstGeom>
              <a:noFill/>
              <a:ln w="25400">
                <a:solidFill>
                  <a:srgbClr val="FF99CC"/>
                </a:solidFill>
                <a:prstDash val="sysDot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6" name="Picture 2" descr="D:\users\muanza\boson_media.gif"/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0A47CD"/>
                  </a:clrFrom>
                  <a:clrTo>
                    <a:srgbClr val="0A47C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8395"/>
              <a:stretch/>
            </p:blipFill>
            <p:spPr bwMode="auto">
              <a:xfrm>
                <a:off x="95427" y="4277091"/>
                <a:ext cx="4945962" cy="20987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Text Box 5"/>
              <p:cNvSpPr txBox="1">
                <a:spLocks noChangeArrowheads="1"/>
              </p:cNvSpPr>
              <p:nvPr/>
            </p:nvSpPr>
            <p:spPr bwMode="auto">
              <a:xfrm>
                <a:off x="914400" y="3718219"/>
                <a:ext cx="7288213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fr-FR" sz="2000" dirty="0"/>
                  <a:t>Vision « moderne » : </a:t>
                </a:r>
                <a:r>
                  <a:rPr lang="fr-FR" sz="2000" dirty="0">
                    <a:solidFill>
                      <a:srgbClr val="FF0000"/>
                    </a:solidFill>
                  </a:rPr>
                  <a:t>échange de particules</a:t>
                </a:r>
              </a:p>
            </p:txBody>
          </p:sp>
        </p:grpSp>
        <p:sp>
          <p:nvSpPr>
            <p:cNvPr id="50180" name="Rectangle 4"/>
            <p:cNvSpPr>
              <a:spLocks noChangeArrowheads="1"/>
            </p:cNvSpPr>
            <p:nvPr/>
          </p:nvSpPr>
          <p:spPr bwMode="auto">
            <a:xfrm>
              <a:off x="7331393" y="5281761"/>
              <a:ext cx="1660871" cy="573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r>
                <a:rPr lang="fr-FR" sz="240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Messager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29804" y="1094490"/>
            <a:ext cx="8284393" cy="2319957"/>
            <a:chOff x="429804" y="1094490"/>
            <a:chExt cx="8284393" cy="2319957"/>
          </a:xfrm>
        </p:grpSpPr>
        <p:sp>
          <p:nvSpPr>
            <p:cNvPr id="9" name="Text Box 4"/>
            <p:cNvSpPr txBox="1">
              <a:spLocks noChangeArrowheads="1"/>
            </p:cNvSpPr>
            <p:nvPr/>
          </p:nvSpPr>
          <p:spPr bwMode="auto">
            <a:xfrm>
              <a:off x="2849791" y="1136417"/>
              <a:ext cx="5864406" cy="377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fr-FR" sz="2400">
                <a:solidFill>
                  <a:srgbClr val="FF0000"/>
                </a:solidFill>
              </a:endParaRPr>
            </a:p>
          </p:txBody>
        </p:sp>
        <p:pic>
          <p:nvPicPr>
            <p:cNvPr id="10" name="Picture 11" descr="newton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29804" y="1162622"/>
              <a:ext cx="2085667" cy="2026919"/>
            </a:xfrm>
            <a:prstGeom prst="rect">
              <a:avLst/>
            </a:prstGeom>
            <a:noFill/>
          </p:spPr>
        </p:pic>
        <p:sp>
          <p:nvSpPr>
            <p:cNvPr id="11" name="Text Box 12"/>
            <p:cNvSpPr txBox="1">
              <a:spLocks noChangeArrowheads="1"/>
            </p:cNvSpPr>
            <p:nvPr/>
          </p:nvSpPr>
          <p:spPr bwMode="auto">
            <a:xfrm>
              <a:off x="589296" y="1124625"/>
              <a:ext cx="173907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600" dirty="0">
                  <a:solidFill>
                    <a:schemeClr val="bg1"/>
                  </a:solidFill>
                </a:rPr>
                <a:t>Isaac </a:t>
              </a:r>
              <a:r>
                <a:rPr lang="fr-FR" sz="1600" dirty="0" smtClean="0">
                  <a:solidFill>
                    <a:schemeClr val="bg1"/>
                  </a:solidFill>
                </a:rPr>
                <a:t>Newton</a:t>
              </a:r>
              <a:endParaRPr lang="fr-FR" sz="1600" dirty="0">
                <a:solidFill>
                  <a:schemeClr val="bg1"/>
                </a:solidFill>
              </a:endParaRPr>
            </a:p>
          </p:txBody>
        </p:sp>
        <p:pic>
          <p:nvPicPr>
            <p:cNvPr id="12" name="Picture 15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154447" y="2271073"/>
              <a:ext cx="981561" cy="73594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  <p:sp>
          <p:nvSpPr>
            <p:cNvPr id="15" name="Rectangle 20"/>
            <p:cNvSpPr>
              <a:spLocks noChangeArrowheads="1"/>
            </p:cNvSpPr>
            <p:nvPr/>
          </p:nvSpPr>
          <p:spPr bwMode="auto">
            <a:xfrm>
              <a:off x="3524566" y="1094490"/>
              <a:ext cx="4698886" cy="71014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2000" dirty="0"/>
                <a:t>Vision « classique »: </a:t>
              </a:r>
            </a:p>
            <a:p>
              <a:pPr algn="ctr"/>
              <a:r>
                <a:rPr lang="fr-FR" sz="2000" dirty="0">
                  <a:solidFill>
                    <a:srgbClr val="FF0000"/>
                  </a:solidFill>
                </a:rPr>
                <a:t>Action instantanée à distance</a:t>
              </a:r>
            </a:p>
          </p:txBody>
        </p:sp>
        <p:pic>
          <p:nvPicPr>
            <p:cNvPr id="3" name="Picture 2" descr="terre-europe.jpg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070707"/>
                </a:clrFrom>
                <a:clrTo>
                  <a:srgbClr val="07070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9984" y="1877049"/>
              <a:ext cx="1935982" cy="1537398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>
              <a:off x="5285171" y="2642811"/>
              <a:ext cx="1998281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909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fr-FR" dirty="0">
                <a:solidFill>
                  <a:srgbClr val="000000"/>
                </a:solidFill>
              </a:rPr>
              <a:t>Interaction Gravitationnelle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245317" y="1607488"/>
            <a:ext cx="5532284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fr-FR" sz="2800" dirty="0"/>
              <a:t> Importante à très grande échelle, </a:t>
            </a:r>
          </a:p>
          <a:p>
            <a:r>
              <a:rPr lang="fr-FR" sz="2800" dirty="0"/>
              <a:t>   négligeable à très petite échelle</a:t>
            </a:r>
          </a:p>
          <a:p>
            <a:endParaRPr lang="fr-FR" sz="2800" dirty="0"/>
          </a:p>
          <a:p>
            <a:pPr>
              <a:buFontTx/>
              <a:buChar char="•"/>
            </a:pPr>
            <a:r>
              <a:rPr lang="fr-FR" sz="2800" dirty="0"/>
              <a:t> </a:t>
            </a:r>
            <a:r>
              <a:rPr lang="fr-FR" sz="2800" dirty="0" smtClean="0"/>
              <a:t>S’exerce </a:t>
            </a:r>
            <a:r>
              <a:rPr lang="fr-FR" sz="2800" dirty="0"/>
              <a:t>sur toutes les particules</a:t>
            </a:r>
          </a:p>
          <a:p>
            <a:endParaRPr lang="fr-FR" sz="2800" dirty="0"/>
          </a:p>
          <a:p>
            <a:pPr>
              <a:buFontTx/>
              <a:buChar char="•"/>
            </a:pPr>
            <a:r>
              <a:rPr lang="fr-FR" sz="2800" dirty="0"/>
              <a:t> Messager : Graviton ?</a:t>
            </a:r>
          </a:p>
          <a:p>
            <a:r>
              <a:rPr lang="fr-FR" sz="2800" dirty="0"/>
              <a:t>   	 </a:t>
            </a:r>
          </a:p>
          <a:p>
            <a:pPr>
              <a:buFontTx/>
              <a:buChar char="•"/>
            </a:pPr>
            <a:r>
              <a:rPr lang="fr-FR" sz="2800" dirty="0"/>
              <a:t> Interaction à </a:t>
            </a:r>
            <a:r>
              <a:rPr lang="fr-FR" sz="2800" dirty="0">
                <a:solidFill>
                  <a:srgbClr val="FF6600"/>
                </a:solidFill>
              </a:rPr>
              <a:t>longue portée</a:t>
            </a:r>
            <a:r>
              <a:rPr lang="fr-FR" sz="2800" dirty="0"/>
              <a:t> </a:t>
            </a:r>
          </a:p>
          <a:p>
            <a:r>
              <a:rPr lang="fr-FR" sz="2800" dirty="0"/>
              <a:t>   dépendant des masses</a:t>
            </a:r>
          </a:p>
        </p:txBody>
      </p:sp>
      <p:pic>
        <p:nvPicPr>
          <p:cNvPr id="34824" name="Picture 8" descr="C:\Cosmique\4-5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209800"/>
            <a:ext cx="2484438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729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 </a:t>
            </a:r>
            <a:r>
              <a:rPr lang="en-US" dirty="0" err="1" smtClean="0"/>
              <a:t>outils</a:t>
            </a:r>
            <a:r>
              <a:rPr lang="en-US" dirty="0" smtClean="0"/>
              <a:t> </a:t>
            </a:r>
            <a:r>
              <a:rPr lang="en-US" dirty="0" err="1" smtClean="0"/>
              <a:t>expérimentaux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0" dirty="0" smtClean="0"/>
              <a:t>Pour observer un objet :</a:t>
            </a:r>
            <a:br>
              <a:rPr lang="fr-FR" b="0" dirty="0" smtClean="0"/>
            </a:br>
            <a:endParaRPr lang="fr-FR" b="0" dirty="0" smtClean="0"/>
          </a:p>
          <a:p>
            <a:pPr marL="0" indent="0">
              <a:buNone/>
            </a:pPr>
            <a:endParaRPr lang="fr-FR" b="0" dirty="0" smtClean="0"/>
          </a:p>
          <a:p>
            <a:endParaRPr lang="fr-FR" b="0" dirty="0" smtClean="0"/>
          </a:p>
          <a:p>
            <a:r>
              <a:rPr lang="fr-FR" b="0" dirty="0" smtClean="0"/>
              <a:t>Comment voir une particule ? </a:t>
            </a:r>
            <a:br>
              <a:rPr lang="fr-FR" b="0" dirty="0" smtClean="0"/>
            </a:br>
            <a:r>
              <a:rPr lang="fr-FR" b="0" dirty="0" smtClean="0"/>
              <a:t>(invisible même avec un microscope)</a:t>
            </a:r>
          </a:p>
          <a:p>
            <a:pPr lvl="1"/>
            <a:r>
              <a:rPr lang="fr-FR" b="0" dirty="0" smtClean="0"/>
              <a:t>Source : particules subatomique de haute énergie.</a:t>
            </a:r>
            <a:br>
              <a:rPr lang="fr-FR" b="0" dirty="0" smtClean="0"/>
            </a:br>
            <a:r>
              <a:rPr lang="fr-FR" b="0" dirty="0" smtClean="0"/>
              <a:t>(accélérateur de particules) </a:t>
            </a:r>
            <a:r>
              <a:rPr lang="fr-FR" b="0" dirty="0" smtClean="0">
                <a:sym typeface="Wingdings"/>
              </a:rPr>
              <a:t></a:t>
            </a:r>
            <a:r>
              <a:rPr lang="fr-FR" b="0" dirty="0" smtClean="0"/>
              <a:t> </a:t>
            </a:r>
            <a:r>
              <a:rPr lang="fr-FR" b="0" dirty="0" smtClean="0">
                <a:solidFill>
                  <a:srgbClr val="FF0000"/>
                </a:solidFill>
              </a:rPr>
              <a:t>“source lumineuse”</a:t>
            </a:r>
          </a:p>
          <a:p>
            <a:pPr lvl="1"/>
            <a:r>
              <a:rPr lang="fr-FR" b="0" dirty="0" smtClean="0"/>
              <a:t>Détecteurs de particules subatomiques </a:t>
            </a:r>
            <a:r>
              <a:rPr lang="fr-FR" b="0" dirty="0" smtClean="0">
                <a:sym typeface="Wingdings"/>
              </a:rPr>
              <a:t> </a:t>
            </a:r>
            <a:r>
              <a:rPr lang="fr-FR" b="0" dirty="0" smtClean="0">
                <a:solidFill>
                  <a:srgbClr val="FF0000"/>
                </a:solidFill>
              </a:rPr>
              <a:t>“yeux”</a:t>
            </a:r>
            <a:endParaRPr lang="fr-FR" b="0" dirty="0">
              <a:solidFill>
                <a:srgbClr val="FF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2A29-BD24-B24D-ADEF-6BC92FD107A3}" type="slidenum">
              <a:rPr lang="fr-FR" smtClean="0"/>
              <a:pPr/>
              <a:t>59</a:t>
            </a:fld>
            <a:endParaRPr lang="fr-FR"/>
          </a:p>
        </p:txBody>
      </p:sp>
      <p:pic>
        <p:nvPicPr>
          <p:cNvPr id="7" name="Picture 6" descr="eye_detect.g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054" y="1327270"/>
            <a:ext cx="3512309" cy="203713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298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dirty="0" smtClean="0"/>
              <a:t>Physique des hautes énergies</a:t>
            </a:r>
            <a:endParaRPr lang="fr-FR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776" y="1877423"/>
            <a:ext cx="8540447" cy="1242253"/>
          </a:xfrm>
        </p:spPr>
        <p:txBody>
          <a:bodyPr>
            <a:normAutofit/>
          </a:bodyPr>
          <a:lstStyle/>
          <a:p>
            <a:r>
              <a:rPr lang="en-US" sz="2000" dirty="0" err="1" smtClean="0"/>
              <a:t>Sonder</a:t>
            </a:r>
            <a:r>
              <a:rPr lang="en-US" sz="2000" dirty="0" smtClean="0"/>
              <a:t> la </a:t>
            </a:r>
            <a:r>
              <a:rPr lang="en-US" sz="2000" dirty="0" err="1" smtClean="0"/>
              <a:t>matière</a:t>
            </a:r>
            <a:r>
              <a:rPr lang="en-US" sz="2000" dirty="0" smtClean="0"/>
              <a:t> </a:t>
            </a:r>
            <a:r>
              <a:rPr lang="en-US" sz="2000" dirty="0" err="1" smtClean="0"/>
              <a:t>à</a:t>
            </a:r>
            <a:r>
              <a:rPr lang="en-US" sz="2000" dirty="0" smtClean="0"/>
              <a:t> petite </a:t>
            </a:r>
            <a:r>
              <a:rPr lang="en-US" sz="2000" dirty="0" err="1" smtClean="0"/>
              <a:t>échelle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6</a:t>
            </a:fld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1546860" y="1877424"/>
            <a:ext cx="7230919" cy="1242253"/>
            <a:chOff x="1546860" y="1877424"/>
            <a:chExt cx="7230919" cy="1242253"/>
          </a:xfrm>
        </p:grpSpPr>
        <p:pic>
          <p:nvPicPr>
            <p:cNvPr id="12" name="Picture 11" descr="latex-image-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6860" y="2510577"/>
              <a:ext cx="1173480" cy="328930"/>
            </a:xfrm>
            <a:prstGeom prst="rect">
              <a:avLst/>
            </a:prstGeom>
          </p:spPr>
        </p:pic>
        <p:pic>
          <p:nvPicPr>
            <p:cNvPr id="14" name="Picture 13" descr="17306_de_broglie-lg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49"/>
            <a:stretch/>
          </p:blipFill>
          <p:spPr>
            <a:xfrm>
              <a:off x="5814364" y="1877424"/>
              <a:ext cx="1065522" cy="124225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7152715" y="2024980"/>
              <a:ext cx="162506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solidFill>
                    <a:srgbClr val="C61B1B"/>
                  </a:solidFill>
                </a:rPr>
                <a:t>Dualité</a:t>
              </a:r>
              <a:r>
                <a:rPr lang="en-US" sz="1600" dirty="0" smtClean="0">
                  <a:solidFill>
                    <a:srgbClr val="C61B1B"/>
                  </a:solidFill>
                </a:rPr>
                <a:t> </a:t>
              </a:r>
              <a:br>
                <a:rPr lang="en-US" sz="1600" dirty="0" smtClean="0">
                  <a:solidFill>
                    <a:srgbClr val="C61B1B"/>
                  </a:solidFill>
                </a:rPr>
              </a:br>
              <a:r>
                <a:rPr lang="en-US" sz="1600" dirty="0" err="1" smtClean="0">
                  <a:solidFill>
                    <a:srgbClr val="C61B1B"/>
                  </a:solidFill>
                </a:rPr>
                <a:t>onde-corpuscule</a:t>
              </a:r>
              <a:r>
                <a:rPr lang="en-US" sz="1600" dirty="0" smtClean="0"/>
                <a:t/>
              </a:r>
              <a:br>
                <a:rPr lang="en-US" sz="1600" dirty="0" smtClean="0"/>
              </a:br>
              <a:r>
                <a:rPr lang="en-US" sz="1600" i="1" dirty="0" smtClean="0"/>
                <a:t>Louis De Broglie</a:t>
              </a:r>
              <a:endParaRPr lang="en-US" sz="1600" i="1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37332" y="3523941"/>
            <a:ext cx="8821995" cy="1142696"/>
            <a:chOff x="237332" y="3523941"/>
            <a:chExt cx="8821995" cy="1142696"/>
          </a:xfrm>
        </p:grpSpPr>
        <p:pic>
          <p:nvPicPr>
            <p:cNvPr id="9" name="Picture 8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6860" y="4144955"/>
              <a:ext cx="1200150" cy="293370"/>
            </a:xfrm>
            <a:prstGeom prst="rect">
              <a:avLst/>
            </a:prstGeom>
          </p:spPr>
        </p:pic>
        <p:pic>
          <p:nvPicPr>
            <p:cNvPr id="11" name="Picture 10" descr="Albert-Einstein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4364" y="3523941"/>
              <a:ext cx="1071845" cy="1142696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7162053" y="3559953"/>
              <a:ext cx="189727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solidFill>
                    <a:srgbClr val="C61B1B"/>
                  </a:solidFill>
                </a:rPr>
                <a:t>Relativité</a:t>
              </a:r>
              <a:r>
                <a:rPr lang="en-US" sz="1600" dirty="0" smtClean="0">
                  <a:solidFill>
                    <a:srgbClr val="C61B1B"/>
                  </a:solidFill>
                </a:rPr>
                <a:t> </a:t>
              </a:r>
              <a:r>
                <a:rPr lang="en-US" sz="1600" dirty="0" err="1" smtClean="0">
                  <a:solidFill>
                    <a:srgbClr val="C61B1B"/>
                  </a:solidFill>
                </a:rPr>
                <a:t>restreinte</a:t>
              </a:r>
              <a:r>
                <a:rPr lang="en-US" sz="1600" dirty="0" smtClean="0"/>
                <a:t/>
              </a:r>
              <a:br>
                <a:rPr lang="en-US" sz="1600" dirty="0" smtClean="0"/>
              </a:br>
              <a:r>
                <a:rPr lang="en-US" sz="1600" i="1" dirty="0" smtClean="0"/>
                <a:t>Albert Einstein</a:t>
              </a:r>
              <a:r>
                <a:rPr lang="en-US" sz="1600" dirty="0" smtClean="0"/>
                <a:t/>
              </a:r>
              <a:br>
                <a:rPr lang="en-US" sz="1600" dirty="0" smtClean="0"/>
              </a:br>
              <a:endParaRPr lang="en-US" sz="1600" dirty="0"/>
            </a:p>
          </p:txBody>
        </p:sp>
        <p:sp>
          <p:nvSpPr>
            <p:cNvPr id="18" name="Content Placeholder 2"/>
            <p:cNvSpPr txBox="1">
              <a:spLocks/>
            </p:cNvSpPr>
            <p:nvPr/>
          </p:nvSpPr>
          <p:spPr>
            <a:xfrm>
              <a:off x="237332" y="3535670"/>
              <a:ext cx="8540447" cy="113096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403225" indent="-403225" algn="l" defTabSz="914400" rtl="0" eaLnBrk="1" latinLnBrk="0" hangingPunct="1">
                <a:spcBef>
                  <a:spcPts val="2000"/>
                </a:spcBef>
                <a:buFontTx/>
                <a:buBlip>
                  <a:blip r:embed="rId6"/>
                </a:buBlip>
                <a:defRPr sz="24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806450" indent="-403225" algn="l" defTabSz="914400" rtl="0" eaLnBrk="1" latinLnBrk="0" hangingPunct="1">
                <a:spcBef>
                  <a:spcPts val="600"/>
                </a:spcBef>
                <a:buFontTx/>
                <a:buBlip>
                  <a:blip r:embed="rId6"/>
                </a:buBlip>
                <a:defRPr sz="22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336550" algn="l" defTabSz="914400" rtl="0" eaLnBrk="1" latinLnBrk="0" hangingPunct="1">
                <a:spcBef>
                  <a:spcPts val="600"/>
                </a:spcBef>
                <a:buFontTx/>
                <a:buBlip>
                  <a:blip r:embed="rId6"/>
                </a:buBlip>
                <a:defRPr sz="20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492250" indent="-349250" algn="l" defTabSz="914400" rtl="0" eaLnBrk="1" latinLnBrk="0" hangingPunct="1">
                <a:spcBef>
                  <a:spcPts val="600"/>
                </a:spcBef>
                <a:buFontTx/>
                <a:buBlip>
                  <a:blip r:embed="rId6"/>
                </a:buBlip>
                <a:defRPr sz="18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1828800" indent="-336550" algn="l" defTabSz="914400" rtl="0" eaLnBrk="1" latinLnBrk="0" hangingPunct="1">
                <a:spcBef>
                  <a:spcPts val="600"/>
                </a:spcBef>
                <a:buFontTx/>
                <a:buBlip>
                  <a:blip r:embed="rId6"/>
                </a:buBlip>
                <a:defRPr sz="18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173288" indent="-344488" algn="l" defTabSz="914400" rtl="0" eaLnBrk="1" latinLnBrk="0" hangingPunct="1">
                <a:spcBef>
                  <a:spcPct val="20000"/>
                </a:spcBef>
                <a:buFontTx/>
                <a:buBlip>
                  <a:blip r:embed="rId6"/>
                </a:buBlip>
                <a:defRPr lang="en-US" sz="1800" b="1" kern="1200" dirty="0" smtClean="0">
                  <a:solidFill>
                    <a:schemeClr val="tx1"/>
                  </a:solidFill>
                  <a:effectLst>
                    <a:outerShdw blurRad="101600" dist="63500" dir="2700000" algn="tl" rotWithShape="0">
                      <a:prstClr val="black">
                        <a:alpha val="75000"/>
                      </a:prstClr>
                    </a:outerShdw>
                  </a:effectLst>
                  <a:latin typeface="+mn-lt"/>
                  <a:ea typeface="+mn-ea"/>
                  <a:cs typeface="+mn-cs"/>
                </a:defRPr>
              </a:lvl6pPr>
              <a:lvl7pPr marL="2516188" indent="-344488" algn="l" defTabSz="914400" rtl="0" eaLnBrk="1" latinLnBrk="0" hangingPunct="1">
                <a:spcBef>
                  <a:spcPct val="20000"/>
                </a:spcBef>
                <a:buFontTx/>
                <a:buBlip>
                  <a:blip r:embed="rId6"/>
                </a:buBlip>
                <a:defRPr lang="en-US" sz="1800" b="1" kern="1200" dirty="0" smtClean="0">
                  <a:solidFill>
                    <a:schemeClr val="tx1"/>
                  </a:solidFill>
                  <a:effectLst>
                    <a:outerShdw blurRad="101600" dist="63500" dir="2700000" algn="tl" rotWithShape="0">
                      <a:prstClr val="black">
                        <a:alpha val="75000"/>
                      </a:prstClr>
                    </a:outerShdw>
                  </a:effectLst>
                  <a:latin typeface="+mn-lt"/>
                  <a:ea typeface="+mn-ea"/>
                  <a:cs typeface="+mn-cs"/>
                </a:defRPr>
              </a:lvl7pPr>
              <a:lvl8pPr marL="2860675" indent="-344488" algn="l" defTabSz="914400" rtl="0" eaLnBrk="1" latinLnBrk="0" hangingPunct="1">
                <a:spcBef>
                  <a:spcPct val="20000"/>
                </a:spcBef>
                <a:buFontTx/>
                <a:buBlip>
                  <a:blip r:embed="rId6"/>
                </a:buBlip>
                <a:defRPr lang="en-US" sz="1800" b="1" kern="1200" dirty="0" smtClean="0">
                  <a:solidFill>
                    <a:schemeClr val="tx1"/>
                  </a:solidFill>
                  <a:effectLst>
                    <a:outerShdw blurRad="101600" dist="63500" dir="2700000" algn="tl" rotWithShape="0">
                      <a:prstClr val="black">
                        <a:alpha val="75000"/>
                      </a:prstClr>
                    </a:outerShdw>
                  </a:effectLst>
                  <a:latin typeface="+mn-lt"/>
                  <a:ea typeface="+mn-ea"/>
                  <a:cs typeface="+mn-cs"/>
                </a:defRPr>
              </a:lvl8pPr>
              <a:lvl9pPr marL="3205163" indent="-344488" algn="l" defTabSz="914400" rtl="0" eaLnBrk="1" latinLnBrk="0" hangingPunct="1">
                <a:spcBef>
                  <a:spcPct val="20000"/>
                </a:spcBef>
                <a:buFontTx/>
                <a:buBlip>
                  <a:blip r:embed="rId6"/>
                </a:buBlip>
                <a:defRPr lang="en-US" sz="1800" b="1" kern="1200" dirty="0">
                  <a:solidFill>
                    <a:schemeClr val="tx1"/>
                  </a:solidFill>
                  <a:effectLst>
                    <a:outerShdw blurRad="101600" dist="63500" dir="2700000" algn="tl" rotWithShape="0">
                      <a:prstClr val="black">
                        <a:alpha val="75000"/>
                      </a:prstClr>
                    </a:outerShdw>
                  </a:effectLst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 err="1" smtClean="0"/>
                <a:t>Créer</a:t>
              </a:r>
              <a:r>
                <a:rPr lang="en-US" sz="2000" dirty="0" smtClean="0"/>
                <a:t> de </a:t>
              </a:r>
              <a:r>
                <a:rPr lang="en-US" sz="2000" dirty="0" err="1" smtClean="0"/>
                <a:t>nouvelles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particules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à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grande</a:t>
              </a:r>
              <a:r>
                <a:rPr lang="en-US" sz="2000" dirty="0" smtClean="0"/>
                <a:t> masse</a:t>
              </a:r>
              <a:endParaRPr lang="en-US" sz="20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80072" y="5182015"/>
            <a:ext cx="8843291" cy="1207843"/>
            <a:chOff x="280072" y="5182015"/>
            <a:chExt cx="8843291" cy="1207843"/>
          </a:xfrm>
        </p:grpSpPr>
        <p:pic>
          <p:nvPicPr>
            <p:cNvPr id="10" name="Picture 9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6860" y="5752049"/>
              <a:ext cx="1075690" cy="231140"/>
            </a:xfrm>
            <a:prstGeom prst="rect">
              <a:avLst/>
            </a:prstGeom>
          </p:spPr>
        </p:pic>
        <p:pic>
          <p:nvPicPr>
            <p:cNvPr id="13" name="Picture 12" descr="boltzmann_ludwig_a4.jp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352"/>
            <a:stretch/>
          </p:blipFill>
          <p:spPr>
            <a:xfrm>
              <a:off x="5814364" y="5182015"/>
              <a:ext cx="1083597" cy="1207843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7152715" y="5182015"/>
              <a:ext cx="1970648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C61B1B"/>
                  </a:solidFill>
                </a:rPr>
                <a:t>Physique </a:t>
              </a:r>
              <a:r>
                <a:rPr lang="en-US" sz="1600" dirty="0" err="1" smtClean="0">
                  <a:solidFill>
                    <a:srgbClr val="C61B1B"/>
                  </a:solidFill>
                </a:rPr>
                <a:t>statistique</a:t>
              </a:r>
              <a:r>
                <a:rPr lang="en-US" sz="1600" dirty="0" smtClean="0"/>
                <a:t/>
              </a:r>
              <a:br>
                <a:rPr lang="en-US" sz="1600" dirty="0" smtClean="0"/>
              </a:br>
              <a:r>
                <a:rPr lang="en-US" sz="1600" i="1" dirty="0" smtClean="0"/>
                <a:t>Ludwig Boltzmann</a:t>
              </a:r>
              <a:endParaRPr lang="en-US" sz="1600" i="1" dirty="0"/>
            </a:p>
          </p:txBody>
        </p:sp>
        <p:sp>
          <p:nvSpPr>
            <p:cNvPr id="19" name="Content Placeholder 2"/>
            <p:cNvSpPr txBox="1">
              <a:spLocks/>
            </p:cNvSpPr>
            <p:nvPr/>
          </p:nvSpPr>
          <p:spPr>
            <a:xfrm>
              <a:off x="280072" y="5209553"/>
              <a:ext cx="8540447" cy="105889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403225" indent="-403225" algn="l" defTabSz="914400" rtl="0" eaLnBrk="1" latinLnBrk="0" hangingPunct="1">
                <a:spcBef>
                  <a:spcPts val="2000"/>
                </a:spcBef>
                <a:buFontTx/>
                <a:buBlip>
                  <a:blip r:embed="rId6"/>
                </a:buBlip>
                <a:defRPr sz="24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806450" indent="-403225" algn="l" defTabSz="914400" rtl="0" eaLnBrk="1" latinLnBrk="0" hangingPunct="1">
                <a:spcBef>
                  <a:spcPts val="600"/>
                </a:spcBef>
                <a:buFontTx/>
                <a:buBlip>
                  <a:blip r:embed="rId6"/>
                </a:buBlip>
                <a:defRPr sz="22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336550" algn="l" defTabSz="914400" rtl="0" eaLnBrk="1" latinLnBrk="0" hangingPunct="1">
                <a:spcBef>
                  <a:spcPts val="600"/>
                </a:spcBef>
                <a:buFontTx/>
                <a:buBlip>
                  <a:blip r:embed="rId6"/>
                </a:buBlip>
                <a:defRPr sz="20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492250" indent="-349250" algn="l" defTabSz="914400" rtl="0" eaLnBrk="1" latinLnBrk="0" hangingPunct="1">
                <a:spcBef>
                  <a:spcPts val="600"/>
                </a:spcBef>
                <a:buFontTx/>
                <a:buBlip>
                  <a:blip r:embed="rId6"/>
                </a:buBlip>
                <a:defRPr sz="18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1828800" indent="-336550" algn="l" defTabSz="914400" rtl="0" eaLnBrk="1" latinLnBrk="0" hangingPunct="1">
                <a:spcBef>
                  <a:spcPts val="600"/>
                </a:spcBef>
                <a:buFontTx/>
                <a:buBlip>
                  <a:blip r:embed="rId6"/>
                </a:buBlip>
                <a:defRPr sz="18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173288" indent="-344488" algn="l" defTabSz="914400" rtl="0" eaLnBrk="1" latinLnBrk="0" hangingPunct="1">
                <a:spcBef>
                  <a:spcPct val="20000"/>
                </a:spcBef>
                <a:buFontTx/>
                <a:buBlip>
                  <a:blip r:embed="rId6"/>
                </a:buBlip>
                <a:defRPr lang="en-US" sz="1800" b="1" kern="1200" dirty="0" smtClean="0">
                  <a:solidFill>
                    <a:schemeClr val="tx1"/>
                  </a:solidFill>
                  <a:effectLst>
                    <a:outerShdw blurRad="101600" dist="63500" dir="2700000" algn="tl" rotWithShape="0">
                      <a:prstClr val="black">
                        <a:alpha val="75000"/>
                      </a:prstClr>
                    </a:outerShdw>
                  </a:effectLst>
                  <a:latin typeface="+mn-lt"/>
                  <a:ea typeface="+mn-ea"/>
                  <a:cs typeface="+mn-cs"/>
                </a:defRPr>
              </a:lvl6pPr>
              <a:lvl7pPr marL="2516188" indent="-344488" algn="l" defTabSz="914400" rtl="0" eaLnBrk="1" latinLnBrk="0" hangingPunct="1">
                <a:spcBef>
                  <a:spcPct val="20000"/>
                </a:spcBef>
                <a:buFontTx/>
                <a:buBlip>
                  <a:blip r:embed="rId6"/>
                </a:buBlip>
                <a:defRPr lang="en-US" sz="1800" b="1" kern="1200" dirty="0" smtClean="0">
                  <a:solidFill>
                    <a:schemeClr val="tx1"/>
                  </a:solidFill>
                  <a:effectLst>
                    <a:outerShdw blurRad="101600" dist="63500" dir="2700000" algn="tl" rotWithShape="0">
                      <a:prstClr val="black">
                        <a:alpha val="75000"/>
                      </a:prstClr>
                    </a:outerShdw>
                  </a:effectLst>
                  <a:latin typeface="+mn-lt"/>
                  <a:ea typeface="+mn-ea"/>
                  <a:cs typeface="+mn-cs"/>
                </a:defRPr>
              </a:lvl7pPr>
              <a:lvl8pPr marL="2860675" indent="-344488" algn="l" defTabSz="914400" rtl="0" eaLnBrk="1" latinLnBrk="0" hangingPunct="1">
                <a:spcBef>
                  <a:spcPct val="20000"/>
                </a:spcBef>
                <a:buFontTx/>
                <a:buBlip>
                  <a:blip r:embed="rId6"/>
                </a:buBlip>
                <a:defRPr lang="en-US" sz="1800" b="1" kern="1200" dirty="0" smtClean="0">
                  <a:solidFill>
                    <a:schemeClr val="tx1"/>
                  </a:solidFill>
                  <a:effectLst>
                    <a:outerShdw blurRad="101600" dist="63500" dir="2700000" algn="tl" rotWithShape="0">
                      <a:prstClr val="black">
                        <a:alpha val="75000"/>
                      </a:prstClr>
                    </a:outerShdw>
                  </a:effectLst>
                  <a:latin typeface="+mn-lt"/>
                  <a:ea typeface="+mn-ea"/>
                  <a:cs typeface="+mn-cs"/>
                </a:defRPr>
              </a:lvl8pPr>
              <a:lvl9pPr marL="3205163" indent="-344488" algn="l" defTabSz="914400" rtl="0" eaLnBrk="1" latinLnBrk="0" hangingPunct="1">
                <a:spcBef>
                  <a:spcPct val="20000"/>
                </a:spcBef>
                <a:buFontTx/>
                <a:buBlip>
                  <a:blip r:embed="rId6"/>
                </a:buBlip>
                <a:defRPr lang="en-US" sz="1800" b="1" kern="1200" dirty="0">
                  <a:solidFill>
                    <a:schemeClr val="tx1"/>
                  </a:solidFill>
                  <a:effectLst>
                    <a:outerShdw blurRad="101600" dist="63500" dir="2700000" algn="tl" rotWithShape="0">
                      <a:prstClr val="black">
                        <a:alpha val="75000"/>
                      </a:prstClr>
                    </a:outerShdw>
                  </a:effectLst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 err="1" smtClean="0"/>
                <a:t>Etudier</a:t>
              </a:r>
              <a:r>
                <a:rPr lang="en-US" sz="2000" dirty="0" smtClean="0"/>
                <a:t> les </a:t>
              </a:r>
              <a:r>
                <a:rPr lang="en-US" sz="2000" dirty="0" err="1" smtClean="0"/>
                <a:t>très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hautes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températures</a:t>
              </a:r>
              <a:r>
                <a:rPr lang="en-US" sz="2000" dirty="0" smtClean="0"/>
                <a:t>  </a:t>
              </a:r>
              <a:endParaRPr lang="en-US" sz="2000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91852" y="1266580"/>
            <a:ext cx="395748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C61B1B"/>
                </a:solidFill>
              </a:rPr>
              <a:t>Les </a:t>
            </a:r>
            <a:r>
              <a:rPr lang="en-US" sz="2000" dirty="0" err="1" smtClean="0">
                <a:solidFill>
                  <a:srgbClr val="C61B1B"/>
                </a:solidFill>
              </a:rPr>
              <a:t>hautes</a:t>
            </a:r>
            <a:r>
              <a:rPr lang="en-US" sz="2000" dirty="0" smtClean="0">
                <a:solidFill>
                  <a:srgbClr val="C61B1B"/>
                </a:solidFill>
              </a:rPr>
              <a:t> </a:t>
            </a:r>
            <a:r>
              <a:rPr lang="en-US" sz="2000" dirty="0" err="1" smtClean="0">
                <a:solidFill>
                  <a:srgbClr val="C61B1B"/>
                </a:solidFill>
              </a:rPr>
              <a:t>énergies</a:t>
            </a:r>
            <a:r>
              <a:rPr lang="en-US" sz="2000" dirty="0" smtClean="0">
                <a:solidFill>
                  <a:srgbClr val="C61B1B"/>
                </a:solidFill>
              </a:rPr>
              <a:t> </a:t>
            </a:r>
            <a:r>
              <a:rPr lang="en-US" sz="2000" dirty="0" err="1" smtClean="0">
                <a:solidFill>
                  <a:srgbClr val="C61B1B"/>
                </a:solidFill>
              </a:rPr>
              <a:t>permettent</a:t>
            </a:r>
            <a:r>
              <a:rPr lang="en-US" sz="2000" dirty="0" smtClean="0">
                <a:solidFill>
                  <a:srgbClr val="C61B1B"/>
                </a:solidFill>
              </a:rPr>
              <a:t> de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101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4800" dirty="0">
                <a:solidFill>
                  <a:srgbClr val="000000"/>
                </a:solidFill>
              </a:rPr>
              <a:t>Interaction Électromagnétique</a:t>
            </a: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609600" y="1485189"/>
            <a:ext cx="6027901" cy="4382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fr-FR" dirty="0">
                <a:latin typeface="+mn-lt"/>
              </a:rPr>
              <a:t> </a:t>
            </a:r>
            <a:endParaRPr lang="fr-FR" sz="2800" dirty="0">
              <a:latin typeface="+mn-lt"/>
            </a:endParaRPr>
          </a:p>
          <a:p>
            <a:pPr>
              <a:buFontTx/>
              <a:buChar char="•"/>
            </a:pPr>
            <a:r>
              <a:rPr lang="fr-FR" sz="2800" dirty="0">
                <a:latin typeface="+mn-lt"/>
              </a:rPr>
              <a:t>S</a:t>
            </a:r>
            <a:r>
              <a:rPr lang="ja-JP" altLang="fr-FR" sz="2800" dirty="0">
                <a:latin typeface="+mn-lt"/>
              </a:rPr>
              <a:t>’</a:t>
            </a:r>
            <a:r>
              <a:rPr lang="fr-FR" sz="2800" dirty="0">
                <a:latin typeface="+mn-lt"/>
              </a:rPr>
              <a:t>exerce sur toutes les particules possédant </a:t>
            </a:r>
          </a:p>
          <a:p>
            <a:r>
              <a:rPr lang="fr-FR" sz="2800" dirty="0">
                <a:latin typeface="+mn-lt"/>
              </a:rPr>
              <a:t>   une charge électrique.</a:t>
            </a:r>
            <a:endParaRPr lang="fr-FR" sz="2800" dirty="0">
              <a:latin typeface="+mn-lt"/>
              <a:sym typeface="Symbol" charset="0"/>
            </a:endParaRPr>
          </a:p>
          <a:p>
            <a:pPr>
              <a:lnSpc>
                <a:spcPct val="110000"/>
              </a:lnSpc>
            </a:pPr>
            <a:endParaRPr lang="fr-FR" sz="2800" dirty="0">
              <a:latin typeface="+mn-lt"/>
              <a:sym typeface="Symbol" charset="0"/>
            </a:endParaRPr>
          </a:p>
          <a:p>
            <a:pPr>
              <a:buFontTx/>
              <a:buChar char="•"/>
            </a:pPr>
            <a:r>
              <a:rPr lang="fr-FR" sz="2800" dirty="0">
                <a:latin typeface="+mn-lt"/>
              </a:rPr>
              <a:t> Messager : Photon</a:t>
            </a:r>
          </a:p>
          <a:p>
            <a:r>
              <a:rPr lang="fr-FR" sz="2800" dirty="0">
                <a:latin typeface="+mn-lt"/>
              </a:rPr>
              <a:t> 		</a:t>
            </a:r>
          </a:p>
          <a:p>
            <a:pPr>
              <a:buFontTx/>
              <a:buChar char="•"/>
            </a:pPr>
            <a:r>
              <a:rPr lang="fr-FR" sz="2800" dirty="0">
                <a:latin typeface="+mn-lt"/>
              </a:rPr>
              <a:t> Interaction à longue portée dépendant</a:t>
            </a:r>
          </a:p>
          <a:p>
            <a:r>
              <a:rPr lang="fr-FR" sz="2800" dirty="0">
                <a:latin typeface="+mn-lt"/>
              </a:rPr>
              <a:t>   de la charge électrique</a:t>
            </a:r>
          </a:p>
        </p:txBody>
      </p:sp>
      <p:pic>
        <p:nvPicPr>
          <p:cNvPr id="35844" name="Picture 4" descr="foud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501" y="2602819"/>
            <a:ext cx="2027238" cy="202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015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fr-FR" dirty="0">
                <a:solidFill>
                  <a:srgbClr val="000000"/>
                </a:solidFill>
              </a:rPr>
              <a:t>Interaction Forte</a:t>
            </a: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533399" y="1736845"/>
            <a:ext cx="6143097" cy="3385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fr-FR" dirty="0"/>
          </a:p>
          <a:p>
            <a:pPr>
              <a:buFontTx/>
              <a:buChar char="•"/>
            </a:pPr>
            <a:r>
              <a:rPr lang="fr-FR" sz="2800" dirty="0"/>
              <a:t>S</a:t>
            </a:r>
            <a:r>
              <a:rPr lang="ja-JP" altLang="fr-FR" sz="2800" dirty="0">
                <a:latin typeface="Arial"/>
              </a:rPr>
              <a:t>’</a:t>
            </a:r>
            <a:r>
              <a:rPr lang="fr-FR" sz="2800" dirty="0"/>
              <a:t>exerce uniquement sur les quarks</a:t>
            </a:r>
          </a:p>
          <a:p>
            <a:endParaRPr lang="fr-FR" sz="2800" dirty="0"/>
          </a:p>
          <a:p>
            <a:pPr>
              <a:buFontTx/>
              <a:buChar char="•"/>
            </a:pPr>
            <a:r>
              <a:rPr lang="fr-FR" sz="2800" dirty="0"/>
              <a:t> Messagers  :  gluons</a:t>
            </a:r>
          </a:p>
          <a:p>
            <a:r>
              <a:rPr lang="fr-FR" sz="2800" dirty="0"/>
              <a:t>			</a:t>
            </a:r>
          </a:p>
          <a:p>
            <a:pPr>
              <a:buFontTx/>
              <a:buChar char="•"/>
            </a:pPr>
            <a:r>
              <a:rPr lang="fr-FR" sz="2800" dirty="0"/>
              <a:t> </a:t>
            </a:r>
            <a:r>
              <a:rPr lang="fr-FR" sz="2800" dirty="0" smtClean="0"/>
              <a:t>Assure la cohésion des </a:t>
            </a:r>
            <a:r>
              <a:rPr lang="fr-FR" sz="2800" dirty="0">
                <a:solidFill>
                  <a:srgbClr val="FF3300"/>
                </a:solidFill>
              </a:rPr>
              <a:t>quarks </a:t>
            </a:r>
            <a:r>
              <a:rPr lang="fr-FR" sz="2800" dirty="0"/>
              <a:t>dans </a:t>
            </a:r>
            <a:r>
              <a:rPr lang="fr-FR" sz="2800" dirty="0" smtClean="0"/>
              <a:t>les nucléons et des protons et </a:t>
            </a:r>
            <a:r>
              <a:rPr lang="fr-FR" sz="2800" dirty="0"/>
              <a:t>neutrons dans le </a:t>
            </a:r>
            <a:r>
              <a:rPr lang="fr-FR" sz="2800" dirty="0" smtClean="0"/>
              <a:t>noyau</a:t>
            </a:r>
            <a:endParaRPr lang="fr-FR" sz="2800" dirty="0"/>
          </a:p>
        </p:txBody>
      </p:sp>
      <p:pic>
        <p:nvPicPr>
          <p:cNvPr id="9" name="Image 10" descr="nucleon.tif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05187" y="1567158"/>
            <a:ext cx="1981200" cy="1776248"/>
          </a:xfrm>
          <a:prstGeom prst="rect">
            <a:avLst/>
          </a:prstGeom>
        </p:spPr>
      </p:pic>
      <p:sp>
        <p:nvSpPr>
          <p:cNvPr id="37896" name="Line 8"/>
          <p:cNvSpPr>
            <a:spLocks noChangeShapeType="1"/>
          </p:cNvSpPr>
          <p:nvPr/>
        </p:nvSpPr>
        <p:spPr bwMode="auto">
          <a:xfrm flipV="1">
            <a:off x="4077762" y="2497666"/>
            <a:ext cx="3531655" cy="732827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510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fr-F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62</a:t>
            </a:fld>
            <a:endParaRPr lang="fr-FR"/>
          </a:p>
        </p:txBody>
      </p:sp>
      <p:pic>
        <p:nvPicPr>
          <p:cNvPr id="4" name="Picture 3" descr="pour_stepha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58" cy="6858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725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fr-F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63</a:t>
            </a:fld>
            <a:endParaRPr lang="fr-FR"/>
          </a:p>
        </p:txBody>
      </p:sp>
      <p:pic>
        <p:nvPicPr>
          <p:cNvPr id="4" name="Picture 3" descr="pour_stephane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58" cy="6858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086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Collisions </a:t>
            </a:r>
            <a:r>
              <a:rPr lang="en-US" sz="4000" dirty="0" err="1" smtClean="0"/>
              <a:t>dans</a:t>
            </a:r>
            <a:r>
              <a:rPr lang="en-US" sz="4000" dirty="0" smtClean="0"/>
              <a:t> le monde </a:t>
            </a:r>
            <a:r>
              <a:rPr lang="en-US" sz="4000" dirty="0" err="1" smtClean="0"/>
              <a:t>macroscopique</a:t>
            </a:r>
            <a:endParaRPr lang="en-US" sz="4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2A29-BD24-B24D-ADEF-6BC92FD107A3}" type="slidenum">
              <a:rPr lang="fr-FR" smtClean="0"/>
              <a:pPr/>
              <a:t>64</a:t>
            </a:fld>
            <a:endParaRPr lang="fr-FR"/>
          </a:p>
        </p:txBody>
      </p:sp>
      <p:pic>
        <p:nvPicPr>
          <p:cNvPr id="9" name="Image 8" descr="xsec3.tiff"/>
          <p:cNvPicPr>
            <a:picLocks noChangeAspect="1"/>
          </p:cNvPicPr>
          <p:nvPr/>
        </p:nvPicPr>
        <p:blipFill rotWithShape="1">
          <a:blip r:embed="rId2"/>
          <a:srcRect b="14019"/>
          <a:stretch/>
        </p:blipFill>
        <p:spPr>
          <a:xfrm>
            <a:off x="2212975" y="2057401"/>
            <a:ext cx="4718050" cy="3450366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240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Collisions </a:t>
            </a:r>
            <a:r>
              <a:rPr lang="en-US" sz="4000" dirty="0" err="1"/>
              <a:t>dans</a:t>
            </a:r>
            <a:r>
              <a:rPr lang="en-US" sz="4000" dirty="0"/>
              <a:t> le monde </a:t>
            </a:r>
            <a:r>
              <a:rPr lang="en-US" sz="4000" dirty="0" err="1" smtClean="0"/>
              <a:t>microscopique</a:t>
            </a:r>
            <a:endParaRPr lang="fr-FR" sz="40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2A29-BD24-B24D-ADEF-6BC92FD107A3}" type="slidenum">
              <a:rPr lang="fr-FR" smtClean="0"/>
              <a:pPr/>
              <a:t>65</a:t>
            </a:fld>
            <a:endParaRPr lang="fr-FR"/>
          </a:p>
        </p:txBody>
      </p:sp>
      <p:pic>
        <p:nvPicPr>
          <p:cNvPr id="8" name="Image 7" descr="xsec2.tiff"/>
          <p:cNvPicPr>
            <a:picLocks noChangeAspect="1"/>
          </p:cNvPicPr>
          <p:nvPr/>
        </p:nvPicPr>
        <p:blipFill rotWithShape="1">
          <a:blip r:embed="rId2"/>
          <a:srcRect b="29311"/>
          <a:stretch/>
        </p:blipFill>
        <p:spPr>
          <a:xfrm>
            <a:off x="2186180" y="1754421"/>
            <a:ext cx="4687892" cy="3468461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617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Masse </a:t>
            </a:r>
            <a:r>
              <a:rPr lang="en-US" dirty="0" err="1" smtClean="0"/>
              <a:t>invariante</a:t>
            </a:r>
            <a:r>
              <a:rPr lang="en-US" dirty="0" smtClean="0"/>
              <a:t> de </a:t>
            </a:r>
            <a:r>
              <a:rPr lang="en-US" dirty="0" err="1" smtClean="0"/>
              <a:t>paires</a:t>
            </a:r>
            <a:r>
              <a:rPr lang="en-US" dirty="0" smtClean="0"/>
              <a:t> de </a:t>
            </a:r>
            <a:r>
              <a:rPr lang="en-US" dirty="0" err="1" smtClean="0"/>
              <a:t>muons</a:t>
            </a:r>
            <a:endParaRPr lang="en-US" dirty="0"/>
          </a:p>
        </p:txBody>
      </p:sp>
      <p:pic>
        <p:nvPicPr>
          <p:cNvPr id="7" name="Content Placeholder 6" descr="cms_dimuon.jpg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16" r="-10216"/>
          <a:stretch>
            <a:fillRect/>
          </a:stretch>
        </p:blipFill>
        <p:spPr>
          <a:xfrm>
            <a:off x="301625" y="1223963"/>
            <a:ext cx="8540750" cy="4922837"/>
          </a:xfr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569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" y="-503"/>
            <a:ext cx="9144000" cy="699003"/>
          </a:xfrm>
        </p:spPr>
        <p:txBody>
          <a:bodyPr/>
          <a:lstStyle/>
          <a:p>
            <a:r>
              <a:rPr lang="en-US" sz="3600" dirty="0" smtClean="0"/>
              <a:t>La masse des </a:t>
            </a:r>
            <a:r>
              <a:rPr lang="en-US" sz="3600" dirty="0" err="1" smtClean="0"/>
              <a:t>particules</a:t>
            </a: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1776" y="724968"/>
            <a:ext cx="8540447" cy="4579880"/>
          </a:xfrm>
        </p:spPr>
        <p:txBody>
          <a:bodyPr>
            <a:normAutofit/>
          </a:bodyPr>
          <a:lstStyle/>
          <a:p>
            <a:r>
              <a:rPr lang="fr-FR" sz="2000" dirty="0" smtClean="0"/>
              <a:t>Avec les ingrédients précédents, le modèle standard ne permet de décrire que des particules de masse nulle</a:t>
            </a:r>
          </a:p>
          <a:p>
            <a:r>
              <a:rPr lang="fr-FR" sz="2000" dirty="0" smtClean="0"/>
              <a:t>Peter </a:t>
            </a:r>
            <a:r>
              <a:rPr lang="fr-FR" sz="2000" dirty="0" err="1" smtClean="0"/>
              <a:t>Higgs</a:t>
            </a:r>
            <a:r>
              <a:rPr lang="fr-FR" sz="2000" dirty="0"/>
              <a:t> </a:t>
            </a:r>
            <a:r>
              <a:rPr lang="fr-FR" sz="2000" dirty="0" smtClean="0"/>
              <a:t>(et d’autres) ont postulé l’existence d’un nouveau champ de force (champ de </a:t>
            </a:r>
            <a:r>
              <a:rPr lang="fr-FR" sz="2000" dirty="0" err="1" smtClean="0"/>
              <a:t>Higgs</a:t>
            </a:r>
            <a:r>
              <a:rPr lang="fr-FR" sz="2000" dirty="0" smtClean="0"/>
              <a:t>) qui remplit tout l’espace. C’est l’interaction des particules élémentaires avec ce champ qui génère la masse</a:t>
            </a:r>
          </a:p>
          <a:p>
            <a:r>
              <a:rPr lang="fr-FR" sz="2000" dirty="0" smtClean="0"/>
              <a:t>Ce champ de </a:t>
            </a:r>
            <a:r>
              <a:rPr lang="fr-FR" sz="2000" dirty="0" err="1" smtClean="0"/>
              <a:t>Higgs</a:t>
            </a:r>
            <a:r>
              <a:rPr lang="fr-FR" sz="2000" dirty="0" smtClean="0"/>
              <a:t> est associé à une particule, le </a:t>
            </a:r>
            <a:r>
              <a:rPr lang="fr-FR" sz="2000" dirty="0" smtClean="0">
                <a:solidFill>
                  <a:srgbClr val="FF0000"/>
                </a:solidFill>
                <a:latin typeface="Gill Sans"/>
                <a:cs typeface="Gill Sans"/>
              </a:rPr>
              <a:t>boson de </a:t>
            </a:r>
            <a:r>
              <a:rPr lang="fr-FR" sz="2000" dirty="0" err="1" smtClean="0">
                <a:solidFill>
                  <a:srgbClr val="FF0000"/>
                </a:solidFill>
                <a:latin typeface="Gill Sans"/>
                <a:cs typeface="Gill Sans"/>
              </a:rPr>
              <a:t>Higgs</a:t>
            </a:r>
            <a:r>
              <a:rPr lang="fr-FR" sz="2000" dirty="0" smtClean="0">
                <a:solidFill>
                  <a:srgbClr val="FF0000"/>
                </a:solidFill>
                <a:latin typeface="Gill Sans"/>
                <a:cs typeface="Gill Sans"/>
              </a:rPr>
              <a:t> </a:t>
            </a:r>
            <a:r>
              <a:rPr lang="fr-FR" sz="2000" dirty="0" smtClean="0"/>
              <a:t>(dont la masse est un paramètre libre de la théorie). </a:t>
            </a:r>
          </a:p>
          <a:p>
            <a:r>
              <a:rPr lang="fr-FR" sz="2000" dirty="0"/>
              <a:t>C</a:t>
            </a:r>
            <a:r>
              <a:rPr lang="fr-FR" sz="2000" dirty="0" smtClean="0"/>
              <a:t>e boson de </a:t>
            </a:r>
            <a:r>
              <a:rPr lang="fr-FR" sz="2000" dirty="0" err="1" smtClean="0"/>
              <a:t>Higgs</a:t>
            </a:r>
            <a:r>
              <a:rPr lang="fr-FR" sz="2000" dirty="0"/>
              <a:t> </a:t>
            </a:r>
            <a:r>
              <a:rPr lang="fr-FR" sz="2000" dirty="0" smtClean="0"/>
              <a:t>a probablement été observé en 2012 au LHC, à une masse de 126 </a:t>
            </a:r>
            <a:r>
              <a:rPr lang="fr-FR" sz="2000" dirty="0" err="1" smtClean="0"/>
              <a:t>GeV</a:t>
            </a:r>
            <a:r>
              <a:rPr lang="fr-FR" sz="2000" dirty="0" smtClean="0"/>
              <a:t>/c</a:t>
            </a:r>
            <a:r>
              <a:rPr lang="fr-FR" sz="2000" baseline="30000" dirty="0" smtClean="0"/>
              <a:t>2</a:t>
            </a:r>
            <a:endParaRPr lang="fr-FR" sz="2000" baseline="300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La découverte du boson de Higgs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67</a:t>
            </a:fld>
            <a:endParaRPr lang="fr-FR"/>
          </a:p>
        </p:txBody>
      </p:sp>
      <p:grpSp>
        <p:nvGrpSpPr>
          <p:cNvPr id="7" name="Group 76"/>
          <p:cNvGrpSpPr>
            <a:grpSpLocks/>
          </p:cNvGrpSpPr>
          <p:nvPr/>
        </p:nvGrpSpPr>
        <p:grpSpPr bwMode="auto">
          <a:xfrm>
            <a:off x="3529013" y="4161054"/>
            <a:ext cx="2085975" cy="2287588"/>
            <a:chOff x="2758" y="2316"/>
            <a:chExt cx="1130" cy="1232"/>
          </a:xfrm>
        </p:grpSpPr>
        <p:sp>
          <p:nvSpPr>
            <p:cNvPr id="8" name="Rectangle 20"/>
            <p:cNvSpPr>
              <a:spLocks noChangeArrowheads="1"/>
            </p:cNvSpPr>
            <p:nvPr/>
          </p:nvSpPr>
          <p:spPr bwMode="auto">
            <a:xfrm>
              <a:off x="3233" y="2785"/>
              <a:ext cx="9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>
                  <a:solidFill>
                    <a:srgbClr val="000000"/>
                  </a:solidFill>
                  <a:effectLst/>
                  <a:latin typeface="Helvetica" charset="0"/>
                </a:rPr>
                <a:t>H</a:t>
              </a:r>
              <a:endParaRPr lang="en-US" sz="1600"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9" name="Oval 23"/>
            <p:cNvSpPr>
              <a:spLocks noChangeArrowheads="1"/>
            </p:cNvSpPr>
            <p:nvPr/>
          </p:nvSpPr>
          <p:spPr bwMode="auto">
            <a:xfrm>
              <a:off x="3434" y="2741"/>
              <a:ext cx="50" cy="57"/>
            </a:xfrm>
            <a:prstGeom prst="ellipse">
              <a:avLst/>
            </a:prstGeom>
            <a:solidFill>
              <a:srgbClr val="008077"/>
            </a:solidFill>
            <a:ln w="7938">
              <a:solidFill>
                <a:srgbClr val="624948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0" name="Line 57"/>
            <p:cNvSpPr>
              <a:spLocks noChangeShapeType="1"/>
            </p:cNvSpPr>
            <p:nvPr/>
          </p:nvSpPr>
          <p:spPr bwMode="auto">
            <a:xfrm>
              <a:off x="2758" y="2991"/>
              <a:ext cx="490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1" name="Line 58"/>
            <p:cNvSpPr>
              <a:spLocks noChangeShapeType="1"/>
            </p:cNvSpPr>
            <p:nvPr/>
          </p:nvSpPr>
          <p:spPr bwMode="auto">
            <a:xfrm flipH="1">
              <a:off x="3381" y="2984"/>
              <a:ext cx="507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auto">
            <a:xfrm>
              <a:off x="3267" y="2940"/>
              <a:ext cx="86" cy="94"/>
            </a:xfrm>
            <a:prstGeom prst="ellipse">
              <a:avLst/>
            </a:prstGeom>
            <a:solidFill>
              <a:srgbClr val="85A78B"/>
            </a:solidFill>
            <a:ln w="9525" algn="ctr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3" name="Line 60"/>
            <p:cNvSpPr>
              <a:spLocks noChangeShapeType="1"/>
            </p:cNvSpPr>
            <p:nvPr/>
          </p:nvSpPr>
          <p:spPr bwMode="auto">
            <a:xfrm flipV="1">
              <a:off x="3353" y="2811"/>
              <a:ext cx="78" cy="112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4" name="Line 61"/>
            <p:cNvSpPr>
              <a:spLocks noChangeShapeType="1"/>
            </p:cNvSpPr>
            <p:nvPr/>
          </p:nvSpPr>
          <p:spPr bwMode="auto">
            <a:xfrm flipH="1">
              <a:off x="3185" y="3045"/>
              <a:ext cx="83" cy="127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5" name="Oval 62"/>
            <p:cNvSpPr>
              <a:spLocks noChangeArrowheads="1"/>
            </p:cNvSpPr>
            <p:nvPr/>
          </p:nvSpPr>
          <p:spPr bwMode="auto">
            <a:xfrm>
              <a:off x="3134" y="3179"/>
              <a:ext cx="50" cy="57"/>
            </a:xfrm>
            <a:prstGeom prst="ellipse">
              <a:avLst/>
            </a:prstGeom>
            <a:solidFill>
              <a:srgbClr val="008077"/>
            </a:solidFill>
            <a:ln w="7938">
              <a:solidFill>
                <a:srgbClr val="624948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6" name="Rectangle 64"/>
            <p:cNvSpPr>
              <a:spLocks noChangeArrowheads="1"/>
            </p:cNvSpPr>
            <p:nvPr/>
          </p:nvSpPr>
          <p:spPr bwMode="auto">
            <a:xfrm>
              <a:off x="3371" y="2603"/>
              <a:ext cx="7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>
                  <a:solidFill>
                    <a:srgbClr val="000000"/>
                  </a:solidFill>
                  <a:effectLst/>
                  <a:latin typeface="Helvetica" charset="0"/>
                </a:rPr>
                <a:t>Z</a:t>
              </a:r>
              <a:endParaRPr lang="en-US" sz="1600"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7" name="Rectangle 65"/>
            <p:cNvSpPr>
              <a:spLocks noChangeArrowheads="1"/>
            </p:cNvSpPr>
            <p:nvPr/>
          </p:nvSpPr>
          <p:spPr bwMode="auto">
            <a:xfrm>
              <a:off x="2770" y="2812"/>
              <a:ext cx="71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>
                  <a:solidFill>
                    <a:srgbClr val="000000"/>
                  </a:solidFill>
                  <a:effectLst/>
                  <a:latin typeface="Helvetica" charset="0"/>
                </a:rPr>
                <a:t>p</a:t>
              </a:r>
              <a:endParaRPr lang="en-US" sz="1600"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8" name="Rectangle 66"/>
            <p:cNvSpPr>
              <a:spLocks noChangeArrowheads="1"/>
            </p:cNvSpPr>
            <p:nvPr/>
          </p:nvSpPr>
          <p:spPr bwMode="auto">
            <a:xfrm>
              <a:off x="3794" y="2822"/>
              <a:ext cx="71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>
                  <a:solidFill>
                    <a:srgbClr val="000000"/>
                  </a:solidFill>
                  <a:effectLst/>
                  <a:latin typeface="Helvetica" charset="0"/>
                </a:rPr>
                <a:t>p</a:t>
              </a:r>
              <a:endParaRPr lang="en-US" sz="1600"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9" name="Rectangle 67"/>
            <p:cNvSpPr>
              <a:spLocks noChangeArrowheads="1"/>
            </p:cNvSpPr>
            <p:nvPr/>
          </p:nvSpPr>
          <p:spPr bwMode="auto">
            <a:xfrm>
              <a:off x="3055" y="3070"/>
              <a:ext cx="7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>
                  <a:solidFill>
                    <a:srgbClr val="000000"/>
                  </a:solidFill>
                  <a:effectLst/>
                  <a:latin typeface="Helvetica" charset="0"/>
                </a:rPr>
                <a:t>Z</a:t>
              </a:r>
              <a:endParaRPr lang="en-US" sz="1600"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0" name="Line 68"/>
            <p:cNvSpPr>
              <a:spLocks noChangeShapeType="1"/>
            </p:cNvSpPr>
            <p:nvPr/>
          </p:nvSpPr>
          <p:spPr bwMode="auto">
            <a:xfrm>
              <a:off x="3155" y="3214"/>
              <a:ext cx="15" cy="268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1" name="Line 69"/>
            <p:cNvSpPr>
              <a:spLocks noChangeShapeType="1"/>
            </p:cNvSpPr>
            <p:nvPr/>
          </p:nvSpPr>
          <p:spPr bwMode="auto">
            <a:xfrm flipH="1">
              <a:off x="2907" y="3207"/>
              <a:ext cx="249" cy="155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2" name="Line 70"/>
            <p:cNvSpPr>
              <a:spLocks noChangeShapeType="1"/>
            </p:cNvSpPr>
            <p:nvPr/>
          </p:nvSpPr>
          <p:spPr bwMode="auto">
            <a:xfrm flipV="1">
              <a:off x="3466" y="2452"/>
              <a:ext cx="28" cy="308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3" name="Line 71"/>
            <p:cNvSpPr>
              <a:spLocks noChangeShapeType="1"/>
            </p:cNvSpPr>
            <p:nvPr/>
          </p:nvSpPr>
          <p:spPr bwMode="auto">
            <a:xfrm flipV="1">
              <a:off x="3458" y="2600"/>
              <a:ext cx="311" cy="17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72"/>
            <p:cNvSpPr>
              <a:spLocks noChangeArrowheads="1"/>
            </p:cNvSpPr>
            <p:nvPr/>
          </p:nvSpPr>
          <p:spPr bwMode="auto">
            <a:xfrm>
              <a:off x="3400" y="2316"/>
              <a:ext cx="12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>
                  <a:solidFill>
                    <a:srgbClr val="000000"/>
                  </a:solidFill>
                  <a:effectLst/>
                  <a:latin typeface="Helvetica" charset="0"/>
                  <a:sym typeface="Symbol" charset="0"/>
                </a:rPr>
                <a:t></a:t>
              </a:r>
              <a:r>
                <a:rPr lang="en-US" sz="1600" baseline="30000">
                  <a:solidFill>
                    <a:srgbClr val="000000"/>
                  </a:solidFill>
                  <a:effectLst/>
                  <a:latin typeface="Helvetica" charset="0"/>
                  <a:sym typeface="Symbol" charset="0"/>
                </a:rPr>
                <a:t>+</a:t>
              </a:r>
            </a:p>
          </p:txBody>
        </p:sp>
        <p:sp>
          <p:nvSpPr>
            <p:cNvPr id="25" name="Rectangle 73"/>
            <p:cNvSpPr>
              <a:spLocks noChangeArrowheads="1"/>
            </p:cNvSpPr>
            <p:nvPr/>
          </p:nvSpPr>
          <p:spPr bwMode="auto">
            <a:xfrm>
              <a:off x="3771" y="2567"/>
              <a:ext cx="10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>
                  <a:solidFill>
                    <a:srgbClr val="000000"/>
                  </a:solidFill>
                  <a:effectLst/>
                  <a:latin typeface="Helvetica" charset="0"/>
                  <a:sym typeface="Symbol" charset="0"/>
                </a:rPr>
                <a:t></a:t>
              </a:r>
              <a:r>
                <a:rPr lang="en-US" sz="1600" baseline="30000">
                  <a:solidFill>
                    <a:srgbClr val="000000"/>
                  </a:solidFill>
                  <a:effectLst/>
                  <a:latin typeface="Helvetica" charset="0"/>
                  <a:sym typeface="Symbol" charset="0"/>
                </a:rPr>
                <a:t>-</a:t>
              </a:r>
            </a:p>
          </p:txBody>
        </p:sp>
        <p:sp>
          <p:nvSpPr>
            <p:cNvPr id="26" name="Rectangle 74"/>
            <p:cNvSpPr>
              <a:spLocks noChangeArrowheads="1"/>
            </p:cNvSpPr>
            <p:nvPr/>
          </p:nvSpPr>
          <p:spPr bwMode="auto">
            <a:xfrm>
              <a:off x="2816" y="3237"/>
              <a:ext cx="12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>
                  <a:solidFill>
                    <a:srgbClr val="000000"/>
                  </a:solidFill>
                  <a:effectLst/>
                  <a:latin typeface="Helvetica" charset="0"/>
                  <a:sym typeface="Symbol" charset="0"/>
                </a:rPr>
                <a:t></a:t>
              </a:r>
              <a:r>
                <a:rPr lang="en-US" sz="1600" baseline="30000">
                  <a:solidFill>
                    <a:srgbClr val="000000"/>
                  </a:solidFill>
                  <a:effectLst/>
                  <a:latin typeface="Helvetica" charset="0"/>
                  <a:sym typeface="Symbol" charset="0"/>
                </a:rPr>
                <a:t>+</a:t>
              </a:r>
            </a:p>
          </p:txBody>
        </p:sp>
        <p:sp>
          <p:nvSpPr>
            <p:cNvPr id="27" name="Rectangle 75"/>
            <p:cNvSpPr>
              <a:spLocks noChangeArrowheads="1"/>
            </p:cNvSpPr>
            <p:nvPr/>
          </p:nvSpPr>
          <p:spPr bwMode="auto">
            <a:xfrm>
              <a:off x="3197" y="3394"/>
              <a:ext cx="10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>
                  <a:solidFill>
                    <a:srgbClr val="000000"/>
                  </a:solidFill>
                  <a:effectLst/>
                  <a:latin typeface="Helvetica" charset="0"/>
                  <a:sym typeface="Symbol" charset="0"/>
                </a:rPr>
                <a:t></a:t>
              </a:r>
              <a:r>
                <a:rPr lang="en-US" sz="1600" baseline="30000">
                  <a:solidFill>
                    <a:srgbClr val="000000"/>
                  </a:solidFill>
                  <a:effectLst/>
                  <a:latin typeface="Helvetica" charset="0"/>
                  <a:sym typeface="Symbol" charset="0"/>
                </a:rPr>
                <a:t>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6381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Les </a:t>
            </a:r>
            <a:r>
              <a:rPr lang="en-US" sz="3600" dirty="0" err="1" smtClean="0"/>
              <a:t>limites</a:t>
            </a:r>
            <a:r>
              <a:rPr lang="en-US" sz="3600" dirty="0" smtClean="0"/>
              <a:t> de la </a:t>
            </a:r>
            <a:r>
              <a:rPr lang="en-US" sz="3600" dirty="0" err="1" smtClean="0"/>
              <a:t>théorie</a:t>
            </a:r>
            <a:r>
              <a:rPr lang="en-US" sz="3600" dirty="0" smtClean="0"/>
              <a:t> : </a:t>
            </a:r>
            <a:br>
              <a:rPr lang="en-US" sz="3600" dirty="0" smtClean="0"/>
            </a:br>
            <a:r>
              <a:rPr lang="en-US" sz="3600" dirty="0" smtClean="0"/>
              <a:t>des questions </a:t>
            </a:r>
            <a:r>
              <a:rPr lang="en-US" sz="3600" dirty="0" err="1" smtClean="0"/>
              <a:t>ouvertes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776" y="1393798"/>
            <a:ext cx="8540447" cy="494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/>
              <a:t>Les questions fondamentales en physique des hautes énergies sont trop nombreuses pour croire que le Modèle Standard soit la théorie ultime. Le modèle est p</a:t>
            </a:r>
            <a:r>
              <a:rPr lang="fr-FR" sz="2000" dirty="0">
                <a:sym typeface="Symbol" charset="0"/>
              </a:rPr>
              <a:t>robablement une théorie valide seulement </a:t>
            </a:r>
            <a:r>
              <a:rPr lang="fr-FR" sz="2000" dirty="0" smtClean="0">
                <a:sym typeface="Symbol" charset="0"/>
              </a:rPr>
              <a:t>à </a:t>
            </a:r>
            <a:r>
              <a:rPr lang="fr-FR" sz="2000" dirty="0">
                <a:sym typeface="Symbol" charset="0"/>
              </a:rPr>
              <a:t>l’échelle d’énergie que l’on arrive a sonder aujourd'hui</a:t>
            </a:r>
            <a:r>
              <a:rPr lang="fr-FR" sz="2000" dirty="0" smtClean="0">
                <a:sym typeface="Symbol" charset="0"/>
              </a:rPr>
              <a:t>.</a:t>
            </a:r>
            <a:endParaRPr lang="fr-FR" sz="2000" dirty="0">
              <a:sym typeface="Symbol" charset="0"/>
            </a:endParaRPr>
          </a:p>
          <a:p>
            <a:r>
              <a:rPr lang="fr-FR" sz="2000" dirty="0">
                <a:sym typeface="Symbol" charset="0"/>
              </a:rPr>
              <a:t>Pourquoi 3 familles ?</a:t>
            </a:r>
          </a:p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fr-FR" sz="2000" dirty="0">
                <a:sym typeface="Symbol" charset="0"/>
              </a:rPr>
              <a:t>Pourquoi des valeurs des </a:t>
            </a:r>
            <a:r>
              <a:rPr lang="fr-FR" sz="2000" dirty="0" smtClean="0">
                <a:sym typeface="Symbol" charset="0"/>
              </a:rPr>
              <a:t/>
            </a:r>
            <a:br>
              <a:rPr lang="fr-FR" sz="2000" dirty="0" smtClean="0">
                <a:sym typeface="Symbol" charset="0"/>
              </a:rPr>
            </a:br>
            <a:r>
              <a:rPr lang="fr-FR" sz="2000" dirty="0" smtClean="0">
                <a:sym typeface="Symbol" charset="0"/>
              </a:rPr>
              <a:t>masses </a:t>
            </a:r>
            <a:r>
              <a:rPr lang="fr-FR" sz="2000" dirty="0">
                <a:sym typeface="Symbol" charset="0"/>
              </a:rPr>
              <a:t>si </a:t>
            </a:r>
            <a:r>
              <a:rPr lang="fr-FR" sz="2000" dirty="0" smtClean="0">
                <a:sym typeface="Symbol" charset="0"/>
              </a:rPr>
              <a:t>différentes ?</a:t>
            </a:r>
            <a:endParaRPr lang="fr-FR" sz="2000" dirty="0">
              <a:sym typeface="Symbol" charset="0"/>
            </a:endParaRPr>
          </a:p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fr-FR" sz="2000" dirty="0">
                <a:sym typeface="Symbol" charset="0"/>
              </a:rPr>
              <a:t>Pourquoi quatre </a:t>
            </a:r>
            <a:r>
              <a:rPr lang="fr-FR" sz="2000" dirty="0" smtClean="0">
                <a:sym typeface="Symbol" charset="0"/>
              </a:rPr>
              <a:t>interactions </a:t>
            </a:r>
            <a:br>
              <a:rPr lang="fr-FR" sz="2000" dirty="0" smtClean="0">
                <a:sym typeface="Symbol" charset="0"/>
              </a:rPr>
            </a:br>
            <a:r>
              <a:rPr lang="fr-FR" sz="2000" dirty="0" smtClean="0">
                <a:sym typeface="Symbol" charset="0"/>
              </a:rPr>
              <a:t>fondamentales ? </a:t>
            </a:r>
          </a:p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fr-FR" sz="2000" dirty="0" smtClean="0">
                <a:sym typeface="Symbol" charset="0"/>
              </a:rPr>
              <a:t>Pourquoi </a:t>
            </a:r>
            <a:r>
              <a:rPr lang="fr-FR" sz="2000" dirty="0">
                <a:sym typeface="Symbol" charset="0"/>
              </a:rPr>
              <a:t>38 ordres de grandeur </a:t>
            </a:r>
            <a:r>
              <a:rPr lang="fr-FR" sz="2000" dirty="0" smtClean="0">
                <a:sym typeface="Symbol" charset="0"/>
              </a:rPr>
              <a:t/>
            </a:r>
            <a:br>
              <a:rPr lang="fr-FR" sz="2000" dirty="0" smtClean="0">
                <a:sym typeface="Symbol" charset="0"/>
              </a:rPr>
            </a:br>
            <a:r>
              <a:rPr lang="fr-FR" sz="2000" dirty="0" smtClean="0">
                <a:sym typeface="Symbol" charset="0"/>
              </a:rPr>
              <a:t>entre </a:t>
            </a:r>
            <a:r>
              <a:rPr lang="fr-FR" sz="2000" dirty="0">
                <a:sym typeface="Symbol" charset="0"/>
              </a:rPr>
              <a:t>elles? </a:t>
            </a:r>
            <a:endParaRPr lang="fr-FR" sz="2000" dirty="0" smtClean="0">
              <a:sym typeface="Symbol" charset="0"/>
            </a:endParaRPr>
          </a:p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fr-FR" sz="2000" dirty="0" smtClean="0">
                <a:sym typeface="Symbol" charset="0"/>
              </a:rPr>
              <a:t>Peut</a:t>
            </a:r>
            <a:r>
              <a:rPr lang="fr-FR" sz="2000" dirty="0">
                <a:sym typeface="Symbol" charset="0"/>
              </a:rPr>
              <a:t>-on les unifier?</a:t>
            </a:r>
          </a:p>
          <a:p>
            <a:pPr marL="0" indent="0">
              <a:buNone/>
            </a:pPr>
            <a:endParaRPr lang="fr-FR" sz="2000" dirty="0">
              <a:solidFill>
                <a:srgbClr val="0000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Gill Sans"/>
              <a:cs typeface="Gill Sans"/>
              <a:sym typeface="Symbol" charset="0"/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La découverte du boson de Higgs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68</a:t>
            </a:fld>
            <a:endParaRPr lang="fr-FR"/>
          </a:p>
        </p:txBody>
      </p:sp>
      <p:pic>
        <p:nvPicPr>
          <p:cNvPr id="7" name="Picture 6" descr="Capture d’écran 2013-03-11 à 21.43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767" y="2536255"/>
            <a:ext cx="4507125" cy="377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346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" y="-503"/>
            <a:ext cx="9144000" cy="974170"/>
          </a:xfrm>
        </p:spPr>
        <p:txBody>
          <a:bodyPr/>
          <a:lstStyle/>
          <a:p>
            <a:r>
              <a:rPr lang="en-US" sz="2800" dirty="0" smtClean="0"/>
              <a:t>Les </a:t>
            </a:r>
            <a:r>
              <a:rPr lang="en-US" sz="2800" dirty="0" err="1" smtClean="0"/>
              <a:t>limites</a:t>
            </a:r>
            <a:r>
              <a:rPr lang="en-US" sz="2800" dirty="0" smtClean="0"/>
              <a:t> de la </a:t>
            </a:r>
            <a:r>
              <a:rPr lang="en-US" sz="2800" dirty="0" err="1" smtClean="0"/>
              <a:t>théorie</a:t>
            </a:r>
            <a:r>
              <a:rPr lang="en-US" sz="2800" dirty="0" smtClean="0"/>
              <a:t> :</a:t>
            </a:r>
            <a:br>
              <a:rPr lang="en-US" sz="2800" dirty="0" smtClean="0"/>
            </a:br>
            <a:r>
              <a:rPr lang="en-US" sz="2800" dirty="0" smtClean="0"/>
              <a:t>Des indices </a:t>
            </a:r>
            <a:r>
              <a:rPr lang="en-US" sz="2800" dirty="0" err="1" smtClean="0"/>
              <a:t>expérimentaux</a:t>
            </a:r>
            <a:r>
              <a:rPr lang="en-US" sz="2800" dirty="0" smtClean="0"/>
              <a:t> </a:t>
            </a:r>
            <a:r>
              <a:rPr lang="en-US" sz="2800" dirty="0" err="1" smtClean="0"/>
              <a:t>venus</a:t>
            </a:r>
            <a:r>
              <a:rPr lang="en-US" sz="2800" dirty="0" smtClean="0"/>
              <a:t> de </a:t>
            </a:r>
            <a:r>
              <a:rPr lang="en-US" sz="2800" dirty="0" err="1" smtClean="0"/>
              <a:t>l’univers</a:t>
            </a:r>
            <a:endParaRPr lang="en-US" sz="2800" dirty="0"/>
          </a:p>
        </p:txBody>
      </p:sp>
      <p:pic>
        <p:nvPicPr>
          <p:cNvPr id="8" name="Picture 7" descr="Capture d’écran 2011-03-17 à 21.45.58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032" y="1320579"/>
            <a:ext cx="1542850" cy="15768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96786" y="2153165"/>
            <a:ext cx="4948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Gill Sans Light"/>
                <a:cs typeface="Gill Sans Light"/>
              </a:rPr>
              <a:t>L’</a:t>
            </a:r>
            <a:r>
              <a:rPr lang="en-US" dirty="0" err="1" smtClean="0">
                <a:solidFill>
                  <a:srgbClr val="FF0000"/>
                </a:solidFill>
                <a:latin typeface="Gill Sans"/>
                <a:cs typeface="Gill Sans"/>
              </a:rPr>
              <a:t>anti-matière</a:t>
            </a:r>
            <a:r>
              <a:rPr lang="en-US" dirty="0" smtClean="0">
                <a:latin typeface="Gill Sans Light"/>
                <a:cs typeface="Gill Sans Light"/>
              </a:rPr>
              <a:t> a </a:t>
            </a:r>
            <a:r>
              <a:rPr lang="en-US" dirty="0" err="1" smtClean="0">
                <a:latin typeface="Gill Sans Light"/>
                <a:cs typeface="Gill Sans Light"/>
              </a:rPr>
              <a:t>quasiment</a:t>
            </a:r>
            <a:r>
              <a:rPr lang="en-US" dirty="0" smtClean="0">
                <a:latin typeface="Gill Sans Light"/>
                <a:cs typeface="Gill Sans Light"/>
              </a:rPr>
              <a:t> </a:t>
            </a:r>
            <a:r>
              <a:rPr lang="en-US" dirty="0" err="1" smtClean="0">
                <a:latin typeface="Gill Sans Light"/>
                <a:cs typeface="Gill Sans Light"/>
              </a:rPr>
              <a:t>disparu</a:t>
            </a:r>
            <a:r>
              <a:rPr lang="en-US" dirty="0" smtClean="0">
                <a:latin typeface="Gill Sans Light"/>
                <a:cs typeface="Gill Sans Light"/>
              </a:rPr>
              <a:t> de </a:t>
            </a:r>
            <a:r>
              <a:rPr lang="en-US" dirty="0" err="1" smtClean="0">
                <a:latin typeface="Gill Sans Light"/>
                <a:cs typeface="Gill Sans Light"/>
              </a:rPr>
              <a:t>notre</a:t>
            </a:r>
            <a:r>
              <a:rPr lang="en-US" dirty="0" smtClean="0">
                <a:latin typeface="Gill Sans Light"/>
                <a:cs typeface="Gill Sans Light"/>
              </a:rPr>
              <a:t> </a:t>
            </a:r>
            <a:r>
              <a:rPr lang="en-US" dirty="0" err="1" smtClean="0">
                <a:latin typeface="Gill Sans Light"/>
                <a:cs typeface="Gill Sans Light"/>
              </a:rPr>
              <a:t>galaxie</a:t>
            </a:r>
            <a:endParaRPr lang="en-US" dirty="0">
              <a:latin typeface="Gill Sans Light"/>
              <a:cs typeface="Gill Sans Light"/>
            </a:endParaRPr>
          </a:p>
        </p:txBody>
      </p:sp>
      <p:pic>
        <p:nvPicPr>
          <p:cNvPr id="10" name="Picture 9" descr="m74_gemini_bi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032" y="3674114"/>
            <a:ext cx="2623064" cy="2467429"/>
          </a:xfrm>
          <a:prstGeom prst="rect">
            <a:avLst/>
          </a:prstGeom>
        </p:spPr>
      </p:pic>
      <p:pic>
        <p:nvPicPr>
          <p:cNvPr id="11" name="Picture 10" descr="CFHT-NGC456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4113"/>
            <a:ext cx="2072641" cy="2467430"/>
          </a:xfrm>
          <a:prstGeom prst="rect">
            <a:avLst/>
          </a:prstGeom>
        </p:spPr>
      </p:pic>
      <p:pic>
        <p:nvPicPr>
          <p:cNvPr id="12" name="Picture 11" descr="GalacticRotation_(french)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535" y="3674113"/>
            <a:ext cx="3489844" cy="246742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67864" y="6203529"/>
            <a:ext cx="7697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La </a:t>
            </a:r>
            <a:r>
              <a:rPr lang="en-US" dirty="0" err="1" smtClean="0">
                <a:latin typeface="Gill Sans Light"/>
                <a:cs typeface="Gill Sans Light"/>
              </a:rPr>
              <a:t>cinématique</a:t>
            </a:r>
            <a:r>
              <a:rPr lang="en-US" dirty="0" smtClean="0">
                <a:latin typeface="Gill Sans Light"/>
                <a:cs typeface="Gill Sans Light"/>
              </a:rPr>
              <a:t> des galaxies </a:t>
            </a:r>
            <a:r>
              <a:rPr lang="en-US" dirty="0" err="1" smtClean="0">
                <a:latin typeface="Gill Sans Light"/>
                <a:cs typeface="Gill Sans Light"/>
              </a:rPr>
              <a:t>indique</a:t>
            </a:r>
            <a:r>
              <a:rPr lang="en-US" dirty="0" smtClean="0">
                <a:latin typeface="Gill Sans Light"/>
                <a:cs typeface="Gill Sans Light"/>
              </a:rPr>
              <a:t> </a:t>
            </a:r>
            <a:r>
              <a:rPr lang="en-US" dirty="0" err="1" smtClean="0">
                <a:latin typeface="Gill Sans Light"/>
                <a:cs typeface="Gill Sans Light"/>
              </a:rPr>
              <a:t>l’existence</a:t>
            </a:r>
            <a:r>
              <a:rPr lang="en-US" dirty="0" smtClean="0">
                <a:latin typeface="Gill Sans Light"/>
                <a:cs typeface="Gill Sans Light"/>
              </a:rPr>
              <a:t> </a:t>
            </a:r>
            <a:r>
              <a:rPr lang="en-US" dirty="0" err="1" smtClean="0">
                <a:latin typeface="Gill Sans Light"/>
                <a:cs typeface="Gill Sans Light"/>
              </a:rPr>
              <a:t>d’une</a:t>
            </a:r>
            <a:r>
              <a:rPr lang="en-US" dirty="0" smtClean="0">
                <a:latin typeface="Gill Sans Light"/>
                <a:cs typeface="Gill Sans Light"/>
              </a:rPr>
              <a:t> </a:t>
            </a:r>
            <a:r>
              <a:rPr lang="en-US" dirty="0" err="1" smtClean="0">
                <a:latin typeface="Gill Sans Light"/>
                <a:cs typeface="Gill Sans Light"/>
              </a:rPr>
              <a:t>matière</a:t>
            </a:r>
            <a:r>
              <a:rPr lang="en-US" dirty="0" smtClean="0">
                <a:latin typeface="Gill Sans Light"/>
                <a:cs typeface="Gill Sans Light"/>
              </a:rPr>
              <a:t> </a:t>
            </a:r>
            <a:r>
              <a:rPr lang="en-US" dirty="0" err="1" smtClean="0">
                <a:latin typeface="Gill Sans Light"/>
                <a:cs typeface="Gill Sans Light"/>
              </a:rPr>
              <a:t>supplémentaire</a:t>
            </a:r>
            <a:r>
              <a:rPr lang="en-US" dirty="0" smtClean="0">
                <a:latin typeface="Gill Sans Light"/>
                <a:cs typeface="Gill Sans Light"/>
              </a:rPr>
              <a:t> non </a:t>
            </a:r>
            <a:r>
              <a:rPr lang="en-US" dirty="0" err="1" smtClean="0">
                <a:latin typeface="Gill Sans Light"/>
                <a:cs typeface="Gill Sans Light"/>
              </a:rPr>
              <a:t>lumineuse</a:t>
            </a:r>
            <a:r>
              <a:rPr lang="en-US" dirty="0" smtClean="0">
                <a:latin typeface="Gill Sans Light"/>
                <a:cs typeface="Gill Sans Light"/>
              </a:rPr>
              <a:t> : </a:t>
            </a:r>
            <a:r>
              <a:rPr lang="en-US" dirty="0" smtClean="0">
                <a:solidFill>
                  <a:srgbClr val="FF0000"/>
                </a:solidFill>
                <a:latin typeface="Gill Sans"/>
                <a:cs typeface="Gill Sans"/>
              </a:rPr>
              <a:t>la </a:t>
            </a:r>
            <a:r>
              <a:rPr lang="en-US" dirty="0" err="1" smtClean="0">
                <a:solidFill>
                  <a:srgbClr val="FF0000"/>
                </a:solidFill>
                <a:latin typeface="Gill Sans"/>
                <a:cs typeface="Gill Sans"/>
              </a:rPr>
              <a:t>matière</a:t>
            </a:r>
            <a:r>
              <a:rPr lang="en-US" dirty="0" smtClean="0">
                <a:solidFill>
                  <a:srgbClr val="FF0000"/>
                </a:solidFill>
                <a:latin typeface="Gill Sans"/>
                <a:cs typeface="Gill Sans"/>
              </a:rPr>
              <a:t> noire</a:t>
            </a:r>
            <a:endParaRPr lang="en-US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50793" y="3178723"/>
            <a:ext cx="3342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Gill Sans Light"/>
                <a:cs typeface="Gill Sans Light"/>
              </a:rPr>
              <a:t>C</a:t>
            </a:r>
            <a:r>
              <a:rPr lang="en-US" sz="1400" dirty="0" err="1" smtClean="0">
                <a:latin typeface="Gill Sans Light"/>
                <a:cs typeface="Gill Sans Light"/>
              </a:rPr>
              <a:t>ourbe</a:t>
            </a:r>
            <a:r>
              <a:rPr lang="en-US" sz="1400" dirty="0" smtClean="0">
                <a:latin typeface="Gill Sans Light"/>
                <a:cs typeface="Gill Sans Light"/>
              </a:rPr>
              <a:t> </a:t>
            </a:r>
            <a:r>
              <a:rPr lang="en-US" sz="1400" dirty="0">
                <a:latin typeface="Gill Sans Light"/>
                <a:cs typeface="Gill Sans Light"/>
              </a:rPr>
              <a:t>de rotation </a:t>
            </a:r>
            <a:r>
              <a:rPr lang="en-US" sz="1400" dirty="0" err="1">
                <a:latin typeface="Gill Sans Light"/>
                <a:cs typeface="Gill Sans Light"/>
              </a:rPr>
              <a:t>prévue</a:t>
            </a:r>
            <a:r>
              <a:rPr lang="en-US" sz="1400" dirty="0">
                <a:latin typeface="Gill Sans Light"/>
                <a:cs typeface="Gill Sans Light"/>
              </a:rPr>
              <a:t> par les </a:t>
            </a:r>
            <a:r>
              <a:rPr lang="en-US" sz="1400" dirty="0" err="1">
                <a:latin typeface="Gill Sans Light"/>
                <a:cs typeface="Gill Sans Light"/>
              </a:rPr>
              <a:t>équations</a:t>
            </a:r>
            <a:r>
              <a:rPr lang="en-US" sz="1400" dirty="0">
                <a:latin typeface="Gill Sans Light"/>
                <a:cs typeface="Gill Sans Light"/>
              </a:rPr>
              <a:t> de Newton (A) et la </a:t>
            </a:r>
            <a:r>
              <a:rPr lang="en-US" sz="1400" dirty="0" err="1">
                <a:latin typeface="Gill Sans Light"/>
                <a:cs typeface="Gill Sans Light"/>
              </a:rPr>
              <a:t>courbe</a:t>
            </a:r>
            <a:r>
              <a:rPr lang="en-US" sz="1400" dirty="0">
                <a:latin typeface="Gill Sans Light"/>
                <a:cs typeface="Gill Sans Light"/>
              </a:rPr>
              <a:t> </a:t>
            </a:r>
            <a:r>
              <a:rPr lang="en-US" sz="1400" dirty="0" err="1">
                <a:latin typeface="Gill Sans Light"/>
                <a:cs typeface="Gill Sans Light"/>
              </a:rPr>
              <a:t>observée</a:t>
            </a:r>
            <a:r>
              <a:rPr lang="en-US" sz="1400" dirty="0">
                <a:latin typeface="Gill Sans Light"/>
                <a:cs typeface="Gill Sans Light"/>
              </a:rPr>
              <a:t> (B), en </a:t>
            </a:r>
            <a:r>
              <a:rPr lang="en-US" sz="1400" dirty="0" err="1">
                <a:latin typeface="Gill Sans Light"/>
                <a:cs typeface="Gill Sans Light"/>
              </a:rPr>
              <a:t>fonction</a:t>
            </a:r>
            <a:r>
              <a:rPr lang="en-US" sz="1400" dirty="0">
                <a:latin typeface="Gill Sans Light"/>
                <a:cs typeface="Gill Sans Light"/>
              </a:rPr>
              <a:t> de la distance au </a:t>
            </a:r>
            <a:r>
              <a:rPr lang="en-US" sz="1400" dirty="0" err="1">
                <a:latin typeface="Gill Sans Light"/>
                <a:cs typeface="Gill Sans Light"/>
              </a:rPr>
              <a:t>centre</a:t>
            </a:r>
            <a:r>
              <a:rPr lang="en-US" sz="1400" dirty="0">
                <a:latin typeface="Gill Sans Light"/>
                <a:cs typeface="Gill Sans Light"/>
              </a:rPr>
              <a:t> de la </a:t>
            </a:r>
            <a:r>
              <a:rPr lang="en-US" sz="1400" dirty="0" err="1">
                <a:latin typeface="Gill Sans Light"/>
                <a:cs typeface="Gill Sans Light"/>
              </a:rPr>
              <a:t>galaxie</a:t>
            </a:r>
            <a:r>
              <a:rPr lang="en-US" sz="1400" dirty="0">
                <a:latin typeface="Gill Sans Light"/>
                <a:cs typeface="Gill Sans Light"/>
              </a:rPr>
              <a:t>.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1" y="2966357"/>
            <a:ext cx="9143999" cy="72572"/>
          </a:xfrm>
          <a:prstGeom prst="line">
            <a:avLst/>
          </a:prstGeom>
          <a:ln w="9525" cmpd="sng">
            <a:solidFill>
              <a:srgbClr val="4041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0" y="1218978"/>
            <a:ext cx="9143999" cy="72572"/>
          </a:xfrm>
          <a:prstGeom prst="line">
            <a:avLst/>
          </a:prstGeom>
          <a:ln w="9525" cmpd="sng">
            <a:solidFill>
              <a:srgbClr val="4041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La découverte du boson de Higgs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69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7362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43559"/>
            <a:ext cx="9144000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Physique des </a:t>
            </a:r>
            <a:r>
              <a:rPr lang="en-US" sz="4400" dirty="0" err="1" smtClean="0"/>
              <a:t>hautes</a:t>
            </a:r>
            <a:r>
              <a:rPr lang="en-US" sz="4400" dirty="0" smtClean="0"/>
              <a:t> </a:t>
            </a:r>
            <a:r>
              <a:rPr lang="en-US" sz="4400" dirty="0" err="1" smtClean="0"/>
              <a:t>énergies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776" y="1877423"/>
            <a:ext cx="8540447" cy="1242253"/>
          </a:xfrm>
        </p:spPr>
        <p:txBody>
          <a:bodyPr>
            <a:normAutofit/>
          </a:bodyPr>
          <a:lstStyle/>
          <a:p>
            <a:r>
              <a:rPr lang="en-US" sz="2000" dirty="0" err="1" smtClean="0"/>
              <a:t>Sonder</a:t>
            </a:r>
            <a:r>
              <a:rPr lang="en-US" sz="2000" dirty="0" smtClean="0"/>
              <a:t> la </a:t>
            </a:r>
            <a:r>
              <a:rPr lang="en-US" sz="2000" dirty="0" err="1" smtClean="0"/>
              <a:t>matière</a:t>
            </a:r>
            <a:r>
              <a:rPr lang="en-US" sz="2000" dirty="0" smtClean="0"/>
              <a:t> </a:t>
            </a:r>
            <a:r>
              <a:rPr lang="en-US" sz="2000" dirty="0" err="1" smtClean="0"/>
              <a:t>à</a:t>
            </a:r>
            <a:r>
              <a:rPr lang="en-US" sz="2000" dirty="0" smtClean="0"/>
              <a:t> petite </a:t>
            </a:r>
            <a:r>
              <a:rPr lang="en-US" sz="2000" dirty="0" err="1" smtClean="0"/>
              <a:t>échelle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7</a:t>
            </a:fld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1546860" y="1877424"/>
            <a:ext cx="7230919" cy="1242253"/>
            <a:chOff x="1546860" y="1877424"/>
            <a:chExt cx="7230919" cy="1242253"/>
          </a:xfrm>
        </p:grpSpPr>
        <p:pic>
          <p:nvPicPr>
            <p:cNvPr id="12" name="Picture 11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6860" y="2510577"/>
              <a:ext cx="1173480" cy="328930"/>
            </a:xfrm>
            <a:prstGeom prst="rect">
              <a:avLst/>
            </a:prstGeom>
          </p:spPr>
        </p:pic>
        <p:pic>
          <p:nvPicPr>
            <p:cNvPr id="14" name="Picture 13" descr="17306_de_broglie-lg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49"/>
            <a:stretch/>
          </p:blipFill>
          <p:spPr>
            <a:xfrm>
              <a:off x="5814364" y="1877424"/>
              <a:ext cx="1065522" cy="124225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7152715" y="2024980"/>
              <a:ext cx="162506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solidFill>
                    <a:srgbClr val="C61B1B"/>
                  </a:solidFill>
                </a:rPr>
                <a:t>Dualité</a:t>
              </a:r>
              <a:r>
                <a:rPr lang="en-US" sz="1600" dirty="0" smtClean="0">
                  <a:solidFill>
                    <a:srgbClr val="C61B1B"/>
                  </a:solidFill>
                </a:rPr>
                <a:t> </a:t>
              </a:r>
              <a:br>
                <a:rPr lang="en-US" sz="1600" dirty="0" smtClean="0">
                  <a:solidFill>
                    <a:srgbClr val="C61B1B"/>
                  </a:solidFill>
                </a:rPr>
              </a:br>
              <a:r>
                <a:rPr lang="en-US" sz="1600" dirty="0" err="1" smtClean="0">
                  <a:solidFill>
                    <a:srgbClr val="C61B1B"/>
                  </a:solidFill>
                </a:rPr>
                <a:t>onde-corpuscule</a:t>
              </a:r>
              <a:r>
                <a:rPr lang="en-US" sz="1600" dirty="0" smtClean="0"/>
                <a:t/>
              </a:r>
              <a:br>
                <a:rPr lang="en-US" sz="1600" dirty="0" smtClean="0"/>
              </a:br>
              <a:r>
                <a:rPr lang="en-US" sz="1600" i="1" dirty="0" smtClean="0"/>
                <a:t>Louis De Broglie</a:t>
              </a:r>
              <a:endParaRPr lang="en-US" sz="1600" i="1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91852" y="1266580"/>
            <a:ext cx="395748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C61B1B"/>
                </a:solidFill>
              </a:rPr>
              <a:t>Les </a:t>
            </a:r>
            <a:r>
              <a:rPr lang="en-US" sz="2000" dirty="0" err="1" smtClean="0">
                <a:solidFill>
                  <a:srgbClr val="C61B1B"/>
                </a:solidFill>
              </a:rPr>
              <a:t>hautes</a:t>
            </a:r>
            <a:r>
              <a:rPr lang="en-US" sz="2000" dirty="0" smtClean="0">
                <a:solidFill>
                  <a:srgbClr val="C61B1B"/>
                </a:solidFill>
              </a:rPr>
              <a:t> </a:t>
            </a:r>
            <a:r>
              <a:rPr lang="en-US" sz="2000" dirty="0" err="1" smtClean="0">
                <a:solidFill>
                  <a:srgbClr val="C61B1B"/>
                </a:solidFill>
              </a:rPr>
              <a:t>énergies</a:t>
            </a:r>
            <a:r>
              <a:rPr lang="en-US" sz="2000" dirty="0" smtClean="0">
                <a:solidFill>
                  <a:srgbClr val="C61B1B"/>
                </a:solidFill>
              </a:rPr>
              <a:t> </a:t>
            </a:r>
            <a:r>
              <a:rPr lang="en-US" sz="2000" dirty="0" err="1" smtClean="0">
                <a:solidFill>
                  <a:srgbClr val="C61B1B"/>
                </a:solidFill>
              </a:rPr>
              <a:t>permettent</a:t>
            </a:r>
            <a:r>
              <a:rPr lang="en-US" sz="2000" dirty="0" smtClean="0">
                <a:solidFill>
                  <a:srgbClr val="C61B1B"/>
                </a:solidFill>
              </a:rPr>
              <a:t> de</a:t>
            </a:r>
          </a:p>
          <a:p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91852" y="5578929"/>
            <a:ext cx="8385927" cy="181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465944" y="5524499"/>
            <a:ext cx="0" cy="145143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891315" y="5524499"/>
            <a:ext cx="0" cy="145143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486072" y="5524499"/>
            <a:ext cx="0" cy="145143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117115" y="5522685"/>
            <a:ext cx="0" cy="145143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279102" y="5704647"/>
            <a:ext cx="373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106926" y="5704647"/>
            <a:ext cx="755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-14</a:t>
            </a:r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512169" y="5682616"/>
            <a:ext cx="758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-10</a:t>
            </a:r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7619360" y="5727458"/>
            <a:ext cx="924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 10</a:t>
            </a:r>
            <a:r>
              <a:rPr lang="en-US" baseline="30000" dirty="0" smtClean="0"/>
              <a:t>-18</a:t>
            </a:r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4224832" y="6041982"/>
            <a:ext cx="1414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 e : &lt; 10</a:t>
            </a:r>
            <a:r>
              <a:rPr lang="en-US" baseline="30000" dirty="0" smtClean="0"/>
              <a:t>-18</a:t>
            </a:r>
            <a:r>
              <a:rPr lang="en-US" dirty="0" smtClean="0"/>
              <a:t>m)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019800" y="6051948"/>
            <a:ext cx="12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p,n</a:t>
            </a:r>
            <a:r>
              <a:rPr lang="en-US" dirty="0" smtClean="0"/>
              <a:t> </a:t>
            </a:r>
            <a:r>
              <a:rPr lang="en-US" dirty="0"/>
              <a:t>:</a:t>
            </a:r>
            <a:r>
              <a:rPr lang="en-US" dirty="0" smtClean="0"/>
              <a:t> 10</a:t>
            </a:r>
            <a:r>
              <a:rPr lang="en-US" baseline="30000" dirty="0" smtClean="0"/>
              <a:t>-15</a:t>
            </a:r>
            <a:r>
              <a:rPr lang="en-US" dirty="0" smtClean="0"/>
              <a:t>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874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La découverte du boson de Higgs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70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579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La découverte du boson de Higgs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71</a:t>
            </a:fld>
            <a:endParaRPr lang="fr-FR"/>
          </a:p>
        </p:txBody>
      </p:sp>
      <p:sp>
        <p:nvSpPr>
          <p:cNvPr id="6" name="TextBox 5"/>
          <p:cNvSpPr txBox="1"/>
          <p:nvPr/>
        </p:nvSpPr>
        <p:spPr>
          <a:xfrm>
            <a:off x="5134434" y="1691963"/>
            <a:ext cx="2935619" cy="830997"/>
          </a:xfrm>
          <a:prstGeom prst="rect">
            <a:avLst/>
          </a:prstGeom>
          <a:solidFill>
            <a:srgbClr val="999EED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3F3F3F"/>
                </a:solidFill>
                <a:latin typeface="Gill Sans Light"/>
                <a:cs typeface="Gill Sans Light"/>
              </a:rPr>
              <a:t>Le boson de Higgs ! </a:t>
            </a:r>
            <a:br>
              <a:rPr lang="en-US" sz="1600" dirty="0">
                <a:solidFill>
                  <a:srgbClr val="3F3F3F"/>
                </a:solidFill>
                <a:latin typeface="Gill Sans Light"/>
                <a:cs typeface="Gill Sans Light"/>
              </a:rPr>
            </a:br>
            <a:r>
              <a:rPr lang="en-US" sz="1600" dirty="0">
                <a:solidFill>
                  <a:srgbClr val="3F3F3F"/>
                </a:solidFill>
                <a:latin typeface="Gill Sans Light"/>
                <a:cs typeface="Gill Sans Light"/>
              </a:rPr>
              <a:t>Des </a:t>
            </a:r>
            <a:r>
              <a:rPr lang="en-US" sz="1600" dirty="0" err="1" smtClean="0">
                <a:solidFill>
                  <a:srgbClr val="3F3F3F"/>
                </a:solidFill>
                <a:latin typeface="Gill Sans Light"/>
                <a:cs typeface="Gill Sans Light"/>
              </a:rPr>
              <a:t>nouvelles</a:t>
            </a:r>
            <a:r>
              <a:rPr lang="en-US" sz="1600" dirty="0" smtClean="0">
                <a:solidFill>
                  <a:srgbClr val="3F3F3F"/>
                </a:solidFill>
                <a:latin typeface="Gill Sans Light"/>
                <a:cs typeface="Gill Sans Light"/>
              </a:rPr>
              <a:t> </a:t>
            </a:r>
            <a:r>
              <a:rPr lang="en-US" sz="1600" dirty="0" err="1" smtClean="0">
                <a:solidFill>
                  <a:srgbClr val="3F3F3F"/>
                </a:solidFill>
                <a:latin typeface="Gill Sans Light"/>
                <a:cs typeface="Gill Sans Light"/>
              </a:rPr>
              <a:t>particules</a:t>
            </a:r>
            <a:r>
              <a:rPr lang="en-US" sz="1600" dirty="0" smtClean="0">
                <a:solidFill>
                  <a:srgbClr val="3F3F3F"/>
                </a:solidFill>
                <a:latin typeface="Gill Sans Light"/>
                <a:cs typeface="Gill Sans Light"/>
              </a:rPr>
              <a:t> ?</a:t>
            </a:r>
          </a:p>
          <a:p>
            <a:r>
              <a:rPr lang="en-US" sz="1600" dirty="0" smtClean="0">
                <a:solidFill>
                  <a:srgbClr val="3F3F3F"/>
                </a:solidFill>
                <a:latin typeface="Gill Sans Light"/>
                <a:cs typeface="Gill Sans Light"/>
              </a:rPr>
              <a:t>Des dimensions </a:t>
            </a:r>
            <a:r>
              <a:rPr lang="en-US" sz="1600" dirty="0" err="1" smtClean="0">
                <a:solidFill>
                  <a:srgbClr val="3F3F3F"/>
                </a:solidFill>
                <a:latin typeface="Gill Sans Light"/>
                <a:cs typeface="Gill Sans Light"/>
              </a:rPr>
              <a:t>supplémentaires</a:t>
            </a:r>
            <a:r>
              <a:rPr lang="en-US" sz="1600" dirty="0" smtClean="0">
                <a:solidFill>
                  <a:srgbClr val="3F3F3F"/>
                </a:solidFill>
                <a:latin typeface="Gill Sans Light"/>
                <a:cs typeface="Gill Sans Light"/>
              </a:rPr>
              <a:t> ?</a:t>
            </a:r>
            <a:endParaRPr lang="en-US" sz="1600" dirty="0">
              <a:solidFill>
                <a:srgbClr val="3F3F3F"/>
              </a:solidFill>
              <a:latin typeface="Gill Sans Light"/>
              <a:cs typeface="Gill Sans Light"/>
            </a:endParaRPr>
          </a:p>
        </p:txBody>
      </p:sp>
      <p:sp useBgFill="1">
        <p:nvSpPr>
          <p:cNvPr id="8" name="TextBox 7"/>
          <p:cNvSpPr txBox="1"/>
          <p:nvPr/>
        </p:nvSpPr>
        <p:spPr>
          <a:xfrm>
            <a:off x="239607" y="4481139"/>
            <a:ext cx="5067687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dirty="0" smtClean="0"/>
              <a:t>Le </a:t>
            </a:r>
            <a:r>
              <a:rPr lang="en-US" dirty="0" smtClean="0">
                <a:solidFill>
                  <a:srgbClr val="FF0000"/>
                </a:solidFill>
              </a:rPr>
              <a:t>LHC </a:t>
            </a:r>
            <a:r>
              <a:rPr lang="en-US" dirty="0" smtClean="0"/>
              <a:t>a déjà </a:t>
            </a:r>
            <a:r>
              <a:rPr lang="en-US" dirty="0" err="1" smtClean="0"/>
              <a:t>mis</a:t>
            </a:r>
            <a:r>
              <a:rPr lang="en-US" dirty="0" smtClean="0"/>
              <a:t> en </a:t>
            </a:r>
            <a:r>
              <a:rPr lang="en-US" dirty="0" err="1" smtClean="0"/>
              <a:t>évidence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nouvelle </a:t>
            </a:r>
            <a:r>
              <a:rPr lang="en-US" dirty="0" err="1" smtClean="0"/>
              <a:t>particule</a:t>
            </a:r>
            <a:r>
              <a:rPr lang="en-US" dirty="0" smtClean="0"/>
              <a:t>.</a:t>
            </a:r>
          </a:p>
          <a:p>
            <a:r>
              <a:rPr lang="en-US" dirty="0" smtClean="0"/>
              <a:t>Il </a:t>
            </a:r>
            <a:r>
              <a:rPr lang="en-US" dirty="0" err="1" smtClean="0"/>
              <a:t>va</a:t>
            </a:r>
            <a:r>
              <a:rPr lang="en-US" dirty="0" smtClean="0"/>
              <a:t> </a:t>
            </a:r>
            <a:r>
              <a:rPr lang="en-US" dirty="0" err="1" smtClean="0"/>
              <a:t>peut-être</a:t>
            </a:r>
            <a:r>
              <a:rPr lang="en-US" dirty="0" smtClean="0"/>
              <a:t> en </a:t>
            </a:r>
            <a:r>
              <a:rPr lang="en-US" dirty="0" err="1" smtClean="0"/>
              <a:t>découvrir</a:t>
            </a:r>
            <a:r>
              <a:rPr lang="en-US" dirty="0" smtClean="0"/>
              <a:t> </a:t>
            </a:r>
            <a:r>
              <a:rPr lang="en-US" dirty="0" err="1" smtClean="0"/>
              <a:t>d’autres</a:t>
            </a:r>
            <a:r>
              <a:rPr lang="en-US" dirty="0" smtClean="0"/>
              <a:t>, et </a:t>
            </a:r>
            <a:r>
              <a:rPr lang="en-US" dirty="0" err="1" smtClean="0"/>
              <a:t>ainsi</a:t>
            </a:r>
            <a:r>
              <a:rPr lang="en-US" dirty="0" smtClean="0"/>
              <a:t> </a:t>
            </a:r>
            <a:r>
              <a:rPr lang="en-US" dirty="0" err="1" smtClean="0"/>
              <a:t>valider</a:t>
            </a:r>
            <a:r>
              <a:rPr lang="en-US" dirty="0" smtClean="0"/>
              <a:t> de </a:t>
            </a:r>
            <a:r>
              <a:rPr lang="en-US" dirty="0" err="1" smtClean="0"/>
              <a:t>nouvelles</a:t>
            </a:r>
            <a:r>
              <a:rPr lang="en-US" dirty="0" smtClean="0"/>
              <a:t> </a:t>
            </a:r>
            <a:r>
              <a:rPr lang="en-US" dirty="0" err="1" smtClean="0"/>
              <a:t>théories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471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 smtClean="0"/>
              <a:t>Le paradigme de l’unification</a:t>
            </a:r>
            <a:endParaRPr lang="fr-FR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1776" y="1215897"/>
            <a:ext cx="8540447" cy="4931141"/>
          </a:xfrm>
        </p:spPr>
        <p:txBody>
          <a:bodyPr/>
          <a:lstStyle/>
          <a:p>
            <a:r>
              <a:rPr lang="fr-FR" b="1" dirty="0" smtClean="0"/>
              <a:t>Newton</a:t>
            </a:r>
            <a:r>
              <a:rPr lang="fr-FR" dirty="0" smtClean="0"/>
              <a:t> </a:t>
            </a:r>
            <a:r>
              <a:rPr lang="fr-FR" dirty="0"/>
              <a:t>(</a:t>
            </a:r>
            <a:r>
              <a:rPr lang="fr-FR" dirty="0" smtClean="0"/>
              <a:t>XVII</a:t>
            </a:r>
            <a:r>
              <a:rPr lang="fr-FR" baseline="30000" dirty="0" smtClean="0"/>
              <a:t>ème</a:t>
            </a:r>
            <a:r>
              <a:rPr lang="fr-FR" dirty="0" smtClean="0"/>
              <a:t> siècle) : </a:t>
            </a:r>
            <a:br>
              <a:rPr lang="fr-FR" dirty="0" smtClean="0"/>
            </a:br>
            <a:r>
              <a:rPr lang="fr-FR" dirty="0" smtClean="0"/>
              <a:t>Unification de la mécanique terrestre et céleste</a:t>
            </a:r>
            <a:br>
              <a:rPr lang="fr-FR" dirty="0" smtClean="0"/>
            </a:br>
            <a:r>
              <a:rPr lang="fr-FR" dirty="0" smtClean="0">
                <a:solidFill>
                  <a:srgbClr val="FF0000"/>
                </a:solidFill>
              </a:rPr>
              <a:t>Théorie de la gravitation universelle</a:t>
            </a:r>
          </a:p>
          <a:p>
            <a:r>
              <a:rPr lang="fr-FR" b="1" dirty="0" smtClean="0"/>
              <a:t>Maxwell</a:t>
            </a:r>
            <a:r>
              <a:rPr lang="fr-FR" dirty="0" smtClean="0"/>
              <a:t> (XIX</a:t>
            </a:r>
            <a:r>
              <a:rPr lang="fr-FR" baseline="30000" dirty="0" smtClean="0"/>
              <a:t>ème</a:t>
            </a:r>
            <a:r>
              <a:rPr lang="fr-FR" dirty="0" smtClean="0"/>
              <a:t> siècle) :</a:t>
            </a:r>
            <a:br>
              <a:rPr lang="fr-FR" dirty="0" smtClean="0"/>
            </a:br>
            <a:r>
              <a:rPr lang="fr-FR" dirty="0" smtClean="0"/>
              <a:t>Unification de l’électricité et du magnétisme</a:t>
            </a:r>
            <a:br>
              <a:rPr lang="fr-FR" dirty="0" smtClean="0"/>
            </a:br>
            <a:r>
              <a:rPr lang="fr-FR" dirty="0" smtClean="0">
                <a:solidFill>
                  <a:srgbClr val="FF0000"/>
                </a:solidFill>
              </a:rPr>
              <a:t>Théorie de l’électromagnétisme</a:t>
            </a:r>
          </a:p>
          <a:p>
            <a:r>
              <a:rPr lang="fr-FR" b="1" dirty="0" smtClean="0"/>
              <a:t>Glashow-Weinberg-Salam </a:t>
            </a:r>
            <a:r>
              <a:rPr lang="fr-FR" dirty="0" smtClean="0"/>
              <a:t>(vers 1970) : </a:t>
            </a:r>
            <a:br>
              <a:rPr lang="fr-FR" dirty="0" smtClean="0"/>
            </a:br>
            <a:r>
              <a:rPr lang="fr-FR" dirty="0" smtClean="0"/>
              <a:t>Unification de l’électromagnétisme et de la force faible</a:t>
            </a:r>
            <a:br>
              <a:rPr lang="fr-FR" dirty="0" smtClean="0"/>
            </a:br>
            <a:r>
              <a:rPr lang="fr-FR" dirty="0" smtClean="0">
                <a:solidFill>
                  <a:srgbClr val="FF0000"/>
                </a:solidFill>
              </a:rPr>
              <a:t>Théorie électrofaible</a:t>
            </a:r>
          </a:p>
          <a:p>
            <a:r>
              <a:rPr lang="fr-FR" dirty="0" smtClean="0"/>
              <a:t>Prochaine étape ? Unification avec l’interaction forte ?</a:t>
            </a:r>
            <a:br>
              <a:rPr lang="fr-FR" dirty="0" smtClean="0"/>
            </a:br>
            <a:r>
              <a:rPr lang="fr-FR" dirty="0" smtClean="0">
                <a:solidFill>
                  <a:srgbClr val="FF0000"/>
                </a:solidFill>
              </a:rPr>
              <a:t>Théorie(s) de Grande Unification ?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La découverte du boson de Higgs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72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1530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solidFill>
            <a:srgbClr val="0B005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/>
          <a:p>
            <a:pPr marL="228600" indent="-228600"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200" b="1">
                <a:solidFill>
                  <a:srgbClr val="FFFFFF"/>
                </a:solidFill>
                <a:latin typeface="Estrangelo Edessa" charset="0"/>
                <a:cs typeface="Estrangelo Edessa" charset="0"/>
              </a:rPr>
              <a:t>CMS en quelques mots</a:t>
            </a:r>
            <a:endParaRPr lang="en-GB" sz="1200" b="1">
              <a:solidFill>
                <a:srgbClr val="FFFFFF"/>
              </a:solidFill>
              <a:latin typeface="Estrangelo Edessa" charset="0"/>
              <a:cs typeface="Estrangelo Edessa" charset="0"/>
            </a:endParaRPr>
          </a:p>
        </p:txBody>
      </p:sp>
      <p:sp>
        <p:nvSpPr>
          <p:cNvPr id="13315" name="Rectangle 2"/>
          <p:cNvSpPr>
            <a:spLocks noChangeArrowheads="1"/>
          </p:cNvSpPr>
          <p:nvPr/>
        </p:nvSpPr>
        <p:spPr bwMode="auto">
          <a:xfrm>
            <a:off x="0" y="404813"/>
            <a:ext cx="9144000" cy="215900"/>
          </a:xfrm>
          <a:prstGeom prst="rect">
            <a:avLst/>
          </a:prstGeom>
          <a:gradFill rotWithShape="0">
            <a:gsLst>
              <a:gs pos="0">
                <a:srgbClr val="0B005C"/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13316" name="Picture 1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713" y="44450"/>
            <a:ext cx="36036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28613" y="836613"/>
            <a:ext cx="3948112" cy="2849562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  <p:grpSp>
        <p:nvGrpSpPr>
          <p:cNvPr id="2" name="Groupe 23"/>
          <p:cNvGrpSpPr>
            <a:grpSpLocks/>
          </p:cNvGrpSpPr>
          <p:nvPr/>
        </p:nvGrpSpPr>
        <p:grpSpPr bwMode="auto">
          <a:xfrm>
            <a:off x="-180975" y="1773238"/>
            <a:ext cx="4968875" cy="4689475"/>
            <a:chOff x="-180528" y="1772816"/>
            <a:chExt cx="4968676" cy="4688606"/>
          </a:xfrm>
        </p:grpSpPr>
        <p:sp>
          <p:nvSpPr>
            <p:cNvPr id="13325" name="Rectangle 6"/>
            <p:cNvSpPr>
              <a:spLocks noChangeArrowheads="1"/>
            </p:cNvSpPr>
            <p:nvPr/>
          </p:nvSpPr>
          <p:spPr bwMode="auto">
            <a:xfrm>
              <a:off x="467544" y="4077072"/>
              <a:ext cx="3311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228600" indent="-228600">
                <a:buClrTx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fr-FR" sz="1600" b="1">
                  <a:solidFill>
                    <a:srgbClr val="FFFFFF"/>
                  </a:solidFill>
                  <a:latin typeface="Estrangelo Edessa" charset="0"/>
                  <a:ea typeface="KaiTi" charset="0"/>
                  <a:cs typeface="Estrangelo Edessa" charset="0"/>
                </a:rPr>
                <a:t>→12500 tonnes, 22mètres de long</a:t>
              </a:r>
              <a:endParaRPr lang="en-GB" sz="1600" b="1">
                <a:solidFill>
                  <a:srgbClr val="FFFFFF"/>
                </a:solidFill>
                <a:latin typeface="Estrangelo Edessa" charset="0"/>
                <a:ea typeface="KaiTi" charset="0"/>
                <a:cs typeface="Estrangelo Edessa" charset="0"/>
              </a:endParaRPr>
            </a:p>
          </p:txBody>
        </p:sp>
        <p:grpSp>
          <p:nvGrpSpPr>
            <p:cNvPr id="13326" name="Groupe 18"/>
            <p:cNvGrpSpPr>
              <a:grpSpLocks/>
            </p:cNvGrpSpPr>
            <p:nvPr/>
          </p:nvGrpSpPr>
          <p:grpSpPr bwMode="auto">
            <a:xfrm>
              <a:off x="-180528" y="1772816"/>
              <a:ext cx="4968552" cy="648072"/>
              <a:chOff x="-180528" y="1772816"/>
              <a:chExt cx="4968552" cy="648072"/>
            </a:xfrm>
          </p:grpSpPr>
          <p:cxnSp>
            <p:nvCxnSpPr>
              <p:cNvPr id="12" name="Connecteur droit avec flèche 11"/>
              <p:cNvCxnSpPr/>
              <p:nvPr/>
            </p:nvCxnSpPr>
            <p:spPr>
              <a:xfrm>
                <a:off x="-180528" y="1772816"/>
                <a:ext cx="2089066" cy="287284"/>
              </a:xfrm>
              <a:prstGeom prst="straightConnector1">
                <a:avLst/>
              </a:prstGeom>
              <a:ln w="25400">
                <a:solidFill>
                  <a:srgbClr val="FF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necteur droit avec flèche 13"/>
              <p:cNvCxnSpPr/>
              <p:nvPr/>
            </p:nvCxnSpPr>
            <p:spPr>
              <a:xfrm rot="10800000">
                <a:off x="2556212" y="2133111"/>
                <a:ext cx="2231936" cy="287285"/>
              </a:xfrm>
              <a:prstGeom prst="straightConnector1">
                <a:avLst/>
              </a:prstGeom>
              <a:ln w="25400">
                <a:solidFill>
                  <a:srgbClr val="FF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Explosion 1 17"/>
              <p:cNvSpPr/>
              <p:nvPr/>
            </p:nvSpPr>
            <p:spPr>
              <a:xfrm>
                <a:off x="2051720" y="1916832"/>
                <a:ext cx="504056" cy="360040"/>
              </a:xfrm>
              <a:prstGeom prst="irregularSeal1">
                <a:avLst/>
              </a:prstGeom>
              <a:gradFill flip="none"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</p:grpSp>
        <p:sp>
          <p:nvSpPr>
            <p:cNvPr id="13327" name="Rectangle 6"/>
            <p:cNvSpPr>
              <a:spLocks noChangeArrowheads="1"/>
            </p:cNvSpPr>
            <p:nvPr/>
          </p:nvSpPr>
          <p:spPr bwMode="auto">
            <a:xfrm>
              <a:off x="467544" y="4581128"/>
              <a:ext cx="417646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228600" indent="-228600">
                <a:buClrTx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fr-FR" sz="1600" b="1">
                  <a:solidFill>
                    <a:srgbClr val="FFFFFF"/>
                  </a:solidFill>
                  <a:latin typeface="Estrangelo Edessa" charset="0"/>
                  <a:ea typeface="KaiTi" charset="0"/>
                  <a:cs typeface="Estrangelo Edessa" charset="0"/>
                </a:rPr>
                <a:t>→2x plus petit qu’ATLAS, mais 2x plus lourd</a:t>
              </a:r>
              <a:endParaRPr lang="en-GB" sz="1600" b="1">
                <a:solidFill>
                  <a:srgbClr val="FFFFFF"/>
                </a:solidFill>
                <a:latin typeface="Estrangelo Edessa" charset="0"/>
                <a:ea typeface="KaiTi" charset="0"/>
                <a:cs typeface="Estrangelo Edessa" charset="0"/>
              </a:endParaRPr>
            </a:p>
          </p:txBody>
        </p:sp>
        <p:sp>
          <p:nvSpPr>
            <p:cNvPr id="13328" name="Rectangle 6"/>
            <p:cNvSpPr>
              <a:spLocks noChangeArrowheads="1"/>
            </p:cNvSpPr>
            <p:nvPr/>
          </p:nvSpPr>
          <p:spPr bwMode="auto">
            <a:xfrm>
              <a:off x="467544" y="5085184"/>
              <a:ext cx="417646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228600" indent="-228600">
                <a:buClrTx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fr-FR" sz="1600" b="1">
                  <a:solidFill>
                    <a:srgbClr val="FFFFFF"/>
                  </a:solidFill>
                  <a:latin typeface="Estrangelo Edessa" charset="0"/>
                  <a:ea typeface="KaiTi" charset="0"/>
                  <a:cs typeface="Estrangelo Edessa" charset="0"/>
                </a:rPr>
                <a:t>→Un assemblage complexe de sous-détecteurs, placés les uns dans les autres.</a:t>
              </a:r>
              <a:endParaRPr lang="en-GB" sz="1600" b="1">
                <a:solidFill>
                  <a:srgbClr val="FFFFFF"/>
                </a:solidFill>
                <a:latin typeface="Estrangelo Edessa" charset="0"/>
                <a:ea typeface="KaiTi" charset="0"/>
                <a:cs typeface="Estrangelo Edessa" charset="0"/>
              </a:endParaRPr>
            </a:p>
          </p:txBody>
        </p:sp>
        <p:sp>
          <p:nvSpPr>
            <p:cNvPr id="13329" name="Rectangle 6"/>
            <p:cNvSpPr>
              <a:spLocks noChangeArrowheads="1"/>
            </p:cNvSpPr>
            <p:nvPr/>
          </p:nvSpPr>
          <p:spPr bwMode="auto">
            <a:xfrm>
              <a:off x="467949" y="5876672"/>
              <a:ext cx="4320199" cy="584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228600" indent="-228600">
                <a:buClrTx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fr-FR" sz="1600" b="1">
                  <a:solidFill>
                    <a:srgbClr val="FFFFFF"/>
                  </a:solidFill>
                  <a:latin typeface="Estrangelo Edessa" charset="0"/>
                  <a:ea typeface="KaiTi" charset="0"/>
                  <a:cs typeface="Estrangelo Edessa" charset="0"/>
                </a:rPr>
                <a:t>→Une collaboration de plusieurs milliers de personnes, venant du plusieurs dizaines de pays</a:t>
              </a:r>
              <a:endParaRPr lang="en-GB" sz="1600" b="1">
                <a:solidFill>
                  <a:srgbClr val="FFFFFF"/>
                </a:solidFill>
                <a:latin typeface="Estrangelo Edessa" charset="0"/>
                <a:ea typeface="KaiTi" charset="0"/>
                <a:cs typeface="Estrangelo Edessa" charset="0"/>
              </a:endParaRPr>
            </a:p>
          </p:txBody>
        </p:sp>
      </p:grpSp>
      <p:grpSp>
        <p:nvGrpSpPr>
          <p:cNvPr id="5" name="Groupe 22"/>
          <p:cNvGrpSpPr>
            <a:grpSpLocks/>
          </p:cNvGrpSpPr>
          <p:nvPr/>
        </p:nvGrpSpPr>
        <p:grpSpPr bwMode="auto">
          <a:xfrm>
            <a:off x="4427538" y="1125538"/>
            <a:ext cx="4608512" cy="3608387"/>
            <a:chOff x="4427984" y="1124744"/>
            <a:chExt cx="4608512" cy="3609111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5"/>
            <a:stretch>
              <a:fillRect/>
            </a:stretch>
          </p:blipFill>
          <p:spPr bwMode="auto">
            <a:xfrm>
              <a:off x="5958334" y="1124744"/>
              <a:ext cx="2747962" cy="2086394"/>
            </a:xfrm>
            <a:prstGeom prst="rect">
              <a:avLst/>
            </a:prstGeom>
            <a:noFill/>
            <a:ln w="25400">
              <a:solidFill>
                <a:schemeClr val="accent1">
                  <a:shade val="50000"/>
                </a:schemeClr>
              </a:solidFill>
              <a:miter lim="800000"/>
              <a:headEnd/>
              <a:tailEnd/>
            </a:ln>
          </p:spPr>
        </p:pic>
        <p:sp>
          <p:nvSpPr>
            <p:cNvPr id="10" name="Double flèche horizontale 9"/>
            <p:cNvSpPr/>
            <p:nvPr/>
          </p:nvSpPr>
          <p:spPr>
            <a:xfrm>
              <a:off x="4427984" y="1988517"/>
              <a:ext cx="1295400" cy="504926"/>
            </a:xfrm>
            <a:prstGeom prst="left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Font typeface="Times New Roman" pitchFamily="18" charset="0"/>
                <a:buNone/>
                <a:defRPr/>
              </a:pPr>
              <a:endParaRPr lang="fr-FR"/>
            </a:p>
          </p:txBody>
        </p:sp>
        <p:sp>
          <p:nvSpPr>
            <p:cNvPr id="13324" name="Rectangle 6"/>
            <p:cNvSpPr>
              <a:spLocks noChangeArrowheads="1"/>
            </p:cNvSpPr>
            <p:nvPr/>
          </p:nvSpPr>
          <p:spPr bwMode="auto">
            <a:xfrm>
              <a:off x="5940152" y="4149080"/>
              <a:ext cx="309634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228600" indent="-228600">
                <a:buClrTx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fr-FR" sz="1600" b="1">
                  <a:solidFill>
                    <a:srgbClr val="FFFFFF"/>
                  </a:solidFill>
                  <a:latin typeface="Estrangelo Edessa" charset="0"/>
                  <a:ea typeface="KaiTi" charset="0"/>
                  <a:cs typeface="Estrangelo Edessa" charset="0"/>
                </a:rPr>
                <a:t>→Un peu comme un oignon, en plus compliqué quand même…</a:t>
              </a:r>
              <a:endParaRPr lang="en-GB" sz="1600" b="1">
                <a:solidFill>
                  <a:srgbClr val="FFFFFF"/>
                </a:solidFill>
                <a:latin typeface="Estrangelo Edessa" charset="0"/>
                <a:ea typeface="KaiTi" charset="0"/>
                <a:cs typeface="Estrangelo Edessa" charset="0"/>
              </a:endParaRPr>
            </a:p>
          </p:txBody>
        </p:sp>
      </p:grp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8748713" y="6608763"/>
            <a:ext cx="431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GB" sz="1200">
                <a:solidFill>
                  <a:srgbClr val="FFFFFF"/>
                </a:solidFill>
                <a:latin typeface="Estrangelo Edessa" charset="0"/>
                <a:ea typeface="KaiTi" charset="0"/>
                <a:cs typeface="Estrangelo Edessa" charset="0"/>
              </a:rPr>
              <a:t>10</a:t>
            </a:r>
            <a:endParaRPr lang="fr-FR" sz="1200">
              <a:ea typeface="KaiTi" charset="0"/>
              <a:cs typeface="Estrangelo Edessa" charset="0"/>
            </a:endParaRPr>
          </a:p>
        </p:txBody>
      </p:sp>
      <p:sp>
        <p:nvSpPr>
          <p:cNvPr id="13321" name="Rectangle 13"/>
          <p:cNvSpPr>
            <a:spLocks noChangeArrowheads="1"/>
          </p:cNvSpPr>
          <p:nvPr/>
        </p:nvSpPr>
        <p:spPr bwMode="auto">
          <a:xfrm>
            <a:off x="34925" y="6567488"/>
            <a:ext cx="18732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000">
                <a:solidFill>
                  <a:srgbClr val="FFFFFF"/>
                </a:solidFill>
                <a:latin typeface="Estrangelo Edessa" charset="0"/>
                <a:ea typeface="KaiTi" charset="0"/>
                <a:cs typeface="Estrangelo Edessa" charset="0"/>
              </a:rPr>
              <a:t>S. Viret, Masterclasses IPNL 2013</a:t>
            </a:r>
            <a:endParaRPr lang="fr-FR" sz="1000">
              <a:ea typeface="KaiTi" charset="0"/>
              <a:cs typeface="Estrangelo Edessa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27598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à coins arrondis 37"/>
          <p:cNvSpPr/>
          <p:nvPr/>
        </p:nvSpPr>
        <p:spPr>
          <a:xfrm>
            <a:off x="1258888" y="1628775"/>
            <a:ext cx="6553200" cy="3671888"/>
          </a:xfrm>
          <a:prstGeom prst="roundRect">
            <a:avLst/>
          </a:prstGeom>
          <a:solidFill>
            <a:srgbClr val="FEF99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8" charset="0"/>
              <a:buNone/>
              <a:defRPr/>
            </a:pPr>
            <a:endParaRPr lang="fr-FR"/>
          </a:p>
        </p:txBody>
      </p:sp>
      <p:sp>
        <p:nvSpPr>
          <p:cNvPr id="14339" name="Rectangle 1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solidFill>
            <a:srgbClr val="0B005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/>
          <a:p>
            <a:pPr marL="228600" indent="-228600"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200" b="1">
                <a:solidFill>
                  <a:srgbClr val="FFFFFF"/>
                </a:solidFill>
                <a:latin typeface="Estrangelo Edessa" charset="0"/>
                <a:cs typeface="Estrangelo Edessa" charset="0"/>
              </a:rPr>
              <a:t>Que</a:t>
            </a:r>
            <a:r>
              <a:rPr lang="en-GB" sz="1200" b="1">
                <a:solidFill>
                  <a:srgbClr val="FFFFFF"/>
                </a:solidFill>
                <a:latin typeface="Estrangelo Edessa" charset="0"/>
                <a:cs typeface="Estrangelo Edessa" charset="0"/>
              </a:rPr>
              <a:t> détecte-t</a:t>
            </a:r>
            <a:r>
              <a:rPr lang="ja-JP" altLang="en-GB" sz="1200" b="1">
                <a:solidFill>
                  <a:srgbClr val="FFFFFF"/>
                </a:solidFill>
                <a:latin typeface="Estrangelo Edessa" charset="0"/>
                <a:cs typeface="Estrangelo Edessa" charset="0"/>
              </a:rPr>
              <a:t>’</a:t>
            </a:r>
            <a:r>
              <a:rPr lang="en-GB" sz="1200" b="1">
                <a:solidFill>
                  <a:srgbClr val="FFFFFF"/>
                </a:solidFill>
                <a:latin typeface="Estrangelo Edessa" charset="0"/>
                <a:cs typeface="Estrangelo Edessa" charset="0"/>
              </a:rPr>
              <a:t>on dans CMS ?</a:t>
            </a:r>
          </a:p>
        </p:txBody>
      </p:sp>
      <p:sp>
        <p:nvSpPr>
          <p:cNvPr id="14340" name="Rectangle 2"/>
          <p:cNvSpPr>
            <a:spLocks noChangeArrowheads="1"/>
          </p:cNvSpPr>
          <p:nvPr/>
        </p:nvSpPr>
        <p:spPr bwMode="auto">
          <a:xfrm>
            <a:off x="0" y="404813"/>
            <a:ext cx="9144000" cy="215900"/>
          </a:xfrm>
          <a:prstGeom prst="rect">
            <a:avLst/>
          </a:prstGeom>
          <a:gradFill rotWithShape="0">
            <a:gsLst>
              <a:gs pos="0">
                <a:srgbClr val="0B005C"/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179388" y="692150"/>
            <a:ext cx="8569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28600" indent="-228600"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b="1">
                <a:solidFill>
                  <a:srgbClr val="FFFFFF"/>
                </a:solidFill>
                <a:ea typeface="KaiTi" charset="0"/>
                <a:cs typeface="Arial" charset="0"/>
              </a:rPr>
              <a:t>→ </a:t>
            </a:r>
            <a:r>
              <a:rPr lang="fr-FR" sz="1400" b="1">
                <a:solidFill>
                  <a:srgbClr val="FFFFFF"/>
                </a:solidFill>
                <a:latin typeface="Estrangelo Edessa" charset="0"/>
                <a:ea typeface="KaiTi" charset="0"/>
                <a:cs typeface="Estrangelo Edessa" charset="0"/>
              </a:rPr>
              <a:t>Pour reconstituer l’interaction d’origine, nous ne disposons que des particules qui survivent suffisamment longtemps  pour passer dans le détecteur.</a:t>
            </a:r>
            <a:endParaRPr lang="en-GB" sz="1400" b="1">
              <a:solidFill>
                <a:srgbClr val="FFFFFF"/>
              </a:solidFill>
              <a:latin typeface="Estrangelo Edessa" charset="0"/>
              <a:ea typeface="KaiTi" charset="0"/>
              <a:cs typeface="Estrangelo Edessa" charset="0"/>
            </a:endParaRPr>
          </a:p>
        </p:txBody>
      </p:sp>
      <p:sp>
        <p:nvSpPr>
          <p:cNvPr id="14342" name="Rectangle 8"/>
          <p:cNvSpPr>
            <a:spLocks noChangeArrowheads="1"/>
          </p:cNvSpPr>
          <p:nvPr/>
        </p:nvSpPr>
        <p:spPr bwMode="auto">
          <a:xfrm>
            <a:off x="2484438" y="5786438"/>
            <a:ext cx="4103687" cy="522287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marL="228600" indent="-228600" algn="ctr"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b="1">
                <a:solidFill>
                  <a:srgbClr val="FFFF00"/>
                </a:solidFill>
                <a:latin typeface="Estrangelo Edessa" charset="0"/>
                <a:ea typeface="KaiTi" charset="0"/>
                <a:cs typeface="Estrangelo Edessa" charset="0"/>
              </a:rPr>
              <a:t>On doit deviner tout le reste à partir de ça.  </a:t>
            </a:r>
          </a:p>
          <a:p>
            <a:pPr marL="228600" indent="-228600" algn="ctr"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b="1">
                <a:solidFill>
                  <a:srgbClr val="FFFF00"/>
                </a:solidFill>
                <a:latin typeface="Estrangelo Edessa" charset="0"/>
                <a:ea typeface="KaiTi" charset="0"/>
                <a:cs typeface="Estrangelo Edessa" charset="0"/>
              </a:rPr>
              <a:t>Identifier correctement ces particules est donc capital.</a:t>
            </a:r>
          </a:p>
        </p:txBody>
      </p:sp>
      <p:sp>
        <p:nvSpPr>
          <p:cNvPr id="14343" name="Rectangle 12"/>
          <p:cNvSpPr>
            <a:spLocks noChangeArrowheads="1"/>
          </p:cNvSpPr>
          <p:nvPr/>
        </p:nvSpPr>
        <p:spPr bwMode="auto">
          <a:xfrm>
            <a:off x="2411413" y="1844675"/>
            <a:ext cx="12969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28600" indent="-228600"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b="1">
                <a:solidFill>
                  <a:schemeClr val="tx1"/>
                </a:solidFill>
                <a:ea typeface="KaiTi" charset="0"/>
                <a:cs typeface="Arial" charset="0"/>
              </a:rPr>
              <a:t>→ </a:t>
            </a:r>
            <a:r>
              <a:rPr lang="en-GB" sz="1400" b="1">
                <a:solidFill>
                  <a:schemeClr val="tx1"/>
                </a:solidFill>
                <a:latin typeface="Estrangelo Edessa" charset="0"/>
                <a:ea typeface="KaiTi" charset="0"/>
                <a:cs typeface="Estrangelo Edessa" charset="0"/>
              </a:rPr>
              <a:t>Les photons</a:t>
            </a:r>
          </a:p>
        </p:txBody>
      </p:sp>
      <p:sp>
        <p:nvSpPr>
          <p:cNvPr id="14344" name="Rectangle 12"/>
          <p:cNvSpPr>
            <a:spLocks noChangeArrowheads="1"/>
          </p:cNvSpPr>
          <p:nvPr/>
        </p:nvSpPr>
        <p:spPr bwMode="auto">
          <a:xfrm>
            <a:off x="2409825" y="3552825"/>
            <a:ext cx="4248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28600" indent="-228600"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b="1">
                <a:solidFill>
                  <a:schemeClr val="tx1"/>
                </a:solidFill>
                <a:ea typeface="KaiTi" charset="0"/>
                <a:cs typeface="Arial" charset="0"/>
              </a:rPr>
              <a:t>→ </a:t>
            </a:r>
            <a:r>
              <a:rPr lang="en-GB" sz="1400" b="1">
                <a:solidFill>
                  <a:schemeClr val="tx1"/>
                </a:solidFill>
                <a:latin typeface="Estrangelo Edessa" charset="0"/>
                <a:ea typeface="KaiTi" charset="0"/>
                <a:cs typeface="Estrangelo Edessa" charset="0"/>
              </a:rPr>
              <a:t>Les hadrons chargés (</a:t>
            </a:r>
            <a:r>
              <a:rPr lang="en-GB" sz="1400" b="1" i="1">
                <a:solidFill>
                  <a:schemeClr val="tx1"/>
                </a:solidFill>
                <a:latin typeface="Estrangelo Edessa" charset="0"/>
                <a:ea typeface="KaiTi" charset="0"/>
                <a:cs typeface="Estrangelo Edessa" charset="0"/>
              </a:rPr>
              <a:t>proton, pions chargés,... </a:t>
            </a:r>
            <a:r>
              <a:rPr lang="en-GB" sz="1400" b="1">
                <a:solidFill>
                  <a:schemeClr val="tx1"/>
                </a:solidFill>
                <a:latin typeface="Estrangelo Edessa" charset="0"/>
                <a:ea typeface="KaiTi" charset="0"/>
                <a:cs typeface="Estrangelo Edessa" charset="0"/>
              </a:rPr>
              <a:t>)</a:t>
            </a:r>
          </a:p>
        </p:txBody>
      </p:sp>
      <p:sp>
        <p:nvSpPr>
          <p:cNvPr id="14345" name="Rectangle 12"/>
          <p:cNvSpPr>
            <a:spLocks noChangeArrowheads="1"/>
          </p:cNvSpPr>
          <p:nvPr/>
        </p:nvSpPr>
        <p:spPr bwMode="auto">
          <a:xfrm>
            <a:off x="2411413" y="2563813"/>
            <a:ext cx="48244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28600" indent="-228600"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b="1">
                <a:solidFill>
                  <a:schemeClr val="tx1"/>
                </a:solidFill>
                <a:ea typeface="KaiTi" charset="0"/>
                <a:cs typeface="Arial" charset="0"/>
              </a:rPr>
              <a:t>→ </a:t>
            </a:r>
            <a:r>
              <a:rPr lang="en-GB" sz="1400" b="1">
                <a:solidFill>
                  <a:schemeClr val="tx1"/>
                </a:solidFill>
                <a:latin typeface="Estrangelo Edessa" charset="0"/>
                <a:ea typeface="KaiTi" charset="0"/>
                <a:cs typeface="Estrangelo Edessa" charset="0"/>
              </a:rPr>
              <a:t>Les electrons, les muons et leurs anti-particules respectives </a:t>
            </a:r>
          </a:p>
        </p:txBody>
      </p:sp>
      <p:grpSp>
        <p:nvGrpSpPr>
          <p:cNvPr id="14346" name="Groupe 26"/>
          <p:cNvGrpSpPr>
            <a:grpSpLocks/>
          </p:cNvGrpSpPr>
          <p:nvPr/>
        </p:nvGrpSpPr>
        <p:grpSpPr bwMode="auto">
          <a:xfrm rot="-3380974">
            <a:off x="1937544" y="1862932"/>
            <a:ext cx="73025" cy="287337"/>
            <a:chOff x="323528" y="2636912"/>
            <a:chExt cx="72008" cy="432048"/>
          </a:xfrm>
        </p:grpSpPr>
        <p:cxnSp>
          <p:nvCxnSpPr>
            <p:cNvPr id="13" name="Connecteur en arc 12"/>
            <p:cNvCxnSpPr/>
            <p:nvPr/>
          </p:nvCxnSpPr>
          <p:spPr>
            <a:xfrm rot="16200000" flipH="1">
              <a:off x="329023" y="2626601"/>
              <a:ext cx="71610" cy="72008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en arc 20"/>
            <p:cNvCxnSpPr/>
            <p:nvPr/>
          </p:nvCxnSpPr>
          <p:spPr>
            <a:xfrm rot="5400000" flipH="1" flipV="1">
              <a:off x="327693" y="2688170"/>
              <a:ext cx="71610" cy="72008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en arc 22"/>
            <p:cNvCxnSpPr/>
            <p:nvPr/>
          </p:nvCxnSpPr>
          <p:spPr>
            <a:xfrm rot="16200000" flipH="1">
              <a:off x="322553" y="2773900"/>
              <a:ext cx="73997" cy="72008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en arc 23"/>
            <p:cNvCxnSpPr/>
            <p:nvPr/>
          </p:nvCxnSpPr>
          <p:spPr>
            <a:xfrm rot="5400000" flipH="1" flipV="1">
              <a:off x="330665" y="2837131"/>
              <a:ext cx="71610" cy="72008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en arc 24"/>
            <p:cNvCxnSpPr/>
            <p:nvPr/>
          </p:nvCxnSpPr>
          <p:spPr>
            <a:xfrm rot="16200000" flipH="1">
              <a:off x="332368" y="2909957"/>
              <a:ext cx="71610" cy="72008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en arc 25"/>
            <p:cNvCxnSpPr/>
            <p:nvPr/>
          </p:nvCxnSpPr>
          <p:spPr>
            <a:xfrm rot="5400000" flipH="1" flipV="1">
              <a:off x="325817" y="2994030"/>
              <a:ext cx="71610" cy="72008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Ellipse 27"/>
          <p:cNvSpPr/>
          <p:nvPr/>
        </p:nvSpPr>
        <p:spPr bwMode="auto">
          <a:xfrm>
            <a:off x="1619324" y="2564904"/>
            <a:ext cx="288032" cy="288032"/>
          </a:xfrm>
          <a:prstGeom prst="ellipse">
            <a:avLst/>
          </a:prstGeom>
          <a:gradFill flip="none" rotWithShape="1">
            <a:gsLst>
              <a:gs pos="0">
                <a:srgbClr val="002060"/>
              </a:gs>
              <a:gs pos="50000">
                <a:srgbClr val="7030A0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8" charset="0"/>
              <a:buNone/>
              <a:defRPr/>
            </a:pPr>
            <a:r>
              <a:rPr lang="fr-FR" sz="800" b="1" dirty="0">
                <a:latin typeface="Symbol" pitchFamily="18" charset="2"/>
              </a:rPr>
              <a:t>m</a:t>
            </a:r>
          </a:p>
        </p:txBody>
      </p:sp>
      <p:sp>
        <p:nvSpPr>
          <p:cNvPr id="29" name="Ellipse 28"/>
          <p:cNvSpPr/>
          <p:nvPr/>
        </p:nvSpPr>
        <p:spPr bwMode="auto">
          <a:xfrm>
            <a:off x="2051372" y="2636912"/>
            <a:ext cx="144016" cy="144016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50000">
                <a:srgbClr val="C00000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8" charset="0"/>
              <a:buNone/>
              <a:defRPr/>
            </a:pPr>
            <a:r>
              <a:rPr lang="fr-FR" sz="800" b="1" dirty="0">
                <a:latin typeface="Estrangelo Edessa" pitchFamily="66" charset="0"/>
                <a:cs typeface="Estrangelo Edessa" pitchFamily="66" charset="0"/>
              </a:rPr>
              <a:t>e</a:t>
            </a:r>
          </a:p>
        </p:txBody>
      </p:sp>
      <p:sp>
        <p:nvSpPr>
          <p:cNvPr id="30" name="Ellipse 29"/>
          <p:cNvSpPr/>
          <p:nvPr/>
        </p:nvSpPr>
        <p:spPr bwMode="auto">
          <a:xfrm>
            <a:off x="1619175" y="3336528"/>
            <a:ext cx="648072" cy="648072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0000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8" charset="0"/>
              <a:buNone/>
              <a:defRPr/>
            </a:pPr>
            <a:endParaRPr lang="fr-FR" sz="800" b="1" dirty="0">
              <a:latin typeface="Symbol" pitchFamily="18" charset="2"/>
            </a:endParaRPr>
          </a:p>
        </p:txBody>
      </p:sp>
      <p:sp>
        <p:nvSpPr>
          <p:cNvPr id="31" name="Ellipse 30"/>
          <p:cNvSpPr/>
          <p:nvPr/>
        </p:nvSpPr>
        <p:spPr bwMode="auto">
          <a:xfrm>
            <a:off x="1835199" y="3408536"/>
            <a:ext cx="144016" cy="144016"/>
          </a:xfrm>
          <a:prstGeom prst="ellipse">
            <a:avLst/>
          </a:prstGeom>
          <a:gradFill flip="none" rotWithShape="1">
            <a:gsLst>
              <a:gs pos="0">
                <a:schemeClr val="tx2"/>
              </a:gs>
              <a:gs pos="100000">
                <a:srgbClr val="00B0F0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8" charset="0"/>
              <a:buNone/>
              <a:defRPr/>
            </a:pPr>
            <a:endParaRPr lang="fr-FR" sz="800" b="1" dirty="0">
              <a:latin typeface="Symbol" pitchFamily="18" charset="2"/>
            </a:endParaRPr>
          </a:p>
        </p:txBody>
      </p:sp>
      <p:sp>
        <p:nvSpPr>
          <p:cNvPr id="32" name="Ellipse 31"/>
          <p:cNvSpPr/>
          <p:nvPr/>
        </p:nvSpPr>
        <p:spPr bwMode="auto">
          <a:xfrm>
            <a:off x="2051223" y="3552552"/>
            <a:ext cx="144016" cy="144016"/>
          </a:xfrm>
          <a:prstGeom prst="ellipse">
            <a:avLst/>
          </a:prstGeom>
          <a:gradFill flip="none" rotWithShape="1">
            <a:gsLst>
              <a:gs pos="0">
                <a:schemeClr val="tx2"/>
              </a:gs>
              <a:gs pos="100000">
                <a:srgbClr val="00B0F0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8" charset="0"/>
              <a:buNone/>
              <a:defRPr/>
            </a:pPr>
            <a:endParaRPr lang="fr-FR" sz="800" b="1" dirty="0">
              <a:latin typeface="Symbol" pitchFamily="18" charset="2"/>
            </a:endParaRPr>
          </a:p>
        </p:txBody>
      </p:sp>
      <p:sp>
        <p:nvSpPr>
          <p:cNvPr id="33" name="Ellipse 32"/>
          <p:cNvSpPr/>
          <p:nvPr/>
        </p:nvSpPr>
        <p:spPr bwMode="auto">
          <a:xfrm>
            <a:off x="1763191" y="3696568"/>
            <a:ext cx="144016" cy="144016"/>
          </a:xfrm>
          <a:prstGeom prst="ellipse">
            <a:avLst/>
          </a:prstGeom>
          <a:gradFill flip="none" rotWithShape="1">
            <a:gsLst>
              <a:gs pos="0">
                <a:srgbClr val="00B050"/>
              </a:gs>
              <a:gs pos="100000">
                <a:schemeClr val="bg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8" charset="0"/>
              <a:buNone/>
              <a:defRPr/>
            </a:pPr>
            <a:endParaRPr lang="fr-FR" sz="800" b="1" dirty="0">
              <a:latin typeface="Symbol" pitchFamily="18" charset="2"/>
            </a:endParaRPr>
          </a:p>
        </p:txBody>
      </p:sp>
      <p:sp>
        <p:nvSpPr>
          <p:cNvPr id="34" name="Ellipse 33"/>
          <p:cNvSpPr/>
          <p:nvPr/>
        </p:nvSpPr>
        <p:spPr bwMode="auto">
          <a:xfrm>
            <a:off x="1619324" y="4365104"/>
            <a:ext cx="648072" cy="648072"/>
          </a:xfrm>
          <a:prstGeom prst="ellipse">
            <a:avLst/>
          </a:prstGeom>
          <a:gradFill flip="none" rotWithShape="1">
            <a:gsLst>
              <a:gs pos="0">
                <a:srgbClr val="002060"/>
              </a:gs>
              <a:gs pos="100000">
                <a:schemeClr val="accent5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8" charset="0"/>
              <a:buNone/>
              <a:defRPr/>
            </a:pPr>
            <a:endParaRPr lang="fr-FR" sz="800" b="1" dirty="0">
              <a:latin typeface="Symbol" pitchFamily="18" charset="2"/>
            </a:endParaRPr>
          </a:p>
        </p:txBody>
      </p:sp>
      <p:sp>
        <p:nvSpPr>
          <p:cNvPr id="35" name="Ellipse 34"/>
          <p:cNvSpPr/>
          <p:nvPr/>
        </p:nvSpPr>
        <p:spPr bwMode="auto">
          <a:xfrm>
            <a:off x="1835348" y="4437112"/>
            <a:ext cx="144016" cy="144016"/>
          </a:xfrm>
          <a:prstGeom prst="ellipse">
            <a:avLst/>
          </a:prstGeom>
          <a:gradFill flip="none" rotWithShape="1">
            <a:gsLst>
              <a:gs pos="0">
                <a:schemeClr val="tx2"/>
              </a:gs>
              <a:gs pos="100000">
                <a:srgbClr val="00B0F0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8" charset="0"/>
              <a:buNone/>
              <a:defRPr/>
            </a:pPr>
            <a:endParaRPr lang="fr-FR" sz="800" b="1" dirty="0">
              <a:latin typeface="Symbol" pitchFamily="18" charset="2"/>
            </a:endParaRPr>
          </a:p>
        </p:txBody>
      </p:sp>
      <p:sp>
        <p:nvSpPr>
          <p:cNvPr id="36" name="Ellipse 35"/>
          <p:cNvSpPr/>
          <p:nvPr/>
        </p:nvSpPr>
        <p:spPr bwMode="auto">
          <a:xfrm>
            <a:off x="2051372" y="4581128"/>
            <a:ext cx="144016" cy="144016"/>
          </a:xfrm>
          <a:prstGeom prst="ellipse">
            <a:avLst/>
          </a:prstGeom>
          <a:gradFill flip="none" rotWithShape="1">
            <a:gsLst>
              <a:gs pos="0">
                <a:srgbClr val="3C6E2E"/>
              </a:gs>
              <a:gs pos="100000">
                <a:schemeClr val="bg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8" charset="0"/>
              <a:buNone/>
              <a:defRPr/>
            </a:pPr>
            <a:endParaRPr lang="fr-FR" sz="800" b="1" dirty="0">
              <a:latin typeface="Symbol" pitchFamily="18" charset="2"/>
            </a:endParaRPr>
          </a:p>
        </p:txBody>
      </p:sp>
      <p:sp>
        <p:nvSpPr>
          <p:cNvPr id="37" name="Ellipse 36"/>
          <p:cNvSpPr/>
          <p:nvPr/>
        </p:nvSpPr>
        <p:spPr bwMode="auto">
          <a:xfrm>
            <a:off x="1763340" y="4725144"/>
            <a:ext cx="144016" cy="144016"/>
          </a:xfrm>
          <a:prstGeom prst="ellipse">
            <a:avLst/>
          </a:prstGeom>
          <a:gradFill flip="none" rotWithShape="1">
            <a:gsLst>
              <a:gs pos="0">
                <a:srgbClr val="3C6E2E"/>
              </a:gs>
              <a:gs pos="100000">
                <a:schemeClr val="bg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8" charset="0"/>
              <a:buNone/>
              <a:defRPr/>
            </a:pPr>
            <a:endParaRPr lang="fr-FR" sz="800" b="1" dirty="0">
              <a:latin typeface="Symbol" pitchFamily="18" charset="2"/>
            </a:endParaRPr>
          </a:p>
        </p:txBody>
      </p:sp>
      <p:sp>
        <p:nvSpPr>
          <p:cNvPr id="14377" name="Rectangle 12"/>
          <p:cNvSpPr>
            <a:spLocks noChangeArrowheads="1"/>
          </p:cNvSpPr>
          <p:nvPr/>
        </p:nvSpPr>
        <p:spPr bwMode="auto">
          <a:xfrm>
            <a:off x="2409825" y="4581525"/>
            <a:ext cx="424815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28600" indent="-228600"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b="1">
                <a:solidFill>
                  <a:schemeClr val="tx1"/>
                </a:solidFill>
                <a:ea typeface="KaiTi" charset="0"/>
                <a:cs typeface="Arial" charset="0"/>
              </a:rPr>
              <a:t>→ </a:t>
            </a:r>
            <a:r>
              <a:rPr lang="en-GB" sz="1400" b="1">
                <a:solidFill>
                  <a:schemeClr val="tx1"/>
                </a:solidFill>
                <a:latin typeface="Estrangelo Edessa" charset="0"/>
                <a:ea typeface="KaiTi" charset="0"/>
                <a:cs typeface="Estrangelo Edessa" charset="0"/>
              </a:rPr>
              <a:t>Les hadrons neutres (</a:t>
            </a:r>
            <a:r>
              <a:rPr lang="en-GB" sz="1400" b="1" i="1">
                <a:solidFill>
                  <a:schemeClr val="tx1"/>
                </a:solidFill>
                <a:latin typeface="Estrangelo Edessa" charset="0"/>
                <a:ea typeface="KaiTi" charset="0"/>
                <a:cs typeface="Estrangelo Edessa" charset="0"/>
              </a:rPr>
              <a:t>neutron, pion neutre,... </a:t>
            </a:r>
            <a:r>
              <a:rPr lang="en-GB" sz="1400" b="1">
                <a:solidFill>
                  <a:schemeClr val="tx1"/>
                </a:solidFill>
                <a:latin typeface="Estrangelo Edessa" charset="0"/>
                <a:ea typeface="KaiTi" charset="0"/>
                <a:cs typeface="Estrangelo Edessa" charset="0"/>
              </a:rPr>
              <a:t>)</a:t>
            </a:r>
          </a:p>
        </p:txBody>
      </p:sp>
      <p:pic>
        <p:nvPicPr>
          <p:cNvPr id="14378" name="Picture 1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713" y="44450"/>
            <a:ext cx="36036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79" name="Rectangle 7"/>
          <p:cNvSpPr>
            <a:spLocks noChangeArrowheads="1"/>
          </p:cNvSpPr>
          <p:nvPr/>
        </p:nvSpPr>
        <p:spPr bwMode="auto">
          <a:xfrm>
            <a:off x="8748713" y="6608763"/>
            <a:ext cx="431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GB" sz="1200">
                <a:solidFill>
                  <a:srgbClr val="FFFFFF"/>
                </a:solidFill>
                <a:latin typeface="Estrangelo Edessa" charset="0"/>
                <a:ea typeface="KaiTi" charset="0"/>
                <a:cs typeface="Estrangelo Edessa" charset="0"/>
              </a:rPr>
              <a:t>11</a:t>
            </a:r>
            <a:endParaRPr lang="fr-FR" sz="1200">
              <a:ea typeface="KaiTi" charset="0"/>
              <a:cs typeface="Estrangelo Edessa" charset="0"/>
            </a:endParaRPr>
          </a:p>
        </p:txBody>
      </p:sp>
      <p:sp>
        <p:nvSpPr>
          <p:cNvPr id="14380" name="Rectangle 13"/>
          <p:cNvSpPr>
            <a:spLocks noChangeArrowheads="1"/>
          </p:cNvSpPr>
          <p:nvPr/>
        </p:nvSpPr>
        <p:spPr bwMode="auto">
          <a:xfrm>
            <a:off x="34925" y="6567488"/>
            <a:ext cx="18732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000">
                <a:solidFill>
                  <a:srgbClr val="FFFFFF"/>
                </a:solidFill>
                <a:latin typeface="Estrangelo Edessa" charset="0"/>
                <a:ea typeface="KaiTi" charset="0"/>
                <a:cs typeface="Estrangelo Edessa" charset="0"/>
              </a:rPr>
              <a:t>S. Viret, Masterclasses IPNL 2013</a:t>
            </a:r>
            <a:endParaRPr lang="fr-FR" sz="1000">
              <a:ea typeface="KaiTi" charset="0"/>
              <a:cs typeface="Estrangelo Edessa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84539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1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solidFill>
            <a:srgbClr val="0B005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/>
          <a:p>
            <a:pPr marL="228600" indent="-228600"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200" b="1">
                <a:solidFill>
                  <a:srgbClr val="FFFFFF"/>
                </a:solidFill>
                <a:latin typeface="Estrangelo Edessa" charset="0"/>
                <a:cs typeface="Estrangelo Edessa" charset="0"/>
              </a:rPr>
              <a:t>Identifier les particules chargées</a:t>
            </a:r>
            <a:endParaRPr lang="en-GB" sz="1200" b="1">
              <a:solidFill>
                <a:srgbClr val="FFFFFF"/>
              </a:solidFill>
              <a:latin typeface="Estrangelo Edessa" charset="0"/>
              <a:cs typeface="Estrangelo Edessa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0" y="404813"/>
            <a:ext cx="9144000" cy="215900"/>
          </a:xfrm>
          <a:prstGeom prst="rect">
            <a:avLst/>
          </a:prstGeom>
          <a:gradFill rotWithShape="0">
            <a:gsLst>
              <a:gs pos="0">
                <a:srgbClr val="0B005C"/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101" name="Rectangle 6"/>
          <p:cNvSpPr>
            <a:spLocks noChangeArrowheads="1"/>
          </p:cNvSpPr>
          <p:nvPr/>
        </p:nvSpPr>
        <p:spPr bwMode="auto">
          <a:xfrm>
            <a:off x="107950" y="962025"/>
            <a:ext cx="547211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28600" indent="-228600" algn="just"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400">
                <a:solidFill>
                  <a:srgbClr val="FFFFFF"/>
                </a:solidFill>
                <a:ea typeface="KaiTi" charset="0"/>
                <a:cs typeface="Arial" charset="0"/>
              </a:rPr>
              <a:t>→ </a:t>
            </a:r>
            <a:r>
              <a:rPr lang="fr-FR" sz="1400">
                <a:solidFill>
                  <a:srgbClr val="FFFFFF"/>
                </a:solidFill>
                <a:latin typeface="Estrangelo Edessa" charset="0"/>
                <a:ea typeface="KaiTi" charset="0"/>
                <a:cs typeface="Estrangelo Edessa" charset="0"/>
              </a:rPr>
              <a:t>Les particules chargées interagissent  avec le matériau qu’elles traversent (</a:t>
            </a:r>
            <a:r>
              <a:rPr lang="fr-FR" sz="1400" i="1">
                <a:solidFill>
                  <a:srgbClr val="FFFFFF"/>
                </a:solidFill>
                <a:latin typeface="Estrangelo Edessa" charset="0"/>
                <a:ea typeface="KaiTi" charset="0"/>
                <a:cs typeface="Estrangelo Edessa" charset="0"/>
              </a:rPr>
              <a:t>par ionisation</a:t>
            </a:r>
            <a:r>
              <a:rPr lang="fr-FR" sz="1400">
                <a:solidFill>
                  <a:srgbClr val="FFFFFF"/>
                </a:solidFill>
                <a:latin typeface="Estrangelo Edessa" charset="0"/>
                <a:ea typeface="KaiTi" charset="0"/>
                <a:cs typeface="Estrangelo Edessa" charset="0"/>
              </a:rPr>
              <a:t>). Si il y a peu de matériau traversé (</a:t>
            </a:r>
            <a:r>
              <a:rPr lang="fr-FR" sz="1400" i="1">
                <a:solidFill>
                  <a:srgbClr val="FFFFFF"/>
                </a:solidFill>
                <a:latin typeface="Estrangelo Edessa" charset="0"/>
                <a:ea typeface="KaiTi" charset="0"/>
                <a:cs typeface="Estrangelo Edessa" charset="0"/>
              </a:rPr>
              <a:t>fine plaque</a:t>
            </a:r>
            <a:r>
              <a:rPr lang="fr-FR" sz="1400">
                <a:solidFill>
                  <a:srgbClr val="FFFFFF"/>
                </a:solidFill>
                <a:latin typeface="Estrangelo Edessa" charset="0"/>
                <a:ea typeface="KaiTi" charset="0"/>
                <a:cs typeface="Estrangelo Edessa" charset="0"/>
              </a:rPr>
              <a:t>), on peut savoir où la particule est passée sans la détruire. </a:t>
            </a:r>
            <a:endParaRPr lang="en-GB" sz="1400">
              <a:solidFill>
                <a:srgbClr val="FFFFFF"/>
              </a:solidFill>
              <a:latin typeface="Estrangelo Edessa" charset="0"/>
              <a:ea typeface="KaiTi" charset="0"/>
              <a:cs typeface="Estrangelo Edessa" charset="0"/>
            </a:endParaRPr>
          </a:p>
        </p:txBody>
      </p:sp>
      <p:sp>
        <p:nvSpPr>
          <p:cNvPr id="13320" name="Rectangle 12"/>
          <p:cNvSpPr>
            <a:spLocks noChangeArrowheads="1"/>
          </p:cNvSpPr>
          <p:nvPr/>
        </p:nvSpPr>
        <p:spPr bwMode="auto">
          <a:xfrm>
            <a:off x="250825" y="2636838"/>
            <a:ext cx="352901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28600" indent="-228600" algn="just"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FFFFFF"/>
                </a:solidFill>
                <a:ea typeface="KaiTi" charset="0"/>
                <a:cs typeface="Arial" charset="0"/>
              </a:rPr>
              <a:t>→ </a:t>
            </a:r>
            <a:r>
              <a:rPr lang="en-GB" sz="1400">
                <a:solidFill>
                  <a:srgbClr val="FFFFFF"/>
                </a:solidFill>
                <a:latin typeface="Estrangelo Edessa" charset="0"/>
                <a:ea typeface="KaiTi" charset="0"/>
                <a:cs typeface="Estrangelo Edessa" charset="0"/>
              </a:rPr>
              <a:t>Si on met plusieurs couches, on peut </a:t>
            </a:r>
            <a:r>
              <a:rPr lang="en-GB" sz="1400" b="1">
                <a:solidFill>
                  <a:srgbClr val="FFFF00"/>
                </a:solidFill>
                <a:latin typeface="Estrangelo Edessa" charset="0"/>
                <a:ea typeface="KaiTi" charset="0"/>
                <a:cs typeface="Estrangelo Edessa" charset="0"/>
              </a:rPr>
              <a:t>voir le trajet de la particule</a:t>
            </a:r>
            <a:r>
              <a:rPr lang="en-GB" sz="1400">
                <a:solidFill>
                  <a:srgbClr val="FFFFFF"/>
                </a:solidFill>
                <a:latin typeface="Estrangelo Edessa" charset="0"/>
                <a:ea typeface="KaiTi" charset="0"/>
                <a:cs typeface="Estrangelo Edessa" charset="0"/>
              </a:rPr>
              <a:t>, et donc savoir d</a:t>
            </a:r>
            <a:r>
              <a:rPr lang="ja-JP" altLang="en-GB" sz="1400">
                <a:solidFill>
                  <a:srgbClr val="FFFFFF"/>
                </a:solidFill>
                <a:latin typeface="Estrangelo Edessa" charset="0"/>
                <a:ea typeface="KaiTi" charset="0"/>
                <a:cs typeface="Estrangelo Edessa" charset="0"/>
              </a:rPr>
              <a:t>’</a:t>
            </a:r>
            <a:r>
              <a:rPr lang="en-GB" sz="1400">
                <a:solidFill>
                  <a:srgbClr val="FFFFFF"/>
                </a:solidFill>
                <a:latin typeface="Estrangelo Edessa" charset="0"/>
                <a:ea typeface="KaiTi" charset="0"/>
                <a:cs typeface="Estrangelo Edessa" charset="0"/>
              </a:rPr>
              <a:t>où elle vient.</a:t>
            </a: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250825" y="5013325"/>
            <a:ext cx="47529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28600" indent="-228600"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FFFFFF"/>
                </a:solidFill>
                <a:ea typeface="KaiTi" charset="0"/>
                <a:cs typeface="Arial" charset="0"/>
              </a:rPr>
              <a:t>→ </a:t>
            </a:r>
            <a:r>
              <a:rPr lang="en-GB" sz="1400">
                <a:solidFill>
                  <a:srgbClr val="FFFFFF"/>
                </a:solidFill>
                <a:latin typeface="Estrangelo Edessa" charset="0"/>
                <a:ea typeface="KaiTi" charset="0"/>
                <a:cs typeface="Estrangelo Edessa" charset="0"/>
              </a:rPr>
              <a:t>Si en plus on ajoute un </a:t>
            </a:r>
            <a:r>
              <a:rPr lang="en-GB" sz="1400" b="1">
                <a:solidFill>
                  <a:srgbClr val="FFFF00"/>
                </a:solidFill>
                <a:latin typeface="Estrangelo Edessa" charset="0"/>
                <a:ea typeface="KaiTi" charset="0"/>
                <a:cs typeface="Estrangelo Edessa" charset="0"/>
              </a:rPr>
              <a:t>champ magnétique</a:t>
            </a:r>
            <a:r>
              <a:rPr lang="en-GB" sz="1400">
                <a:solidFill>
                  <a:srgbClr val="FFFFFF"/>
                </a:solidFill>
                <a:latin typeface="Estrangelo Edessa" charset="0"/>
                <a:ea typeface="KaiTi" charset="0"/>
                <a:cs typeface="Estrangelo Edessa" charset="0"/>
              </a:rPr>
              <a:t>, on peut mesurer son </a:t>
            </a:r>
            <a:r>
              <a:rPr lang="en-GB" sz="1400" b="1">
                <a:solidFill>
                  <a:srgbClr val="FFFF00"/>
                </a:solidFill>
                <a:latin typeface="Estrangelo Edessa" charset="0"/>
                <a:ea typeface="KaiTi" charset="0"/>
                <a:cs typeface="Estrangelo Edessa" charset="0"/>
              </a:rPr>
              <a:t>impulsion</a:t>
            </a:r>
            <a:r>
              <a:rPr lang="en-GB" sz="1400">
                <a:solidFill>
                  <a:srgbClr val="FFFFFF"/>
                </a:solidFill>
                <a:latin typeface="Estrangelo Edessa" charset="0"/>
                <a:ea typeface="KaiTi" charset="0"/>
                <a:cs typeface="Estrangelo Edessa" charset="0"/>
              </a:rPr>
              <a:t>, sa </a:t>
            </a:r>
            <a:r>
              <a:rPr lang="en-GB" sz="1400" b="1">
                <a:solidFill>
                  <a:srgbClr val="FFFF00"/>
                </a:solidFill>
                <a:latin typeface="Estrangelo Edessa" charset="0"/>
                <a:ea typeface="KaiTi" charset="0"/>
                <a:cs typeface="Estrangelo Edessa" charset="0"/>
              </a:rPr>
              <a:t>charge</a:t>
            </a:r>
            <a:r>
              <a:rPr lang="en-GB" sz="1400">
                <a:solidFill>
                  <a:srgbClr val="FFFFFF"/>
                </a:solidFill>
                <a:latin typeface="Estrangelo Edessa" charset="0"/>
                <a:ea typeface="KaiTi" charset="0"/>
                <a:cs typeface="Estrangelo Edessa" charset="0"/>
              </a:rPr>
              <a:t>,...  </a:t>
            </a:r>
          </a:p>
        </p:txBody>
      </p:sp>
      <p:cxnSp>
        <p:nvCxnSpPr>
          <p:cNvPr id="12" name="Connecteur droit 11"/>
          <p:cNvCxnSpPr/>
          <p:nvPr/>
        </p:nvCxnSpPr>
        <p:spPr>
          <a:xfrm>
            <a:off x="6659563" y="1341438"/>
            <a:ext cx="122396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5" name="Picture 1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713" y="44450"/>
            <a:ext cx="36036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Ellipse 25"/>
          <p:cNvSpPr/>
          <p:nvPr/>
        </p:nvSpPr>
        <p:spPr bwMode="auto">
          <a:xfrm>
            <a:off x="6948066" y="1917080"/>
            <a:ext cx="216024" cy="215776"/>
          </a:xfrm>
          <a:prstGeom prst="ellipse">
            <a:avLst/>
          </a:prstGeom>
          <a:gradFill flip="none" rotWithShape="1">
            <a:gsLst>
              <a:gs pos="0">
                <a:srgbClr val="C00000"/>
              </a:gs>
              <a:gs pos="0">
                <a:srgbClr val="FF0000"/>
              </a:gs>
              <a:gs pos="50000">
                <a:srgbClr val="FFC000"/>
              </a:gs>
              <a:gs pos="100000">
                <a:srgbClr val="FFFDD7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8" charset="0"/>
              <a:buNone/>
              <a:defRPr/>
            </a:pPr>
            <a:endParaRPr lang="fr-FR"/>
          </a:p>
        </p:txBody>
      </p:sp>
      <p:sp>
        <p:nvSpPr>
          <p:cNvPr id="27" name="Explosion 2 26"/>
          <p:cNvSpPr/>
          <p:nvPr/>
        </p:nvSpPr>
        <p:spPr>
          <a:xfrm>
            <a:off x="7164090" y="1268760"/>
            <a:ext cx="216024" cy="144016"/>
          </a:xfrm>
          <a:prstGeom prst="irregularSeal2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8" charset="0"/>
              <a:buNone/>
              <a:defRPr/>
            </a:pPr>
            <a:endParaRPr lang="fr-FR"/>
          </a:p>
        </p:txBody>
      </p:sp>
      <p:grpSp>
        <p:nvGrpSpPr>
          <p:cNvPr id="2" name="Groupe 38"/>
          <p:cNvGrpSpPr>
            <a:grpSpLocks/>
          </p:cNvGrpSpPr>
          <p:nvPr/>
        </p:nvGrpSpPr>
        <p:grpSpPr bwMode="auto">
          <a:xfrm>
            <a:off x="4859338" y="2636838"/>
            <a:ext cx="1223962" cy="1079500"/>
            <a:chOff x="6588224" y="2996952"/>
            <a:chExt cx="1223963" cy="1080120"/>
          </a:xfrm>
        </p:grpSpPr>
        <p:cxnSp>
          <p:nvCxnSpPr>
            <p:cNvPr id="29" name="Connecteur droit 28"/>
            <p:cNvCxnSpPr/>
            <p:nvPr/>
          </p:nvCxnSpPr>
          <p:spPr>
            <a:xfrm>
              <a:off x="6588224" y="3716502"/>
              <a:ext cx="122396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>
              <a:off x="6588224" y="3355933"/>
              <a:ext cx="122396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>
              <a:off x="6588224" y="2996952"/>
              <a:ext cx="122396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/>
            <p:cNvCxnSpPr/>
            <p:nvPr/>
          </p:nvCxnSpPr>
          <p:spPr>
            <a:xfrm>
              <a:off x="6588224" y="4077072"/>
              <a:ext cx="122396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Explosion 2 33"/>
          <p:cNvSpPr/>
          <p:nvPr/>
        </p:nvSpPr>
        <p:spPr>
          <a:xfrm>
            <a:off x="5220072" y="3645024"/>
            <a:ext cx="216024" cy="144016"/>
          </a:xfrm>
          <a:prstGeom prst="irregularSeal2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8" charset="0"/>
              <a:buNone/>
              <a:defRPr/>
            </a:pPr>
            <a:endParaRPr lang="fr-FR"/>
          </a:p>
        </p:txBody>
      </p:sp>
      <p:sp>
        <p:nvSpPr>
          <p:cNvPr id="35" name="Explosion 2 34"/>
          <p:cNvSpPr/>
          <p:nvPr/>
        </p:nvSpPr>
        <p:spPr>
          <a:xfrm>
            <a:off x="5364088" y="3284984"/>
            <a:ext cx="216024" cy="144016"/>
          </a:xfrm>
          <a:prstGeom prst="irregularSeal2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8" charset="0"/>
              <a:buNone/>
              <a:defRPr/>
            </a:pPr>
            <a:endParaRPr lang="fr-FR"/>
          </a:p>
        </p:txBody>
      </p:sp>
      <p:sp>
        <p:nvSpPr>
          <p:cNvPr id="36" name="Explosion 2 35"/>
          <p:cNvSpPr/>
          <p:nvPr/>
        </p:nvSpPr>
        <p:spPr>
          <a:xfrm>
            <a:off x="5508104" y="2924944"/>
            <a:ext cx="216024" cy="144016"/>
          </a:xfrm>
          <a:prstGeom prst="irregularSeal2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8" charset="0"/>
              <a:buNone/>
              <a:defRPr/>
            </a:pPr>
            <a:endParaRPr lang="fr-FR"/>
          </a:p>
        </p:txBody>
      </p:sp>
      <p:sp>
        <p:nvSpPr>
          <p:cNvPr id="37" name="Explosion 2 36"/>
          <p:cNvSpPr/>
          <p:nvPr/>
        </p:nvSpPr>
        <p:spPr>
          <a:xfrm>
            <a:off x="5652120" y="2564904"/>
            <a:ext cx="216024" cy="144016"/>
          </a:xfrm>
          <a:prstGeom prst="irregularSeal2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8" charset="0"/>
              <a:buNone/>
              <a:defRPr/>
            </a:pPr>
            <a:endParaRPr lang="fr-FR"/>
          </a:p>
        </p:txBody>
      </p:sp>
      <p:sp>
        <p:nvSpPr>
          <p:cNvPr id="38" name="Ellipse 37"/>
          <p:cNvSpPr/>
          <p:nvPr/>
        </p:nvSpPr>
        <p:spPr bwMode="auto">
          <a:xfrm>
            <a:off x="5004048" y="4005064"/>
            <a:ext cx="216024" cy="215776"/>
          </a:xfrm>
          <a:prstGeom prst="ellipse">
            <a:avLst/>
          </a:prstGeom>
          <a:gradFill flip="none" rotWithShape="1">
            <a:gsLst>
              <a:gs pos="0">
                <a:srgbClr val="C00000"/>
              </a:gs>
              <a:gs pos="0">
                <a:srgbClr val="FF0000"/>
              </a:gs>
              <a:gs pos="50000">
                <a:srgbClr val="FFC000"/>
              </a:gs>
              <a:gs pos="100000">
                <a:srgbClr val="FFFDD7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8" charset="0"/>
              <a:buNone/>
              <a:defRPr/>
            </a:pPr>
            <a:endParaRPr lang="fr-FR"/>
          </a:p>
        </p:txBody>
      </p:sp>
      <p:grpSp>
        <p:nvGrpSpPr>
          <p:cNvPr id="3" name="Groupe 39"/>
          <p:cNvGrpSpPr>
            <a:grpSpLocks/>
          </p:cNvGrpSpPr>
          <p:nvPr/>
        </p:nvGrpSpPr>
        <p:grpSpPr bwMode="auto">
          <a:xfrm>
            <a:off x="6372225" y="4868863"/>
            <a:ext cx="1223963" cy="1081087"/>
            <a:chOff x="6588224" y="2996952"/>
            <a:chExt cx="1223963" cy="1080120"/>
          </a:xfrm>
        </p:grpSpPr>
        <p:cxnSp>
          <p:nvCxnSpPr>
            <p:cNvPr id="41" name="Connecteur droit 40"/>
            <p:cNvCxnSpPr/>
            <p:nvPr/>
          </p:nvCxnSpPr>
          <p:spPr>
            <a:xfrm>
              <a:off x="6588224" y="3715446"/>
              <a:ext cx="122396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/>
            <p:cNvCxnSpPr/>
            <p:nvPr/>
          </p:nvCxnSpPr>
          <p:spPr>
            <a:xfrm>
              <a:off x="6588224" y="3355406"/>
              <a:ext cx="122396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/>
            <p:cNvCxnSpPr/>
            <p:nvPr/>
          </p:nvCxnSpPr>
          <p:spPr>
            <a:xfrm>
              <a:off x="6588224" y="2996952"/>
              <a:ext cx="122396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/>
            <p:cNvCxnSpPr/>
            <p:nvPr/>
          </p:nvCxnSpPr>
          <p:spPr>
            <a:xfrm>
              <a:off x="6588224" y="4077072"/>
              <a:ext cx="122396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Explosion 2 44"/>
          <p:cNvSpPr/>
          <p:nvPr/>
        </p:nvSpPr>
        <p:spPr>
          <a:xfrm>
            <a:off x="6948264" y="5877272"/>
            <a:ext cx="216024" cy="144016"/>
          </a:xfrm>
          <a:prstGeom prst="irregularSeal2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8" charset="0"/>
              <a:buNone/>
              <a:defRPr/>
            </a:pPr>
            <a:endParaRPr lang="fr-FR"/>
          </a:p>
        </p:txBody>
      </p:sp>
      <p:sp>
        <p:nvSpPr>
          <p:cNvPr id="46" name="Explosion 2 45"/>
          <p:cNvSpPr/>
          <p:nvPr/>
        </p:nvSpPr>
        <p:spPr>
          <a:xfrm>
            <a:off x="7092280" y="5517232"/>
            <a:ext cx="216024" cy="144016"/>
          </a:xfrm>
          <a:prstGeom prst="irregularSeal2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8" charset="0"/>
              <a:buNone/>
              <a:defRPr/>
            </a:pPr>
            <a:endParaRPr lang="fr-FR"/>
          </a:p>
        </p:txBody>
      </p:sp>
      <p:sp>
        <p:nvSpPr>
          <p:cNvPr id="47" name="Explosion 2 46"/>
          <p:cNvSpPr/>
          <p:nvPr/>
        </p:nvSpPr>
        <p:spPr>
          <a:xfrm>
            <a:off x="7020272" y="5157192"/>
            <a:ext cx="216024" cy="144016"/>
          </a:xfrm>
          <a:prstGeom prst="irregularSeal2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8" charset="0"/>
              <a:buNone/>
              <a:defRPr/>
            </a:pPr>
            <a:endParaRPr lang="fr-FR"/>
          </a:p>
        </p:txBody>
      </p:sp>
      <p:sp>
        <p:nvSpPr>
          <p:cNvPr id="48" name="Explosion 2 47"/>
          <p:cNvSpPr/>
          <p:nvPr/>
        </p:nvSpPr>
        <p:spPr>
          <a:xfrm>
            <a:off x="6876256" y="4797152"/>
            <a:ext cx="216024" cy="144016"/>
          </a:xfrm>
          <a:prstGeom prst="irregularSeal2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8" charset="0"/>
              <a:buNone/>
              <a:defRPr/>
            </a:pPr>
            <a:endParaRPr lang="fr-FR"/>
          </a:p>
        </p:txBody>
      </p:sp>
      <p:sp>
        <p:nvSpPr>
          <p:cNvPr id="49" name="Ellipse 48"/>
          <p:cNvSpPr/>
          <p:nvPr/>
        </p:nvSpPr>
        <p:spPr bwMode="auto">
          <a:xfrm>
            <a:off x="6732240" y="6237312"/>
            <a:ext cx="216024" cy="215776"/>
          </a:xfrm>
          <a:prstGeom prst="ellipse">
            <a:avLst/>
          </a:prstGeom>
          <a:gradFill flip="none" rotWithShape="1">
            <a:gsLst>
              <a:gs pos="0">
                <a:srgbClr val="C00000"/>
              </a:gs>
              <a:gs pos="0">
                <a:srgbClr val="FF0000"/>
              </a:gs>
              <a:gs pos="50000">
                <a:srgbClr val="FFC000"/>
              </a:gs>
              <a:gs pos="100000">
                <a:srgbClr val="FFFDD7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8" charset="0"/>
              <a:buNone/>
              <a:defRPr/>
            </a:pPr>
            <a:endParaRPr lang="fr-FR"/>
          </a:p>
        </p:txBody>
      </p:sp>
      <p:cxnSp>
        <p:nvCxnSpPr>
          <p:cNvPr id="40" name="Connecteur droit 39"/>
          <p:cNvCxnSpPr/>
          <p:nvPr/>
        </p:nvCxnSpPr>
        <p:spPr>
          <a:xfrm rot="5400000">
            <a:off x="4553744" y="2978944"/>
            <a:ext cx="1800225" cy="684213"/>
          </a:xfrm>
          <a:prstGeom prst="line">
            <a:avLst/>
          </a:prstGeom>
          <a:ln w="19050"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Forme libre 52"/>
          <p:cNvSpPr/>
          <p:nvPr/>
        </p:nvSpPr>
        <p:spPr>
          <a:xfrm rot="21215844">
            <a:off x="6762750" y="4508500"/>
            <a:ext cx="458788" cy="1866900"/>
          </a:xfrm>
          <a:custGeom>
            <a:avLst/>
            <a:gdLst>
              <a:gd name="connsiteX0" fmla="*/ 0 w 458460"/>
              <a:gd name="connsiteY0" fmla="*/ 1866585 h 1866585"/>
              <a:gd name="connsiteX1" fmla="*/ 430751 w 458460"/>
              <a:gd name="connsiteY1" fmla="*/ 921957 h 1866585"/>
              <a:gd name="connsiteX2" fmla="*/ 166255 w 458460"/>
              <a:gd name="connsiteY2" fmla="*/ 0 h 186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8460" h="1866585">
                <a:moveTo>
                  <a:pt x="0" y="1866585"/>
                </a:moveTo>
                <a:cubicBezTo>
                  <a:pt x="201521" y="1549820"/>
                  <a:pt x="403042" y="1233055"/>
                  <a:pt x="430751" y="921957"/>
                </a:cubicBezTo>
                <a:cubicBezTo>
                  <a:pt x="458460" y="610860"/>
                  <a:pt x="312357" y="305430"/>
                  <a:pt x="166255" y="0"/>
                </a:cubicBezTo>
              </a:path>
            </a:pathLst>
          </a:custGeom>
          <a:ln w="25400"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buFont typeface="Times New Roman" pitchFamily="18" charset="0"/>
              <a:buNone/>
              <a:defRPr/>
            </a:pPr>
            <a:endParaRPr lang="fr-FR"/>
          </a:p>
        </p:txBody>
      </p:sp>
      <p:grpSp>
        <p:nvGrpSpPr>
          <p:cNvPr id="4" name="Groupe 55"/>
          <p:cNvGrpSpPr>
            <a:grpSpLocks/>
          </p:cNvGrpSpPr>
          <p:nvPr/>
        </p:nvGrpSpPr>
        <p:grpSpPr bwMode="auto">
          <a:xfrm>
            <a:off x="7786688" y="4962525"/>
            <a:ext cx="668337" cy="958850"/>
            <a:chOff x="7786338" y="4962654"/>
            <a:chExt cx="668643" cy="959139"/>
          </a:xfrm>
        </p:grpSpPr>
        <p:grpSp>
          <p:nvGrpSpPr>
            <p:cNvPr id="4149" name="Groupe 38"/>
            <p:cNvGrpSpPr>
              <a:grpSpLocks/>
            </p:cNvGrpSpPr>
            <p:nvPr/>
          </p:nvGrpSpPr>
          <p:grpSpPr bwMode="auto">
            <a:xfrm rot="13524231" flipV="1">
              <a:off x="7712941" y="5179753"/>
              <a:ext cx="815437" cy="668643"/>
              <a:chOff x="3149099" y="2110675"/>
              <a:chExt cx="792088" cy="576064"/>
            </a:xfrm>
          </p:grpSpPr>
          <p:sp>
            <p:nvSpPr>
              <p:cNvPr id="50" name="Arc 49"/>
              <p:cNvSpPr/>
              <p:nvPr/>
            </p:nvSpPr>
            <p:spPr>
              <a:xfrm rot="13422690">
                <a:off x="3156012" y="2102271"/>
                <a:ext cx="797477" cy="576065"/>
              </a:xfrm>
              <a:prstGeom prst="arc">
                <a:avLst>
                  <a:gd name="adj1" fmla="val 17873693"/>
                  <a:gd name="adj2" fmla="val 4033499"/>
                </a:avLst>
              </a:prstGeom>
              <a:ln w="50800">
                <a:solidFill>
                  <a:srgbClr val="FF000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51" name="Ellipse 50"/>
              <p:cNvSpPr/>
              <p:nvPr/>
            </p:nvSpPr>
            <p:spPr>
              <a:xfrm>
                <a:off x="3428819" y="2275588"/>
                <a:ext cx="70955" cy="7252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</p:grpSp>
        <p:grpSp>
          <p:nvGrpSpPr>
            <p:cNvPr id="4150" name="Groupe 51"/>
            <p:cNvGrpSpPr>
              <a:grpSpLocks/>
            </p:cNvGrpSpPr>
            <p:nvPr/>
          </p:nvGrpSpPr>
          <p:grpSpPr bwMode="auto">
            <a:xfrm>
              <a:off x="7884368" y="4962654"/>
              <a:ext cx="360040" cy="338554"/>
              <a:chOff x="4427984" y="1268760"/>
              <a:chExt cx="360040" cy="338554"/>
            </a:xfrm>
          </p:grpSpPr>
          <p:sp>
            <p:nvSpPr>
              <p:cNvPr id="4151" name="ZoneTexte 28"/>
              <p:cNvSpPr txBox="1">
                <a:spLocks noChangeArrowheads="1"/>
              </p:cNvSpPr>
              <p:nvPr/>
            </p:nvSpPr>
            <p:spPr bwMode="auto">
              <a:xfrm>
                <a:off x="4427984" y="1268760"/>
                <a:ext cx="332142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600" b="1" i="1">
                    <a:cs typeface="Arial" charset="0"/>
                  </a:rPr>
                  <a:t>B</a:t>
                </a:r>
                <a:endParaRPr lang="fr-FR" sz="1600" b="1" i="1">
                  <a:latin typeface="Estrangelo Edessa" charset="0"/>
                  <a:cs typeface="Estrangelo Edessa" charset="0"/>
                </a:endParaRPr>
              </a:p>
            </p:txBody>
          </p:sp>
          <p:cxnSp>
            <p:nvCxnSpPr>
              <p:cNvPr id="55" name="Connecteur droit avec flèche 54"/>
              <p:cNvCxnSpPr/>
              <p:nvPr/>
            </p:nvCxnSpPr>
            <p:spPr>
              <a:xfrm>
                <a:off x="4428424" y="1268760"/>
                <a:ext cx="358939" cy="1588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147" name="Rectangle 7"/>
          <p:cNvSpPr>
            <a:spLocks noChangeArrowheads="1"/>
          </p:cNvSpPr>
          <p:nvPr/>
        </p:nvSpPr>
        <p:spPr bwMode="auto">
          <a:xfrm>
            <a:off x="8748713" y="6608763"/>
            <a:ext cx="431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GB" sz="1200">
                <a:solidFill>
                  <a:srgbClr val="FFFFFF"/>
                </a:solidFill>
                <a:latin typeface="Estrangelo Edessa" charset="0"/>
                <a:ea typeface="KaiTi" charset="0"/>
                <a:cs typeface="Estrangelo Edessa" charset="0"/>
              </a:rPr>
              <a:t>12</a:t>
            </a:r>
            <a:endParaRPr lang="fr-FR" sz="1200">
              <a:ea typeface="KaiTi" charset="0"/>
              <a:cs typeface="Estrangelo Edessa" charset="0"/>
            </a:endParaRPr>
          </a:p>
        </p:txBody>
      </p:sp>
      <p:graphicFrame>
        <p:nvGraphicFramePr>
          <p:cNvPr id="52" name="Object 2"/>
          <p:cNvGraphicFramePr>
            <a:graphicFrameLocks noChangeAspect="1"/>
          </p:cNvGraphicFramePr>
          <p:nvPr/>
        </p:nvGraphicFramePr>
        <p:xfrm>
          <a:off x="8027988" y="5949950"/>
          <a:ext cx="755650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2" name="Equation" r:id="rId5" imgW="482400" imgH="419040" progId="Equation.3">
                  <p:embed/>
                </p:oleObj>
              </mc:Choice>
              <mc:Fallback>
                <p:oleObj name="Equation" r:id="rId5" imgW="48240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27988" y="5949950"/>
                        <a:ext cx="755650" cy="55562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48" name="Rectangle 13"/>
          <p:cNvSpPr>
            <a:spLocks noChangeArrowheads="1"/>
          </p:cNvSpPr>
          <p:nvPr/>
        </p:nvSpPr>
        <p:spPr bwMode="auto">
          <a:xfrm>
            <a:off x="34925" y="6567488"/>
            <a:ext cx="18732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000">
                <a:solidFill>
                  <a:srgbClr val="FFFFFF"/>
                </a:solidFill>
                <a:latin typeface="Estrangelo Edessa" charset="0"/>
                <a:ea typeface="KaiTi" charset="0"/>
                <a:cs typeface="Estrangelo Edessa" charset="0"/>
              </a:rPr>
              <a:t>S. Viret, Masterclasses IPNL 2013</a:t>
            </a:r>
            <a:endParaRPr lang="fr-FR" sz="1000">
              <a:ea typeface="KaiTi" charset="0"/>
              <a:cs typeface="Estrangelo Edessa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28415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8.38963E-6 L 0.03941 -0.22027 " pathEditMode="relative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19297E-6 L 0.07882 -0.2517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1" y="-1258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5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3.33179E-6 L 0.02639 -0.06895 C 0.03212 -0.08352 0.03542 -0.10504 0.03542 -0.12748 C 0.03542 -0.15317 0.03212 -0.17376 0.02639 -0.18834 L 0.00104 -0.25705 " pathEditMode="relative" rAng="0" ptsTypes="FffFF">
                                      <p:cBhvr>
                                        <p:cTn id="4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9" y="-1286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6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0" grpId="0"/>
      <p:bldP spid="13321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solidFill>
            <a:srgbClr val="0B005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/>
          <a:p>
            <a:pPr marL="228600" indent="-228600"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200" b="1">
                <a:solidFill>
                  <a:srgbClr val="FFFFFF"/>
                </a:solidFill>
                <a:latin typeface="Estrangelo Edessa" charset="0"/>
                <a:cs typeface="Estrangelo Edessa" charset="0"/>
              </a:rPr>
              <a:t>Le détecteur de traces</a:t>
            </a:r>
            <a:endParaRPr lang="en-GB" sz="1200" b="1">
              <a:solidFill>
                <a:srgbClr val="FFFFFF"/>
              </a:solidFill>
              <a:latin typeface="Estrangelo Edessa" charset="0"/>
              <a:cs typeface="Estrangelo Edessa" charset="0"/>
            </a:endParaRPr>
          </a:p>
        </p:txBody>
      </p:sp>
      <p:sp>
        <p:nvSpPr>
          <p:cNvPr id="15363" name="Rectangle 2"/>
          <p:cNvSpPr>
            <a:spLocks noChangeArrowheads="1"/>
          </p:cNvSpPr>
          <p:nvPr/>
        </p:nvSpPr>
        <p:spPr bwMode="auto">
          <a:xfrm>
            <a:off x="0" y="404813"/>
            <a:ext cx="9144000" cy="215900"/>
          </a:xfrm>
          <a:prstGeom prst="rect">
            <a:avLst/>
          </a:prstGeom>
          <a:gradFill rotWithShape="0">
            <a:gsLst>
              <a:gs pos="0">
                <a:srgbClr val="0B005C"/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15364" name="Picture 1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713" y="44450"/>
            <a:ext cx="36036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713" y="836613"/>
            <a:ext cx="3255962" cy="2235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255588" y="765175"/>
            <a:ext cx="2690812" cy="1943100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331913" y="1484313"/>
            <a:ext cx="503237" cy="288925"/>
          </a:xfrm>
          <a:prstGeom prst="rect">
            <a:avLst/>
          </a:prstGeom>
          <a:noFill/>
          <a:ln w="444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8" charset="0"/>
              <a:buNone/>
              <a:defRPr/>
            </a:pPr>
            <a:endParaRPr lang="fr-FR"/>
          </a:p>
        </p:txBody>
      </p:sp>
      <p:cxnSp>
        <p:nvCxnSpPr>
          <p:cNvPr id="13" name="Connecteur en arc 12"/>
          <p:cNvCxnSpPr>
            <a:stCxn id="11" idx="3"/>
          </p:cNvCxnSpPr>
          <p:nvPr/>
        </p:nvCxnSpPr>
        <p:spPr>
          <a:xfrm>
            <a:off x="1835150" y="1628775"/>
            <a:ext cx="3455988" cy="325438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107950" y="4221163"/>
            <a:ext cx="85677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28600" indent="-228600"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FFFFFF"/>
                </a:solidFill>
                <a:ea typeface="KaiTi" charset="0"/>
                <a:cs typeface="Arial" charset="0"/>
              </a:rPr>
              <a:t>→ </a:t>
            </a:r>
            <a:r>
              <a:rPr lang="en-GB" sz="1400">
                <a:solidFill>
                  <a:srgbClr val="FFFFFF"/>
                </a:solidFill>
                <a:latin typeface="Estrangelo Edessa" charset="0"/>
                <a:ea typeface="KaiTi" charset="0"/>
                <a:cs typeface="Estrangelo Edessa" charset="0"/>
              </a:rPr>
              <a:t>Plusieurs dizaines de milliers de plaques de détection en Silicium </a:t>
            </a:r>
            <a:r>
              <a:rPr lang="en-GB" sz="1400" i="1">
                <a:solidFill>
                  <a:srgbClr val="FFFFFF"/>
                </a:solidFill>
                <a:latin typeface="Estrangelo Edessa" charset="0"/>
                <a:ea typeface="KaiTi" charset="0"/>
                <a:cs typeface="Estrangelo Edessa" charset="0"/>
              </a:rPr>
              <a:t>(à peu près la surface d</a:t>
            </a:r>
            <a:r>
              <a:rPr lang="ja-JP" altLang="en-GB" sz="1400" i="1">
                <a:solidFill>
                  <a:srgbClr val="FFFFFF"/>
                </a:solidFill>
                <a:latin typeface="Estrangelo Edessa" charset="0"/>
                <a:ea typeface="KaiTi" charset="0"/>
                <a:cs typeface="Estrangelo Edessa" charset="0"/>
              </a:rPr>
              <a:t>’</a:t>
            </a:r>
            <a:r>
              <a:rPr lang="en-GB" sz="1400" i="1">
                <a:solidFill>
                  <a:srgbClr val="FFFFFF"/>
                </a:solidFill>
                <a:latin typeface="Estrangelo Edessa" charset="0"/>
                <a:ea typeface="KaiTi" charset="0"/>
                <a:cs typeface="Estrangelo Edessa" charset="0"/>
              </a:rPr>
              <a:t>un court de tennis...). </a:t>
            </a:r>
            <a:r>
              <a:rPr lang="en-GB" sz="1400">
                <a:solidFill>
                  <a:srgbClr val="FFFFFF"/>
                </a:solidFill>
                <a:latin typeface="Estrangelo Edessa" charset="0"/>
                <a:ea typeface="KaiTi" charset="0"/>
                <a:cs typeface="Estrangelo Edessa" charset="0"/>
              </a:rPr>
              <a:t>Environ </a:t>
            </a:r>
            <a:r>
              <a:rPr lang="en-GB" sz="1400" b="1">
                <a:solidFill>
                  <a:srgbClr val="FFFF00"/>
                </a:solidFill>
                <a:latin typeface="Estrangelo Edessa" charset="0"/>
                <a:ea typeface="KaiTi" charset="0"/>
                <a:cs typeface="Estrangelo Edessa" charset="0"/>
              </a:rPr>
              <a:t>75 millions </a:t>
            </a:r>
            <a:r>
              <a:rPr lang="en-GB" sz="1400">
                <a:latin typeface="Estrangelo Edessa" charset="0"/>
                <a:ea typeface="KaiTi" charset="0"/>
                <a:cs typeface="Estrangelo Edessa" charset="0"/>
              </a:rPr>
              <a:t>de canaux </a:t>
            </a:r>
            <a:r>
              <a:rPr lang="en-GB" sz="1400">
                <a:solidFill>
                  <a:srgbClr val="FFFFFF"/>
                </a:solidFill>
                <a:latin typeface="Estrangelo Edessa" charset="0"/>
                <a:ea typeface="KaiTi" charset="0"/>
                <a:cs typeface="Estrangelo Edessa" charset="0"/>
              </a:rPr>
              <a:t>. </a:t>
            </a:r>
            <a:r>
              <a:rPr lang="en-GB" sz="1400" b="1">
                <a:solidFill>
                  <a:srgbClr val="FFFF00"/>
                </a:solidFill>
                <a:latin typeface="Estrangelo Edessa" charset="0"/>
                <a:ea typeface="KaiTi" charset="0"/>
                <a:cs typeface="Estrangelo Edessa" charset="0"/>
              </a:rPr>
              <a:t>C</a:t>
            </a:r>
            <a:r>
              <a:rPr lang="ja-JP" altLang="en-GB" sz="1400" b="1">
                <a:solidFill>
                  <a:srgbClr val="FFFF00"/>
                </a:solidFill>
                <a:latin typeface="Estrangelo Edessa" charset="0"/>
                <a:ea typeface="KaiTi" charset="0"/>
                <a:cs typeface="Estrangelo Edessa" charset="0"/>
              </a:rPr>
              <a:t>’</a:t>
            </a:r>
            <a:r>
              <a:rPr lang="en-GB" sz="1400" b="1">
                <a:solidFill>
                  <a:srgbClr val="FFFF00"/>
                </a:solidFill>
                <a:latin typeface="Estrangelo Edessa" charset="0"/>
                <a:ea typeface="KaiTi" charset="0"/>
                <a:cs typeface="Estrangelo Edessa" charset="0"/>
              </a:rPr>
              <a:t>est le plus grand détécteur en Silicium jamais construit.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107950" y="5067300"/>
            <a:ext cx="864076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28600" indent="-228600" algn="just"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FFFFFF"/>
                </a:solidFill>
                <a:latin typeface="Estrangelo Edessa" charset="0"/>
                <a:ea typeface="KaiTi" charset="0"/>
                <a:cs typeface="Estrangelo Edessa" charset="0"/>
              </a:rPr>
              <a:t>→ Une particule chargée traversant ce détecteur laisse en moyenne une </a:t>
            </a:r>
            <a:r>
              <a:rPr lang="en-GB" sz="1400" b="1">
                <a:solidFill>
                  <a:srgbClr val="FFFF00"/>
                </a:solidFill>
                <a:latin typeface="Estrangelo Edessa" charset="0"/>
                <a:ea typeface="KaiTi" charset="0"/>
                <a:cs typeface="Estrangelo Edessa" charset="0"/>
              </a:rPr>
              <a:t>dizaine de points de mesure</a:t>
            </a:r>
            <a:r>
              <a:rPr lang="en-GB" sz="1400">
                <a:solidFill>
                  <a:srgbClr val="FFFFFF"/>
                </a:solidFill>
                <a:latin typeface="Estrangelo Edessa" charset="0"/>
                <a:ea typeface="KaiTi" charset="0"/>
                <a:cs typeface="Estrangelo Edessa" charset="0"/>
              </a:rPr>
              <a:t>. Avec çà, on peut reconstruire les traces des particules, et leur origine, avec une </a:t>
            </a:r>
            <a:r>
              <a:rPr lang="en-GB" sz="1400" b="1">
                <a:solidFill>
                  <a:srgbClr val="FFFF00"/>
                </a:solidFill>
                <a:latin typeface="Estrangelo Edessa" charset="0"/>
                <a:ea typeface="KaiTi" charset="0"/>
                <a:cs typeface="Estrangelo Edessa" charset="0"/>
              </a:rPr>
              <a:t>précision de quelques dizaines de microns </a:t>
            </a:r>
            <a:r>
              <a:rPr lang="en-GB" sz="1400">
                <a:solidFill>
                  <a:srgbClr val="FFFFFF"/>
                </a:solidFill>
                <a:latin typeface="Estrangelo Edessa" charset="0"/>
                <a:ea typeface="KaiTi" charset="0"/>
                <a:cs typeface="Estrangelo Edessa" charset="0"/>
              </a:rPr>
              <a:t>(</a:t>
            </a:r>
            <a:r>
              <a:rPr lang="en-GB" sz="1400" i="1">
                <a:solidFill>
                  <a:srgbClr val="FFFFFF"/>
                </a:solidFill>
                <a:latin typeface="Estrangelo Edessa" charset="0"/>
                <a:ea typeface="KaiTi" charset="0"/>
                <a:cs typeface="Estrangelo Edessa" charset="0"/>
              </a:rPr>
              <a:t>un peu moins que l</a:t>
            </a:r>
            <a:r>
              <a:rPr lang="ja-JP" altLang="en-GB" sz="1400" i="1">
                <a:solidFill>
                  <a:srgbClr val="FFFFFF"/>
                </a:solidFill>
                <a:latin typeface="Estrangelo Edessa" charset="0"/>
                <a:ea typeface="KaiTi" charset="0"/>
                <a:cs typeface="Estrangelo Edessa" charset="0"/>
              </a:rPr>
              <a:t>’</a:t>
            </a:r>
            <a:r>
              <a:rPr lang="en-GB" sz="1400" i="1">
                <a:solidFill>
                  <a:srgbClr val="FFFFFF"/>
                </a:solidFill>
                <a:latin typeface="Estrangelo Edessa" charset="0"/>
                <a:ea typeface="KaiTi" charset="0"/>
                <a:cs typeface="Estrangelo Edessa" charset="0"/>
              </a:rPr>
              <a:t>épaisseur d</a:t>
            </a:r>
            <a:r>
              <a:rPr lang="ja-JP" altLang="en-GB" sz="1400" i="1">
                <a:solidFill>
                  <a:srgbClr val="FFFFFF"/>
                </a:solidFill>
                <a:latin typeface="Estrangelo Edessa" charset="0"/>
                <a:ea typeface="KaiTi" charset="0"/>
                <a:cs typeface="Estrangelo Edessa" charset="0"/>
              </a:rPr>
              <a:t>’</a:t>
            </a:r>
            <a:r>
              <a:rPr lang="en-GB" sz="1400" i="1">
                <a:solidFill>
                  <a:srgbClr val="FFFFFF"/>
                </a:solidFill>
                <a:latin typeface="Estrangelo Edessa" charset="0"/>
                <a:ea typeface="KaiTi" charset="0"/>
                <a:cs typeface="Estrangelo Edessa" charset="0"/>
              </a:rPr>
              <a:t>un cheveu</a:t>
            </a:r>
            <a:r>
              <a:rPr lang="en-GB" sz="1400">
                <a:solidFill>
                  <a:srgbClr val="FFFFFF"/>
                </a:solidFill>
                <a:latin typeface="Estrangelo Edessa" charset="0"/>
                <a:ea typeface="KaiTi" charset="0"/>
                <a:cs typeface="Estrangelo Edessa" charset="0"/>
              </a:rPr>
              <a:t>)</a:t>
            </a:r>
          </a:p>
        </p:txBody>
      </p:sp>
      <p:sp>
        <p:nvSpPr>
          <p:cNvPr id="15371" name="Rectangle 9"/>
          <p:cNvSpPr>
            <a:spLocks noChangeArrowheads="1"/>
          </p:cNvSpPr>
          <p:nvPr/>
        </p:nvSpPr>
        <p:spPr bwMode="auto">
          <a:xfrm>
            <a:off x="107950" y="2924175"/>
            <a:ext cx="4895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28600" indent="-228600" algn="just"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FFFFFF"/>
                </a:solidFill>
                <a:ea typeface="KaiTi" charset="0"/>
                <a:cs typeface="Arial" charset="0"/>
              </a:rPr>
              <a:t>→ </a:t>
            </a:r>
            <a:r>
              <a:rPr lang="en-GB" sz="1400">
                <a:solidFill>
                  <a:srgbClr val="FFFFFF"/>
                </a:solidFill>
                <a:latin typeface="Estrangelo Edessa" charset="0"/>
                <a:ea typeface="KaiTi" charset="0"/>
                <a:cs typeface="Estrangelo Edessa" charset="0"/>
              </a:rPr>
              <a:t>Le détecteur de traces de CMS entoure le point d</a:t>
            </a:r>
            <a:r>
              <a:rPr lang="ja-JP" altLang="en-GB" sz="1400">
                <a:solidFill>
                  <a:srgbClr val="FFFFFF"/>
                </a:solidFill>
                <a:latin typeface="Estrangelo Edessa" charset="0"/>
                <a:ea typeface="KaiTi" charset="0"/>
                <a:cs typeface="Estrangelo Edessa" charset="0"/>
              </a:rPr>
              <a:t>’</a:t>
            </a:r>
            <a:r>
              <a:rPr lang="en-GB" sz="1400">
                <a:solidFill>
                  <a:srgbClr val="FFFFFF"/>
                </a:solidFill>
                <a:latin typeface="Estrangelo Edessa" charset="0"/>
                <a:ea typeface="KaiTi" charset="0"/>
                <a:cs typeface="Estrangelo Edessa" charset="0"/>
              </a:rPr>
              <a:t>interaction (</a:t>
            </a:r>
            <a:r>
              <a:rPr lang="en-GB" sz="1400" i="1">
                <a:solidFill>
                  <a:srgbClr val="FFFFFF"/>
                </a:solidFill>
                <a:latin typeface="Estrangelo Edessa" charset="0"/>
                <a:ea typeface="KaiTi" charset="0"/>
                <a:cs typeface="Estrangelo Edessa" charset="0"/>
              </a:rPr>
              <a:t>première couche de l</a:t>
            </a:r>
            <a:r>
              <a:rPr lang="ja-JP" altLang="en-GB" sz="1400" i="1">
                <a:solidFill>
                  <a:srgbClr val="FFFFFF"/>
                </a:solidFill>
                <a:latin typeface="Estrangelo Edessa" charset="0"/>
                <a:ea typeface="KaiTi" charset="0"/>
                <a:cs typeface="Estrangelo Edessa" charset="0"/>
              </a:rPr>
              <a:t>’</a:t>
            </a:r>
            <a:r>
              <a:rPr lang="en-GB" sz="1400" i="1">
                <a:solidFill>
                  <a:srgbClr val="FFFFFF"/>
                </a:solidFill>
                <a:latin typeface="Estrangelo Edessa" charset="0"/>
                <a:ea typeface="KaiTi" charset="0"/>
                <a:cs typeface="Estrangelo Edessa" charset="0"/>
              </a:rPr>
              <a:t>oignon</a:t>
            </a:r>
            <a:r>
              <a:rPr lang="en-GB" sz="1400">
                <a:solidFill>
                  <a:srgbClr val="FFFFFF"/>
                </a:solidFill>
                <a:latin typeface="Estrangelo Edessa" charset="0"/>
                <a:ea typeface="KaiTi" charset="0"/>
                <a:cs typeface="Estrangelo Edessa" charset="0"/>
              </a:rPr>
              <a:t>).</a:t>
            </a:r>
          </a:p>
        </p:txBody>
      </p:sp>
      <p:sp>
        <p:nvSpPr>
          <p:cNvPr id="15372" name="Rectangle 9"/>
          <p:cNvSpPr>
            <a:spLocks noChangeArrowheads="1"/>
          </p:cNvSpPr>
          <p:nvPr/>
        </p:nvSpPr>
        <p:spPr bwMode="auto">
          <a:xfrm>
            <a:off x="107950" y="3644900"/>
            <a:ext cx="7920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28600" indent="-228600" algn="just"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FFFFFF"/>
                </a:solidFill>
                <a:ea typeface="KaiTi" charset="0"/>
                <a:cs typeface="Arial" charset="0"/>
              </a:rPr>
              <a:t>→ </a:t>
            </a:r>
            <a:r>
              <a:rPr lang="en-GB" sz="1400">
                <a:solidFill>
                  <a:srgbClr val="FFFFFF"/>
                </a:solidFill>
                <a:latin typeface="Estrangelo Edessa" charset="0"/>
                <a:ea typeface="KaiTi" charset="0"/>
                <a:cs typeface="Estrangelo Edessa" charset="0"/>
              </a:rPr>
              <a:t>On essaye de </a:t>
            </a:r>
            <a:r>
              <a:rPr lang="en-GB" sz="1400" b="1">
                <a:solidFill>
                  <a:srgbClr val="FFFF00"/>
                </a:solidFill>
                <a:latin typeface="Estrangelo Edessa" charset="0"/>
                <a:ea typeface="KaiTi" charset="0"/>
                <a:cs typeface="Estrangelo Edessa" charset="0"/>
              </a:rPr>
              <a:t>couvrir le maximum d</a:t>
            </a:r>
            <a:r>
              <a:rPr lang="ja-JP" altLang="en-GB" sz="1400" b="1">
                <a:solidFill>
                  <a:srgbClr val="FFFF00"/>
                </a:solidFill>
                <a:latin typeface="Estrangelo Edessa" charset="0"/>
                <a:ea typeface="KaiTi" charset="0"/>
                <a:cs typeface="Estrangelo Edessa" charset="0"/>
              </a:rPr>
              <a:t>’</a:t>
            </a:r>
            <a:r>
              <a:rPr lang="en-GB" sz="1400" b="1">
                <a:solidFill>
                  <a:srgbClr val="FFFF00"/>
                </a:solidFill>
                <a:latin typeface="Estrangelo Edessa" charset="0"/>
                <a:ea typeface="KaiTi" charset="0"/>
                <a:cs typeface="Estrangelo Edessa" charset="0"/>
              </a:rPr>
              <a:t>espace </a:t>
            </a:r>
            <a:r>
              <a:rPr lang="en-GB" sz="1400">
                <a:solidFill>
                  <a:srgbClr val="FFFFFF"/>
                </a:solidFill>
                <a:latin typeface="Estrangelo Edessa" charset="0"/>
                <a:ea typeface="KaiTi" charset="0"/>
                <a:cs typeface="Estrangelo Edessa" charset="0"/>
              </a:rPr>
              <a:t>pour perdre le moins possible d</a:t>
            </a:r>
            <a:r>
              <a:rPr lang="ja-JP" altLang="en-GB" sz="1400">
                <a:solidFill>
                  <a:srgbClr val="FFFFFF"/>
                </a:solidFill>
                <a:latin typeface="Estrangelo Edessa" charset="0"/>
                <a:ea typeface="KaiTi" charset="0"/>
                <a:cs typeface="Estrangelo Edessa" charset="0"/>
              </a:rPr>
              <a:t>’</a:t>
            </a:r>
            <a:r>
              <a:rPr lang="en-GB" sz="1400">
                <a:solidFill>
                  <a:srgbClr val="FFFFFF"/>
                </a:solidFill>
                <a:latin typeface="Estrangelo Edessa" charset="0"/>
                <a:ea typeface="KaiTi" charset="0"/>
                <a:cs typeface="Estrangelo Edessa" charset="0"/>
              </a:rPr>
              <a:t>info (</a:t>
            </a:r>
            <a:r>
              <a:rPr lang="en-GB" sz="1400" b="1" i="1">
                <a:solidFill>
                  <a:srgbClr val="FFFF00"/>
                </a:solidFill>
                <a:latin typeface="Estrangelo Edessa" charset="0"/>
                <a:ea typeface="KaiTi" charset="0"/>
                <a:cs typeface="Estrangelo Edessa" charset="0"/>
              </a:rPr>
              <a:t>herméticité</a:t>
            </a:r>
            <a:r>
              <a:rPr lang="en-GB" sz="1400">
                <a:solidFill>
                  <a:srgbClr val="FFFFFF"/>
                </a:solidFill>
                <a:latin typeface="Estrangelo Edessa" charset="0"/>
                <a:ea typeface="KaiTi" charset="0"/>
                <a:cs typeface="Estrangelo Edessa" charset="0"/>
              </a:rPr>
              <a:t>).</a:t>
            </a:r>
          </a:p>
        </p:txBody>
      </p:sp>
      <p:sp>
        <p:nvSpPr>
          <p:cNvPr id="15373" name="Rectangle 7"/>
          <p:cNvSpPr>
            <a:spLocks noChangeArrowheads="1"/>
          </p:cNvSpPr>
          <p:nvPr/>
        </p:nvSpPr>
        <p:spPr bwMode="auto">
          <a:xfrm>
            <a:off x="8748713" y="6608763"/>
            <a:ext cx="431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GB" sz="1200">
                <a:solidFill>
                  <a:srgbClr val="FFFFFF"/>
                </a:solidFill>
                <a:latin typeface="Estrangelo Edessa" charset="0"/>
                <a:ea typeface="KaiTi" charset="0"/>
                <a:cs typeface="Estrangelo Edessa" charset="0"/>
              </a:rPr>
              <a:t>13</a:t>
            </a:r>
            <a:endParaRPr lang="fr-FR" sz="1200">
              <a:ea typeface="KaiTi" charset="0"/>
              <a:cs typeface="Estrangelo Edessa" charset="0"/>
            </a:endParaRPr>
          </a:p>
        </p:txBody>
      </p:sp>
      <p:sp>
        <p:nvSpPr>
          <p:cNvPr id="15374" name="Rectangle 13"/>
          <p:cNvSpPr>
            <a:spLocks noChangeArrowheads="1"/>
          </p:cNvSpPr>
          <p:nvPr/>
        </p:nvSpPr>
        <p:spPr bwMode="auto">
          <a:xfrm>
            <a:off x="34925" y="6567488"/>
            <a:ext cx="18732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000">
                <a:solidFill>
                  <a:srgbClr val="FFFFFF"/>
                </a:solidFill>
                <a:latin typeface="Estrangelo Edessa" charset="0"/>
                <a:ea typeface="KaiTi" charset="0"/>
                <a:cs typeface="Estrangelo Edessa" charset="0"/>
              </a:rPr>
              <a:t>S. Viret, Masterclasses IPNL 2013</a:t>
            </a:r>
            <a:endParaRPr lang="fr-FR" sz="1000">
              <a:ea typeface="KaiTi" charset="0"/>
              <a:cs typeface="Estrangelo Edessa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38793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solidFill>
            <a:srgbClr val="0B005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/>
          <a:p>
            <a:pPr marL="228600" indent="-228600"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200" b="1">
                <a:solidFill>
                  <a:srgbClr val="FFFFFF"/>
                </a:solidFill>
                <a:latin typeface="Estrangelo Edessa" charset="0"/>
                <a:cs typeface="Estrangelo Edessa" charset="0"/>
              </a:rPr>
              <a:t>Le détecteur de traces</a:t>
            </a:r>
            <a:endParaRPr lang="en-GB" sz="1200" b="1">
              <a:solidFill>
                <a:srgbClr val="FFFFFF"/>
              </a:solidFill>
              <a:latin typeface="Estrangelo Edessa" charset="0"/>
              <a:cs typeface="Estrangelo Edessa" charset="0"/>
            </a:endParaRPr>
          </a:p>
        </p:txBody>
      </p:sp>
      <p:sp>
        <p:nvSpPr>
          <p:cNvPr id="16387" name="Rectangle 2"/>
          <p:cNvSpPr>
            <a:spLocks noChangeArrowheads="1"/>
          </p:cNvSpPr>
          <p:nvPr/>
        </p:nvSpPr>
        <p:spPr bwMode="auto">
          <a:xfrm>
            <a:off x="0" y="404813"/>
            <a:ext cx="9144000" cy="215900"/>
          </a:xfrm>
          <a:prstGeom prst="rect">
            <a:avLst/>
          </a:prstGeom>
          <a:gradFill rotWithShape="0">
            <a:gsLst>
              <a:gs pos="0">
                <a:srgbClr val="0B005C"/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16388" name="Picture 1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713" y="44450"/>
            <a:ext cx="36036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8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38138" y="3284538"/>
            <a:ext cx="4221162" cy="2844800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7416" name="Picture 4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4721225" y="692150"/>
            <a:ext cx="4273550" cy="2736850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6391" name="Rectangle 9"/>
          <p:cNvSpPr>
            <a:spLocks noChangeArrowheads="1"/>
          </p:cNvSpPr>
          <p:nvPr/>
        </p:nvSpPr>
        <p:spPr bwMode="auto">
          <a:xfrm>
            <a:off x="468313" y="1052513"/>
            <a:ext cx="33829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28600" indent="-228600" algn="just"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FFFFFF"/>
                </a:solidFill>
                <a:ea typeface="KaiTi" charset="0"/>
                <a:cs typeface="Arial" charset="0"/>
              </a:rPr>
              <a:t>→ </a:t>
            </a:r>
            <a:r>
              <a:rPr lang="en-GB" sz="1400">
                <a:solidFill>
                  <a:srgbClr val="FFFFFF"/>
                </a:solidFill>
                <a:latin typeface="Estrangelo Edessa" charset="0"/>
                <a:ea typeface="KaiTi" charset="0"/>
                <a:cs typeface="Estrangelo Edessa" charset="0"/>
              </a:rPr>
              <a:t>La construction d</a:t>
            </a:r>
            <a:r>
              <a:rPr lang="ja-JP" altLang="en-GB" sz="1400">
                <a:solidFill>
                  <a:srgbClr val="FFFFFF"/>
                </a:solidFill>
                <a:latin typeface="Estrangelo Edessa" charset="0"/>
                <a:ea typeface="KaiTi" charset="0"/>
                <a:cs typeface="Estrangelo Edessa" charset="0"/>
              </a:rPr>
              <a:t>’</a:t>
            </a:r>
            <a:r>
              <a:rPr lang="en-GB" sz="1400">
                <a:solidFill>
                  <a:srgbClr val="FFFFFF"/>
                </a:solidFill>
                <a:latin typeface="Estrangelo Edessa" charset="0"/>
                <a:ea typeface="KaiTi" charset="0"/>
                <a:cs typeface="Estrangelo Edessa" charset="0"/>
              </a:rPr>
              <a:t>un tel détecteur est un défi technique monumental</a:t>
            </a:r>
          </a:p>
        </p:txBody>
      </p:sp>
      <p:sp>
        <p:nvSpPr>
          <p:cNvPr id="16392" name="Rectangle 9"/>
          <p:cNvSpPr>
            <a:spLocks noChangeArrowheads="1"/>
          </p:cNvSpPr>
          <p:nvPr/>
        </p:nvSpPr>
        <p:spPr bwMode="auto">
          <a:xfrm>
            <a:off x="4859338" y="4076700"/>
            <a:ext cx="4032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28600" indent="-228600" algn="just"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FFFFFF"/>
                </a:solidFill>
                <a:ea typeface="KaiTi" charset="0"/>
                <a:cs typeface="Arial" charset="0"/>
              </a:rPr>
              <a:t>→ </a:t>
            </a:r>
            <a:r>
              <a:rPr lang="en-GB" sz="1400">
                <a:solidFill>
                  <a:srgbClr val="FFFFFF"/>
                </a:solidFill>
                <a:latin typeface="Estrangelo Edessa" charset="0"/>
                <a:ea typeface="KaiTi" charset="0"/>
                <a:cs typeface="Estrangelo Edessa" charset="0"/>
              </a:rPr>
              <a:t>Plusieurs centaines d</a:t>
            </a:r>
            <a:r>
              <a:rPr lang="ja-JP" altLang="en-GB" sz="1400">
                <a:solidFill>
                  <a:srgbClr val="FFFFFF"/>
                </a:solidFill>
                <a:latin typeface="Estrangelo Edessa" charset="0"/>
                <a:ea typeface="KaiTi" charset="0"/>
                <a:cs typeface="Estrangelo Edessa" charset="0"/>
              </a:rPr>
              <a:t>’</a:t>
            </a:r>
            <a:r>
              <a:rPr lang="en-GB" sz="1400">
                <a:solidFill>
                  <a:srgbClr val="FFFFFF"/>
                </a:solidFill>
                <a:latin typeface="Estrangelo Edessa" charset="0"/>
                <a:ea typeface="KaiTi" charset="0"/>
                <a:cs typeface="Estrangelo Edessa" charset="0"/>
              </a:rPr>
              <a:t>ingénieurs et de techniciens ont travaillé pendant presque 20 ans....</a:t>
            </a:r>
          </a:p>
        </p:txBody>
      </p:sp>
      <p:sp>
        <p:nvSpPr>
          <p:cNvPr id="16393" name="Rectangle 7"/>
          <p:cNvSpPr>
            <a:spLocks noChangeArrowheads="1"/>
          </p:cNvSpPr>
          <p:nvPr/>
        </p:nvSpPr>
        <p:spPr bwMode="auto">
          <a:xfrm>
            <a:off x="8748713" y="6608763"/>
            <a:ext cx="431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GB" sz="1200">
                <a:solidFill>
                  <a:srgbClr val="FFFFFF"/>
                </a:solidFill>
                <a:latin typeface="Estrangelo Edessa" charset="0"/>
                <a:ea typeface="KaiTi" charset="0"/>
                <a:cs typeface="Estrangelo Edessa" charset="0"/>
              </a:rPr>
              <a:t>14</a:t>
            </a:r>
            <a:endParaRPr lang="fr-FR" sz="1200">
              <a:ea typeface="KaiTi" charset="0"/>
              <a:cs typeface="Estrangelo Edessa" charset="0"/>
            </a:endParaRPr>
          </a:p>
        </p:txBody>
      </p:sp>
      <p:sp>
        <p:nvSpPr>
          <p:cNvPr id="16394" name="Rectangle 13"/>
          <p:cNvSpPr>
            <a:spLocks noChangeArrowheads="1"/>
          </p:cNvSpPr>
          <p:nvPr/>
        </p:nvSpPr>
        <p:spPr bwMode="auto">
          <a:xfrm>
            <a:off x="34925" y="6567488"/>
            <a:ext cx="18732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000">
                <a:solidFill>
                  <a:srgbClr val="FFFFFF"/>
                </a:solidFill>
                <a:latin typeface="Estrangelo Edessa" charset="0"/>
                <a:ea typeface="KaiTi" charset="0"/>
                <a:cs typeface="Estrangelo Edessa" charset="0"/>
              </a:rPr>
              <a:t>S. Viret, Masterclasses IPNL 2013</a:t>
            </a:r>
            <a:endParaRPr lang="fr-FR" sz="1000">
              <a:ea typeface="KaiTi" charset="0"/>
              <a:cs typeface="Estrangelo Edessa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7202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3"/>
          <p:cNvSpPr>
            <a:spLocks noChangeArrowheads="1"/>
          </p:cNvSpPr>
          <p:nvPr/>
        </p:nvSpPr>
        <p:spPr bwMode="auto">
          <a:xfrm>
            <a:off x="34925" y="6567488"/>
            <a:ext cx="18732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000">
                <a:solidFill>
                  <a:srgbClr val="FFFFFF"/>
                </a:solidFill>
                <a:latin typeface="Estrangelo Edessa" charset="0"/>
                <a:ea typeface="KaiTi" charset="0"/>
                <a:cs typeface="Estrangelo Edessa" charset="0"/>
              </a:rPr>
              <a:t>S. Viret, Masterclasses IPNL 2013</a:t>
            </a:r>
            <a:endParaRPr lang="fr-FR" sz="1000">
              <a:ea typeface="KaiTi" charset="0"/>
              <a:cs typeface="Estrangelo Edessa" charset="0"/>
            </a:endParaRPr>
          </a:p>
        </p:txBody>
      </p:sp>
      <p:sp>
        <p:nvSpPr>
          <p:cNvPr id="26627" name="Rectangle 1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solidFill>
            <a:srgbClr val="0B005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/>
          <a:p>
            <a:pPr marL="228600" indent="-228600"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200" b="1">
                <a:solidFill>
                  <a:srgbClr val="FFFFFF"/>
                </a:solidFill>
                <a:latin typeface="Estrangelo Edessa" charset="0"/>
                <a:cs typeface="Estrangelo Edessa" charset="0"/>
              </a:rPr>
              <a:t>Conclusion</a:t>
            </a:r>
            <a:endParaRPr lang="en-GB" sz="1200" b="1">
              <a:solidFill>
                <a:srgbClr val="FFFFFF"/>
              </a:solidFill>
              <a:latin typeface="Estrangelo Edessa" charset="0"/>
              <a:cs typeface="Estrangelo Edessa" charset="0"/>
            </a:endParaRPr>
          </a:p>
        </p:txBody>
      </p:sp>
      <p:sp>
        <p:nvSpPr>
          <p:cNvPr id="26628" name="Rectangle 2"/>
          <p:cNvSpPr>
            <a:spLocks noChangeArrowheads="1"/>
          </p:cNvSpPr>
          <p:nvPr/>
        </p:nvSpPr>
        <p:spPr bwMode="auto">
          <a:xfrm>
            <a:off x="0" y="404813"/>
            <a:ext cx="9144000" cy="215900"/>
          </a:xfrm>
          <a:prstGeom prst="rect">
            <a:avLst/>
          </a:prstGeom>
          <a:gradFill rotWithShape="0">
            <a:gsLst>
              <a:gs pos="0">
                <a:srgbClr val="0B005C"/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26629" name="Picture 1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713" y="44450"/>
            <a:ext cx="36036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Rectangle 7"/>
          <p:cNvSpPr>
            <a:spLocks noChangeArrowheads="1"/>
          </p:cNvSpPr>
          <p:nvPr/>
        </p:nvSpPr>
        <p:spPr bwMode="auto">
          <a:xfrm>
            <a:off x="8748713" y="6608763"/>
            <a:ext cx="431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GB" sz="1200">
                <a:solidFill>
                  <a:srgbClr val="FFFFFF"/>
                </a:solidFill>
                <a:latin typeface="Estrangelo Edessa" charset="0"/>
                <a:ea typeface="KaiTi" charset="0"/>
                <a:cs typeface="Estrangelo Edessa" charset="0"/>
              </a:rPr>
              <a:t>24</a:t>
            </a:r>
            <a:endParaRPr lang="fr-FR" sz="1200">
              <a:ea typeface="KaiTi" charset="0"/>
              <a:cs typeface="Estrangelo Edessa" charset="0"/>
            </a:endParaRPr>
          </a:p>
        </p:txBody>
      </p:sp>
      <p:sp>
        <p:nvSpPr>
          <p:cNvPr id="26631" name="Rectangle 9"/>
          <p:cNvSpPr>
            <a:spLocks noChangeArrowheads="1"/>
          </p:cNvSpPr>
          <p:nvPr/>
        </p:nvSpPr>
        <p:spPr bwMode="auto">
          <a:xfrm>
            <a:off x="323850" y="765175"/>
            <a:ext cx="8496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28600" indent="-228600" algn="ctr"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2000">
                <a:solidFill>
                  <a:srgbClr val="FFFFFF"/>
                </a:solidFill>
                <a:latin typeface="Estrangelo Edessa" charset="0"/>
                <a:ea typeface="KaiTi" charset="0"/>
                <a:cs typeface="Estrangelo Edessa" charset="0"/>
              </a:rPr>
              <a:t>Le projet LHC fonctionne enfin après plus de 20 ans d’efforts</a:t>
            </a:r>
            <a:endParaRPr lang="en-GB" sz="2000">
              <a:solidFill>
                <a:srgbClr val="FFFFFF"/>
              </a:solidFill>
              <a:latin typeface="Estrangelo Edessa" charset="0"/>
              <a:ea typeface="KaiTi" charset="0"/>
              <a:cs typeface="Estrangelo Edessa" charset="0"/>
            </a:endParaRPr>
          </a:p>
        </p:txBody>
      </p:sp>
      <p:sp>
        <p:nvSpPr>
          <p:cNvPr id="26632" name="Rectangle 9"/>
          <p:cNvSpPr>
            <a:spLocks noChangeArrowheads="1"/>
          </p:cNvSpPr>
          <p:nvPr/>
        </p:nvSpPr>
        <p:spPr bwMode="auto">
          <a:xfrm>
            <a:off x="323850" y="5445125"/>
            <a:ext cx="8496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28600" indent="-228600" algn="ctr"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2000">
                <a:solidFill>
                  <a:srgbClr val="FFFFFF"/>
                </a:solidFill>
                <a:latin typeface="Estrangelo Edessa" charset="0"/>
                <a:ea typeface="KaiTi" charset="0"/>
                <a:cs typeface="Estrangelo Edessa" charset="0"/>
              </a:rPr>
              <a:t>La récolte a commencé…</a:t>
            </a:r>
            <a:endParaRPr lang="en-GB" sz="2000">
              <a:solidFill>
                <a:srgbClr val="FFFFFF"/>
              </a:solidFill>
              <a:latin typeface="Estrangelo Edessa" charset="0"/>
              <a:ea typeface="KaiTi" charset="0"/>
              <a:cs typeface="Estrangelo Edessa" charset="0"/>
            </a:endParaRPr>
          </a:p>
        </p:txBody>
      </p:sp>
      <p:pic>
        <p:nvPicPr>
          <p:cNvPr id="26636" name="Picture 12" descr="http://blog2.musicroom.com/wp-content/uploads/Higg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1916113"/>
            <a:ext cx="4679950" cy="3286125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</p:pic>
      <p:pic>
        <p:nvPicPr>
          <p:cNvPr id="26638" name="Picture 14" descr="HIG-13-002 Figure 1: Distribution of the four-lepton reconstructed mass for the sum of the 4e, 4&amp;amp;mu;, and 2e2&amp;amp;mu; channels. Points represent the data, shaded histograms represent the background and un-shaded histogram the signal expectations. The distributions are presented as stacked histograms. The measurements are presented for the sum of the data collected at centre-of-mass energies of 7&amp;amp;nbsp;TeV and 8&amp;amp;nbsp;TeV."/>
          <p:cNvPicPr>
            <a:picLocks noChangeAspect="1" noChangeArrowheads="1"/>
          </p:cNvPicPr>
          <p:nvPr/>
        </p:nvPicPr>
        <p:blipFill>
          <a:blip r:embed="rId5"/>
          <a:srcRect l="1109" t="3047" r="5750" b="2224"/>
          <a:stretch>
            <a:fillRect/>
          </a:stretch>
        </p:blipFill>
        <p:spPr bwMode="auto">
          <a:xfrm>
            <a:off x="5148263" y="1700213"/>
            <a:ext cx="3155950" cy="2592387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89822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/>
          <p:cNvSpPr>
            <a:spLocks noChangeArrowheads="1"/>
          </p:cNvSpPr>
          <p:nvPr/>
        </p:nvSpPr>
        <p:spPr bwMode="auto">
          <a:xfrm>
            <a:off x="3132138" y="4941888"/>
            <a:ext cx="3311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28600" indent="-228600"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b="1">
                <a:solidFill>
                  <a:srgbClr val="FFFFFF"/>
                </a:solidFill>
                <a:latin typeface="Estrangelo Edessa" charset="0"/>
                <a:ea typeface="KaiTi" charset="0"/>
                <a:cs typeface="Estrangelo Edessa" charset="0"/>
              </a:rPr>
              <a:t>Les différentes couches</a:t>
            </a:r>
            <a:endParaRPr lang="en-GB" b="1">
              <a:solidFill>
                <a:srgbClr val="FFFFFF"/>
              </a:solidFill>
              <a:latin typeface="Estrangelo Edessa" charset="0"/>
              <a:ea typeface="KaiTi" charset="0"/>
              <a:cs typeface="Estrangelo Edessa" charset="0"/>
            </a:endParaRPr>
          </a:p>
        </p:txBody>
      </p:sp>
      <p:sp>
        <p:nvSpPr>
          <p:cNvPr id="28675" name="Rectangle 1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solidFill>
            <a:srgbClr val="0B005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/>
          <a:p>
            <a:pPr marL="228600" indent="-228600"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200" b="1">
                <a:solidFill>
                  <a:srgbClr val="FFFFFF"/>
                </a:solidFill>
                <a:latin typeface="Estrangelo Edessa" charset="0"/>
                <a:cs typeface="Estrangelo Edessa" charset="0"/>
              </a:rPr>
              <a:t>CMS</a:t>
            </a:r>
            <a:endParaRPr lang="en-GB" sz="1200" b="1">
              <a:solidFill>
                <a:srgbClr val="FFFFFF"/>
              </a:solidFill>
              <a:latin typeface="Estrangelo Edessa" charset="0"/>
              <a:cs typeface="Estrangelo Edessa" charset="0"/>
            </a:endParaRPr>
          </a:p>
        </p:txBody>
      </p:sp>
      <p:sp>
        <p:nvSpPr>
          <p:cNvPr id="28676" name="Rectangle 2"/>
          <p:cNvSpPr>
            <a:spLocks noChangeArrowheads="1"/>
          </p:cNvSpPr>
          <p:nvPr/>
        </p:nvSpPr>
        <p:spPr bwMode="auto">
          <a:xfrm>
            <a:off x="0" y="404813"/>
            <a:ext cx="9144000" cy="215900"/>
          </a:xfrm>
          <a:prstGeom prst="rect">
            <a:avLst/>
          </a:prstGeom>
          <a:gradFill rotWithShape="0">
            <a:gsLst>
              <a:gs pos="0">
                <a:srgbClr val="0B005C"/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28677" name="Picture 1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713" y="44450"/>
            <a:ext cx="36036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836613"/>
            <a:ext cx="7096125" cy="365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Rectangle 13"/>
          <p:cNvSpPr>
            <a:spLocks noChangeArrowheads="1"/>
          </p:cNvSpPr>
          <p:nvPr/>
        </p:nvSpPr>
        <p:spPr bwMode="auto">
          <a:xfrm>
            <a:off x="34925" y="6567488"/>
            <a:ext cx="18732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000">
                <a:solidFill>
                  <a:srgbClr val="FFFFFF"/>
                </a:solidFill>
                <a:latin typeface="Estrangelo Edessa" charset="0"/>
                <a:ea typeface="KaiTi" charset="0"/>
                <a:cs typeface="Estrangelo Edessa" charset="0"/>
              </a:rPr>
              <a:t>S. Viret, Masterclasses IPNL 2013</a:t>
            </a:r>
            <a:endParaRPr lang="fr-FR" sz="1000">
              <a:ea typeface="KaiTi" charset="0"/>
              <a:cs typeface="Estrangelo Edessa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74860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Physique des </a:t>
            </a:r>
            <a:r>
              <a:rPr lang="en-US" sz="4400" dirty="0" err="1" smtClean="0"/>
              <a:t>hautes</a:t>
            </a:r>
            <a:r>
              <a:rPr lang="en-US" sz="4400" dirty="0" smtClean="0"/>
              <a:t> </a:t>
            </a:r>
            <a:r>
              <a:rPr lang="en-US" sz="4400" dirty="0" err="1" smtClean="0"/>
              <a:t>énergies</a:t>
            </a:r>
            <a:endParaRPr lang="en-US" sz="4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8</a:t>
            </a:fld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237332" y="1686674"/>
            <a:ext cx="8821995" cy="1142696"/>
            <a:chOff x="237332" y="3523941"/>
            <a:chExt cx="8821995" cy="1142696"/>
          </a:xfrm>
        </p:grpSpPr>
        <p:pic>
          <p:nvPicPr>
            <p:cNvPr id="9" name="Picture 8" descr="latex-image-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6860" y="4144955"/>
              <a:ext cx="1200150" cy="293370"/>
            </a:xfrm>
            <a:prstGeom prst="rect">
              <a:avLst/>
            </a:prstGeom>
          </p:spPr>
        </p:pic>
        <p:pic>
          <p:nvPicPr>
            <p:cNvPr id="11" name="Picture 10" descr="Albert-Einstein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4364" y="3523941"/>
              <a:ext cx="1071845" cy="1142696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7162053" y="3559953"/>
              <a:ext cx="189727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solidFill>
                    <a:srgbClr val="C61B1B"/>
                  </a:solidFill>
                </a:rPr>
                <a:t>Relativité</a:t>
              </a:r>
              <a:r>
                <a:rPr lang="en-US" sz="1600" dirty="0" smtClean="0">
                  <a:solidFill>
                    <a:srgbClr val="C61B1B"/>
                  </a:solidFill>
                </a:rPr>
                <a:t> </a:t>
              </a:r>
              <a:r>
                <a:rPr lang="en-US" sz="1600" dirty="0" err="1" smtClean="0">
                  <a:solidFill>
                    <a:srgbClr val="C61B1B"/>
                  </a:solidFill>
                </a:rPr>
                <a:t>restreinte</a:t>
              </a:r>
              <a:r>
                <a:rPr lang="en-US" sz="1600" dirty="0" smtClean="0"/>
                <a:t/>
              </a:r>
              <a:br>
                <a:rPr lang="en-US" sz="1600" dirty="0" smtClean="0"/>
              </a:br>
              <a:r>
                <a:rPr lang="en-US" sz="1600" i="1" dirty="0" smtClean="0"/>
                <a:t>Albert Einstein</a:t>
              </a:r>
              <a:r>
                <a:rPr lang="en-US" sz="1600" dirty="0" smtClean="0"/>
                <a:t/>
              </a:r>
              <a:br>
                <a:rPr lang="en-US" sz="1600" dirty="0" smtClean="0"/>
              </a:br>
              <a:endParaRPr lang="en-US" sz="1600" dirty="0"/>
            </a:p>
          </p:txBody>
        </p:sp>
        <p:sp>
          <p:nvSpPr>
            <p:cNvPr id="18" name="Content Placeholder 2"/>
            <p:cNvSpPr txBox="1">
              <a:spLocks/>
            </p:cNvSpPr>
            <p:nvPr/>
          </p:nvSpPr>
          <p:spPr>
            <a:xfrm>
              <a:off x="237332" y="3535670"/>
              <a:ext cx="8540447" cy="113096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403225" indent="-403225" algn="l" defTabSz="914400" rtl="0" eaLnBrk="1" latinLnBrk="0" hangingPunct="1">
                <a:spcBef>
                  <a:spcPts val="2000"/>
                </a:spcBef>
                <a:buFontTx/>
                <a:buBlip>
                  <a:blip r:embed="rId4"/>
                </a:buBlip>
                <a:defRPr sz="24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806450" indent="-403225" algn="l" defTabSz="914400" rtl="0" eaLnBrk="1" latinLnBrk="0" hangingPunct="1">
                <a:spcBef>
                  <a:spcPts val="600"/>
                </a:spcBef>
                <a:buFontTx/>
                <a:buBlip>
                  <a:blip r:embed="rId4"/>
                </a:buBlip>
                <a:defRPr sz="22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336550" algn="l" defTabSz="914400" rtl="0" eaLnBrk="1" latinLnBrk="0" hangingPunct="1">
                <a:spcBef>
                  <a:spcPts val="600"/>
                </a:spcBef>
                <a:buFontTx/>
                <a:buBlip>
                  <a:blip r:embed="rId4"/>
                </a:buBlip>
                <a:defRPr sz="20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492250" indent="-349250" algn="l" defTabSz="914400" rtl="0" eaLnBrk="1" latinLnBrk="0" hangingPunct="1">
                <a:spcBef>
                  <a:spcPts val="600"/>
                </a:spcBef>
                <a:buFontTx/>
                <a:buBlip>
                  <a:blip r:embed="rId4"/>
                </a:buBlip>
                <a:defRPr sz="18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1828800" indent="-336550" algn="l" defTabSz="914400" rtl="0" eaLnBrk="1" latinLnBrk="0" hangingPunct="1">
                <a:spcBef>
                  <a:spcPts val="600"/>
                </a:spcBef>
                <a:buFontTx/>
                <a:buBlip>
                  <a:blip r:embed="rId4"/>
                </a:buBlip>
                <a:defRPr sz="18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173288" indent="-344488" algn="l" defTabSz="914400" rtl="0" eaLnBrk="1" latinLnBrk="0" hangingPunct="1">
                <a:spcBef>
                  <a:spcPct val="20000"/>
                </a:spcBef>
                <a:buFontTx/>
                <a:buBlip>
                  <a:blip r:embed="rId4"/>
                </a:buBlip>
                <a:defRPr lang="en-US" sz="1800" b="1" kern="1200" dirty="0" smtClean="0">
                  <a:solidFill>
                    <a:schemeClr val="tx1"/>
                  </a:solidFill>
                  <a:effectLst>
                    <a:outerShdw blurRad="101600" dist="63500" dir="2700000" algn="tl" rotWithShape="0">
                      <a:prstClr val="black">
                        <a:alpha val="75000"/>
                      </a:prstClr>
                    </a:outerShdw>
                  </a:effectLst>
                  <a:latin typeface="+mn-lt"/>
                  <a:ea typeface="+mn-ea"/>
                  <a:cs typeface="+mn-cs"/>
                </a:defRPr>
              </a:lvl6pPr>
              <a:lvl7pPr marL="2516188" indent="-344488" algn="l" defTabSz="914400" rtl="0" eaLnBrk="1" latinLnBrk="0" hangingPunct="1">
                <a:spcBef>
                  <a:spcPct val="20000"/>
                </a:spcBef>
                <a:buFontTx/>
                <a:buBlip>
                  <a:blip r:embed="rId4"/>
                </a:buBlip>
                <a:defRPr lang="en-US" sz="1800" b="1" kern="1200" dirty="0" smtClean="0">
                  <a:solidFill>
                    <a:schemeClr val="tx1"/>
                  </a:solidFill>
                  <a:effectLst>
                    <a:outerShdw blurRad="101600" dist="63500" dir="2700000" algn="tl" rotWithShape="0">
                      <a:prstClr val="black">
                        <a:alpha val="75000"/>
                      </a:prstClr>
                    </a:outerShdw>
                  </a:effectLst>
                  <a:latin typeface="+mn-lt"/>
                  <a:ea typeface="+mn-ea"/>
                  <a:cs typeface="+mn-cs"/>
                </a:defRPr>
              </a:lvl7pPr>
              <a:lvl8pPr marL="2860675" indent="-344488" algn="l" defTabSz="914400" rtl="0" eaLnBrk="1" latinLnBrk="0" hangingPunct="1">
                <a:spcBef>
                  <a:spcPct val="20000"/>
                </a:spcBef>
                <a:buFontTx/>
                <a:buBlip>
                  <a:blip r:embed="rId4"/>
                </a:buBlip>
                <a:defRPr lang="en-US" sz="1800" b="1" kern="1200" dirty="0" smtClean="0">
                  <a:solidFill>
                    <a:schemeClr val="tx1"/>
                  </a:solidFill>
                  <a:effectLst>
                    <a:outerShdw blurRad="101600" dist="63500" dir="2700000" algn="tl" rotWithShape="0">
                      <a:prstClr val="black">
                        <a:alpha val="75000"/>
                      </a:prstClr>
                    </a:outerShdw>
                  </a:effectLst>
                  <a:latin typeface="+mn-lt"/>
                  <a:ea typeface="+mn-ea"/>
                  <a:cs typeface="+mn-cs"/>
                </a:defRPr>
              </a:lvl8pPr>
              <a:lvl9pPr marL="3205163" indent="-344488" algn="l" defTabSz="914400" rtl="0" eaLnBrk="1" latinLnBrk="0" hangingPunct="1">
                <a:spcBef>
                  <a:spcPct val="20000"/>
                </a:spcBef>
                <a:buFontTx/>
                <a:buBlip>
                  <a:blip r:embed="rId4"/>
                </a:buBlip>
                <a:defRPr lang="en-US" sz="1800" b="1" kern="1200" dirty="0">
                  <a:solidFill>
                    <a:schemeClr val="tx1"/>
                  </a:solidFill>
                  <a:effectLst>
                    <a:outerShdw blurRad="101600" dist="63500" dir="2700000" algn="tl" rotWithShape="0">
                      <a:prstClr val="black">
                        <a:alpha val="75000"/>
                      </a:prstClr>
                    </a:outerShdw>
                  </a:effectLst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 err="1" smtClean="0"/>
                <a:t>Créer</a:t>
              </a:r>
              <a:r>
                <a:rPr lang="en-US" sz="2000" dirty="0" smtClean="0"/>
                <a:t> de </a:t>
              </a:r>
              <a:r>
                <a:rPr lang="en-US" sz="2000" dirty="0" err="1" smtClean="0"/>
                <a:t>nouvelles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particules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à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grande</a:t>
              </a:r>
              <a:r>
                <a:rPr lang="en-US" sz="2000" dirty="0" smtClean="0"/>
                <a:t> masse</a:t>
              </a:r>
              <a:endParaRPr lang="en-US" sz="2000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91852" y="1266580"/>
            <a:ext cx="395748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C61B1B"/>
                </a:solidFill>
              </a:rPr>
              <a:t>Les </a:t>
            </a:r>
            <a:r>
              <a:rPr lang="en-US" sz="2000" dirty="0" err="1" smtClean="0">
                <a:solidFill>
                  <a:srgbClr val="C61B1B"/>
                </a:solidFill>
              </a:rPr>
              <a:t>hautes</a:t>
            </a:r>
            <a:r>
              <a:rPr lang="en-US" sz="2000" dirty="0" smtClean="0">
                <a:solidFill>
                  <a:srgbClr val="C61B1B"/>
                </a:solidFill>
              </a:rPr>
              <a:t> </a:t>
            </a:r>
            <a:r>
              <a:rPr lang="en-US" sz="2000" dirty="0" err="1" smtClean="0">
                <a:solidFill>
                  <a:srgbClr val="C61B1B"/>
                </a:solidFill>
              </a:rPr>
              <a:t>énergies</a:t>
            </a:r>
            <a:r>
              <a:rPr lang="en-US" sz="2000" dirty="0" smtClean="0">
                <a:solidFill>
                  <a:srgbClr val="C61B1B"/>
                </a:solidFill>
              </a:rPr>
              <a:t> </a:t>
            </a:r>
            <a:r>
              <a:rPr lang="en-US" sz="2000" dirty="0" err="1" smtClean="0">
                <a:solidFill>
                  <a:srgbClr val="C61B1B"/>
                </a:solidFill>
              </a:rPr>
              <a:t>permettent</a:t>
            </a:r>
            <a:r>
              <a:rPr lang="en-US" sz="2000" dirty="0" smtClean="0">
                <a:solidFill>
                  <a:srgbClr val="C61B1B"/>
                </a:solidFill>
              </a:rPr>
              <a:t> de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91852" y="3220011"/>
            <a:ext cx="84048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Equivalence masse-</a:t>
            </a:r>
            <a:r>
              <a:rPr lang="en-US" dirty="0" err="1" smtClean="0"/>
              <a:t>énergie</a:t>
            </a:r>
            <a:r>
              <a:rPr lang="en-US" dirty="0" smtClean="0"/>
              <a:t> (1905)</a:t>
            </a:r>
          </a:p>
          <a:p>
            <a:endParaRPr lang="fr-FR" dirty="0" smtClean="0"/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Unité naturelle de la physique des particules pour les énergies et les masses  : </a:t>
            </a:r>
            <a:r>
              <a:rPr lang="fr-FR" dirty="0" err="1" smtClean="0"/>
              <a:t>GeV</a:t>
            </a:r>
            <a:endParaRPr lang="fr-FR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101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fr-F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80</a:t>
            </a:fld>
            <a:endParaRPr lang="fr-FR"/>
          </a:p>
        </p:txBody>
      </p:sp>
      <p:pic>
        <p:nvPicPr>
          <p:cNvPr id="5" name="Picture 4" descr="Capture d’écran 2010-12-03 à 00.00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1" y="0"/>
            <a:ext cx="9144000" cy="621963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556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Animation : 4 </a:t>
            </a:r>
            <a:r>
              <a:rPr lang="en-US" dirty="0" err="1" smtClean="0"/>
              <a:t>électrons</a:t>
            </a:r>
            <a:endParaRPr lang="en-US" dirty="0"/>
          </a:p>
        </p:txBody>
      </p:sp>
      <p:pic>
        <p:nvPicPr>
          <p:cNvPr id="6" name="LHC collision event at CMS showing four high energy electro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215897"/>
            <a:ext cx="9148698" cy="514603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81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976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Physique des </a:t>
            </a:r>
            <a:r>
              <a:rPr lang="en-US" sz="4400" dirty="0" err="1" smtClean="0"/>
              <a:t>hautes</a:t>
            </a:r>
            <a:r>
              <a:rPr lang="en-US" sz="4400" dirty="0" smtClean="0"/>
              <a:t> </a:t>
            </a:r>
            <a:r>
              <a:rPr lang="en-US" sz="4400" dirty="0" err="1" smtClean="0"/>
              <a:t>énergies</a:t>
            </a:r>
            <a:endParaRPr lang="en-US" sz="4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9</a:t>
            </a:fld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280072" y="1739964"/>
            <a:ext cx="8843291" cy="1207843"/>
            <a:chOff x="280072" y="5182015"/>
            <a:chExt cx="8843291" cy="1207843"/>
          </a:xfrm>
        </p:grpSpPr>
        <p:pic>
          <p:nvPicPr>
            <p:cNvPr id="10" name="Picture 9" descr="latex-image-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6860" y="5752049"/>
              <a:ext cx="1075690" cy="231140"/>
            </a:xfrm>
            <a:prstGeom prst="rect">
              <a:avLst/>
            </a:prstGeom>
          </p:spPr>
        </p:pic>
        <p:pic>
          <p:nvPicPr>
            <p:cNvPr id="13" name="Picture 12" descr="boltzmann_ludwig_a4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352"/>
            <a:stretch/>
          </p:blipFill>
          <p:spPr>
            <a:xfrm>
              <a:off x="5814364" y="5182015"/>
              <a:ext cx="1083597" cy="1207843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7152715" y="5182015"/>
              <a:ext cx="1970648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C61B1B"/>
                  </a:solidFill>
                </a:rPr>
                <a:t>Physique </a:t>
              </a:r>
              <a:r>
                <a:rPr lang="en-US" sz="1600" dirty="0" err="1" smtClean="0">
                  <a:solidFill>
                    <a:srgbClr val="C61B1B"/>
                  </a:solidFill>
                </a:rPr>
                <a:t>statistique</a:t>
              </a:r>
              <a:r>
                <a:rPr lang="en-US" sz="1600" dirty="0" smtClean="0"/>
                <a:t/>
              </a:r>
              <a:br>
                <a:rPr lang="en-US" sz="1600" dirty="0" smtClean="0"/>
              </a:br>
              <a:r>
                <a:rPr lang="en-US" sz="1600" i="1" dirty="0" smtClean="0"/>
                <a:t>Ludwig Boltzmann</a:t>
              </a:r>
              <a:endParaRPr lang="en-US" sz="1600" i="1" dirty="0"/>
            </a:p>
          </p:txBody>
        </p:sp>
        <p:sp>
          <p:nvSpPr>
            <p:cNvPr id="19" name="Content Placeholder 2"/>
            <p:cNvSpPr txBox="1">
              <a:spLocks/>
            </p:cNvSpPr>
            <p:nvPr/>
          </p:nvSpPr>
          <p:spPr>
            <a:xfrm>
              <a:off x="280072" y="5209553"/>
              <a:ext cx="8540447" cy="105889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403225" indent="-403225" algn="l" defTabSz="914400" rtl="0" eaLnBrk="1" latinLnBrk="0" hangingPunct="1">
                <a:spcBef>
                  <a:spcPts val="2000"/>
                </a:spcBef>
                <a:buFontTx/>
                <a:buBlip>
                  <a:blip r:embed="rId4"/>
                </a:buBlip>
                <a:defRPr sz="24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806450" indent="-403225" algn="l" defTabSz="914400" rtl="0" eaLnBrk="1" latinLnBrk="0" hangingPunct="1">
                <a:spcBef>
                  <a:spcPts val="600"/>
                </a:spcBef>
                <a:buFontTx/>
                <a:buBlip>
                  <a:blip r:embed="rId4"/>
                </a:buBlip>
                <a:defRPr sz="22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336550" algn="l" defTabSz="914400" rtl="0" eaLnBrk="1" latinLnBrk="0" hangingPunct="1">
                <a:spcBef>
                  <a:spcPts val="600"/>
                </a:spcBef>
                <a:buFontTx/>
                <a:buBlip>
                  <a:blip r:embed="rId4"/>
                </a:buBlip>
                <a:defRPr sz="20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492250" indent="-349250" algn="l" defTabSz="914400" rtl="0" eaLnBrk="1" latinLnBrk="0" hangingPunct="1">
                <a:spcBef>
                  <a:spcPts val="600"/>
                </a:spcBef>
                <a:buFontTx/>
                <a:buBlip>
                  <a:blip r:embed="rId4"/>
                </a:buBlip>
                <a:defRPr sz="18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1828800" indent="-336550" algn="l" defTabSz="914400" rtl="0" eaLnBrk="1" latinLnBrk="0" hangingPunct="1">
                <a:spcBef>
                  <a:spcPts val="600"/>
                </a:spcBef>
                <a:buFontTx/>
                <a:buBlip>
                  <a:blip r:embed="rId4"/>
                </a:buBlip>
                <a:defRPr sz="18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173288" indent="-344488" algn="l" defTabSz="914400" rtl="0" eaLnBrk="1" latinLnBrk="0" hangingPunct="1">
                <a:spcBef>
                  <a:spcPct val="20000"/>
                </a:spcBef>
                <a:buFontTx/>
                <a:buBlip>
                  <a:blip r:embed="rId4"/>
                </a:buBlip>
                <a:defRPr lang="en-US" sz="1800" b="1" kern="1200" dirty="0" smtClean="0">
                  <a:solidFill>
                    <a:schemeClr val="tx1"/>
                  </a:solidFill>
                  <a:effectLst>
                    <a:outerShdw blurRad="101600" dist="63500" dir="2700000" algn="tl" rotWithShape="0">
                      <a:prstClr val="black">
                        <a:alpha val="75000"/>
                      </a:prstClr>
                    </a:outerShdw>
                  </a:effectLst>
                  <a:latin typeface="+mn-lt"/>
                  <a:ea typeface="+mn-ea"/>
                  <a:cs typeface="+mn-cs"/>
                </a:defRPr>
              </a:lvl6pPr>
              <a:lvl7pPr marL="2516188" indent="-344488" algn="l" defTabSz="914400" rtl="0" eaLnBrk="1" latinLnBrk="0" hangingPunct="1">
                <a:spcBef>
                  <a:spcPct val="20000"/>
                </a:spcBef>
                <a:buFontTx/>
                <a:buBlip>
                  <a:blip r:embed="rId4"/>
                </a:buBlip>
                <a:defRPr lang="en-US" sz="1800" b="1" kern="1200" dirty="0" smtClean="0">
                  <a:solidFill>
                    <a:schemeClr val="tx1"/>
                  </a:solidFill>
                  <a:effectLst>
                    <a:outerShdw blurRad="101600" dist="63500" dir="2700000" algn="tl" rotWithShape="0">
                      <a:prstClr val="black">
                        <a:alpha val="75000"/>
                      </a:prstClr>
                    </a:outerShdw>
                  </a:effectLst>
                  <a:latin typeface="+mn-lt"/>
                  <a:ea typeface="+mn-ea"/>
                  <a:cs typeface="+mn-cs"/>
                </a:defRPr>
              </a:lvl7pPr>
              <a:lvl8pPr marL="2860675" indent="-344488" algn="l" defTabSz="914400" rtl="0" eaLnBrk="1" latinLnBrk="0" hangingPunct="1">
                <a:spcBef>
                  <a:spcPct val="20000"/>
                </a:spcBef>
                <a:buFontTx/>
                <a:buBlip>
                  <a:blip r:embed="rId4"/>
                </a:buBlip>
                <a:defRPr lang="en-US" sz="1800" b="1" kern="1200" dirty="0" smtClean="0">
                  <a:solidFill>
                    <a:schemeClr val="tx1"/>
                  </a:solidFill>
                  <a:effectLst>
                    <a:outerShdw blurRad="101600" dist="63500" dir="2700000" algn="tl" rotWithShape="0">
                      <a:prstClr val="black">
                        <a:alpha val="75000"/>
                      </a:prstClr>
                    </a:outerShdw>
                  </a:effectLst>
                  <a:latin typeface="+mn-lt"/>
                  <a:ea typeface="+mn-ea"/>
                  <a:cs typeface="+mn-cs"/>
                </a:defRPr>
              </a:lvl8pPr>
              <a:lvl9pPr marL="3205163" indent="-344488" algn="l" defTabSz="914400" rtl="0" eaLnBrk="1" latinLnBrk="0" hangingPunct="1">
                <a:spcBef>
                  <a:spcPct val="20000"/>
                </a:spcBef>
                <a:buFontTx/>
                <a:buBlip>
                  <a:blip r:embed="rId4"/>
                </a:buBlip>
                <a:defRPr lang="en-US" sz="1800" b="1" kern="1200" dirty="0">
                  <a:solidFill>
                    <a:schemeClr val="tx1"/>
                  </a:solidFill>
                  <a:effectLst>
                    <a:outerShdw blurRad="101600" dist="63500" dir="2700000" algn="tl" rotWithShape="0">
                      <a:prstClr val="black">
                        <a:alpha val="75000"/>
                      </a:prstClr>
                    </a:outerShdw>
                  </a:effectLst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 err="1" smtClean="0"/>
                <a:t>Etudier</a:t>
              </a:r>
              <a:r>
                <a:rPr lang="en-US" sz="2000" dirty="0" smtClean="0"/>
                <a:t> les </a:t>
              </a:r>
              <a:r>
                <a:rPr lang="en-US" sz="2000" dirty="0" err="1" smtClean="0"/>
                <a:t>très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hautes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températures</a:t>
              </a:r>
              <a:r>
                <a:rPr lang="en-US" sz="2000" dirty="0" smtClean="0"/>
                <a:t>  </a:t>
              </a:r>
              <a:endParaRPr lang="en-US" sz="2000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91852" y="1266580"/>
            <a:ext cx="395748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C61B1B"/>
                </a:solidFill>
              </a:rPr>
              <a:t>Les </a:t>
            </a:r>
            <a:r>
              <a:rPr lang="en-US" sz="2000" dirty="0" err="1" smtClean="0">
                <a:solidFill>
                  <a:srgbClr val="C61B1B"/>
                </a:solidFill>
              </a:rPr>
              <a:t>hautes</a:t>
            </a:r>
            <a:r>
              <a:rPr lang="en-US" sz="2000" dirty="0" smtClean="0">
                <a:solidFill>
                  <a:srgbClr val="C61B1B"/>
                </a:solidFill>
              </a:rPr>
              <a:t> </a:t>
            </a:r>
            <a:r>
              <a:rPr lang="en-US" sz="2000" dirty="0" err="1" smtClean="0">
                <a:solidFill>
                  <a:srgbClr val="C61B1B"/>
                </a:solidFill>
              </a:rPr>
              <a:t>énergies</a:t>
            </a:r>
            <a:r>
              <a:rPr lang="en-US" sz="2000" dirty="0" smtClean="0">
                <a:solidFill>
                  <a:srgbClr val="C61B1B"/>
                </a:solidFill>
              </a:rPr>
              <a:t> </a:t>
            </a:r>
            <a:r>
              <a:rPr lang="en-US" sz="2000" dirty="0" err="1" smtClean="0">
                <a:solidFill>
                  <a:srgbClr val="C61B1B"/>
                </a:solidFill>
              </a:rPr>
              <a:t>permettent</a:t>
            </a:r>
            <a:r>
              <a:rPr lang="en-US" sz="2000" dirty="0" smtClean="0">
                <a:solidFill>
                  <a:srgbClr val="C61B1B"/>
                </a:solidFill>
              </a:rPr>
              <a:t> de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101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een2010">
  <a:themeElements>
    <a:clrScheme name="Orbit">
      <a:dk1>
        <a:srgbClr val="FFFFFF"/>
      </a:dk1>
      <a:lt1>
        <a:srgbClr val="000000"/>
      </a:lt1>
      <a:dk2>
        <a:srgbClr val="212C28"/>
      </a:dk2>
      <a:lt2>
        <a:srgbClr val="7C9BA5"/>
      </a:lt2>
      <a:accent1>
        <a:srgbClr val="F2D908"/>
      </a:accent1>
      <a:accent2>
        <a:srgbClr val="9DE61E"/>
      </a:accent2>
      <a:accent3>
        <a:srgbClr val="0D8BE6"/>
      </a:accent3>
      <a:accent4>
        <a:srgbClr val="C61B1B"/>
      </a:accent4>
      <a:accent5>
        <a:srgbClr val="E26F08"/>
      </a:accent5>
      <a:accent6>
        <a:srgbClr val="8D35D1"/>
      </a:accent6>
      <a:hlink>
        <a:srgbClr val="ECBF0B"/>
      </a:hlink>
      <a:folHlink>
        <a:srgbClr val="F4E5A8"/>
      </a:folHlink>
    </a:clrScheme>
    <a:fontScheme name="Orbit">
      <a:majorFont>
        <a:latin typeface="Candara"/>
        <a:ea typeface=""/>
        <a:cs typeface=""/>
        <a:font script="Jpan" typeface="ＭＳ Ｐゴシック"/>
      </a:majorFont>
      <a:minorFont>
        <a:latin typeface="Candara"/>
        <a:ea typeface=""/>
        <a:cs typeface=""/>
        <a:font script="Jpan" typeface="ＭＳ Ｐゴシック"/>
      </a:minorFont>
    </a:fontScheme>
    <a:fmtScheme name="Orbit">
      <a:fillStyleLst>
        <a:solidFill>
          <a:schemeClr val="phClr"/>
        </a:solidFill>
        <a:solidFill>
          <a:schemeClr val="phClr">
            <a:shade val="80000"/>
          </a:schemeClr>
        </a:solidFill>
        <a:gradFill rotWithShape="1">
          <a:gsLst>
            <a:gs pos="0">
              <a:schemeClr val="phClr">
                <a:shade val="30000"/>
                <a:satMod val="100000"/>
              </a:schemeClr>
            </a:gs>
            <a:gs pos="80000">
              <a:schemeClr val="phClr">
                <a:shade val="90000"/>
                <a:satMod val="100000"/>
              </a:schemeClr>
            </a:gs>
            <a:gs pos="100000">
              <a:schemeClr val="phClr">
                <a:tint val="9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762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228600" dist="38100" dir="5400000" sx="104000" sy="104000" algn="ctr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317500" dist="381000" dir="5400000" sx="90000" sy="2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lumMod val="80000"/>
              </a:schemeClr>
              <a:schemeClr val="phClr">
                <a:satMod val="360000"/>
                <a:lumMod val="14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Green2010.thmx</Template>
  <TotalTime>14479</TotalTime>
  <Words>4244</Words>
  <Application>Microsoft Macintosh PowerPoint</Application>
  <PresentationFormat>On-screen Show (4:3)</PresentationFormat>
  <Paragraphs>793</Paragraphs>
  <Slides>81</Slides>
  <Notes>25</Notes>
  <HiddenSlides>0</HiddenSlides>
  <MMClips>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3" baseType="lpstr">
      <vt:lpstr>Green2010</vt:lpstr>
      <vt:lpstr>Equation</vt:lpstr>
      <vt:lpstr>PowerPoint Presentation</vt:lpstr>
      <vt:lpstr>CERN 4 juillet 2012</vt:lpstr>
      <vt:lpstr>Plan</vt:lpstr>
      <vt:lpstr>La quête des constituants élémentaires</vt:lpstr>
      <vt:lpstr>Physique des particules</vt:lpstr>
      <vt:lpstr>Physique des hautes énergies</vt:lpstr>
      <vt:lpstr>Physique des hautes énergies</vt:lpstr>
      <vt:lpstr>Physique des hautes énergies</vt:lpstr>
      <vt:lpstr>Physique des hautes énergies</vt:lpstr>
      <vt:lpstr>PowerPoint Presentation</vt:lpstr>
      <vt:lpstr>La matière qui nous entoure</vt:lpstr>
      <vt:lpstr>PowerPoint Presentation</vt:lpstr>
      <vt:lpstr>Comment les particules fondamentales interagissent elles ?</vt:lpstr>
      <vt:lpstr>Les 4 interactions fondamentales</vt:lpstr>
      <vt:lpstr>Un exemple d’interaction :  Interaction Faible</vt:lpstr>
      <vt:lpstr>PowerPoint Presentation</vt:lpstr>
      <vt:lpstr>Modèle standard de la  physique des particules</vt:lpstr>
      <vt:lpstr>Masse</vt:lpstr>
      <vt:lpstr>Le mécanisme de Higgs</vt:lpstr>
      <vt:lpstr>Le boson de Higgs</vt:lpstr>
      <vt:lpstr>Paradigme de l’unification</vt:lpstr>
      <vt:lpstr>La masse de notre matière</vt:lpstr>
      <vt:lpstr>Comment observer les particules élémentaires ?</vt:lpstr>
      <vt:lpstr>PowerPoint Presentation</vt:lpstr>
      <vt:lpstr>Principe d’un accélérateur</vt:lpstr>
      <vt:lpstr>LHC = Large Hadron Collider</vt:lpstr>
      <vt:lpstr>LHC : quelques chiffres</vt:lpstr>
      <vt:lpstr>Collisions au LHC</vt:lpstr>
      <vt:lpstr>Les points de collisions</vt:lpstr>
      <vt:lpstr>PowerPoint Presentation</vt:lpstr>
      <vt:lpstr>La construction a duré 16 ans</vt:lpstr>
      <vt:lpstr>Comment faire des découvertes au LHC</vt:lpstr>
      <vt:lpstr>Identificaction et mesure</vt:lpstr>
      <vt:lpstr>A quoi ressemble un événement ?</vt:lpstr>
      <vt:lpstr>Trier stocker et reconstruire les collisions</vt:lpstr>
      <vt:lpstr>Découverte du boson de Higgs </vt:lpstr>
      <vt:lpstr>Recherche du boson de Higgs : H→gg</vt:lpstr>
      <vt:lpstr>PowerPoint Presentation</vt:lpstr>
      <vt:lpstr>Masse invariante</vt:lpstr>
      <vt:lpstr>Bruit de fond : gggg</vt:lpstr>
      <vt:lpstr>La découverte</vt:lpstr>
      <vt:lpstr>H gg en fonction du temps</vt:lpstr>
      <vt:lpstr>Autre canal : H→ZZ→4 leptons</vt:lpstr>
      <vt:lpstr>Event display H4 leptons</vt:lpstr>
      <vt:lpstr>Animation : 4 muons</vt:lpstr>
      <vt:lpstr>Masse invariante 4 leptons</vt:lpstr>
      <vt:lpstr>H  4l en fonction du temps</vt:lpstr>
      <vt:lpstr>Conclusion : la science, école de la patience</vt:lpstr>
      <vt:lpstr>Des questions sans réponses</vt:lpstr>
      <vt:lpstr>Brisure spontannée de symétrie</vt:lpstr>
      <vt:lpstr>Backup</vt:lpstr>
      <vt:lpstr>La quête des constituants élémentaires de la matière :  un peu d’histoire</vt:lpstr>
      <vt:lpstr>L’antiquité</vt:lpstr>
      <vt:lpstr>PowerPoint Presentation</vt:lpstr>
      <vt:lpstr>La quête des constituants élémentaires</vt:lpstr>
      <vt:lpstr>Echelles de taille</vt:lpstr>
      <vt:lpstr>Interaction entre particules</vt:lpstr>
      <vt:lpstr>Interaction Gravitationnelle</vt:lpstr>
      <vt:lpstr>Les outils expérimentaux</vt:lpstr>
      <vt:lpstr>Interaction Électromagnétique</vt:lpstr>
      <vt:lpstr>Interaction Forte</vt:lpstr>
      <vt:lpstr>PowerPoint Presentation</vt:lpstr>
      <vt:lpstr>PowerPoint Presentation</vt:lpstr>
      <vt:lpstr>Collisions dans le monde macroscopique</vt:lpstr>
      <vt:lpstr>Collisions dans le monde microscopique</vt:lpstr>
      <vt:lpstr>Masse invariante de paires de muons</vt:lpstr>
      <vt:lpstr>La masse des particules</vt:lpstr>
      <vt:lpstr>Les limites de la théorie :  des questions ouvertes</vt:lpstr>
      <vt:lpstr>Les limites de la théorie : Des indices expérimentaux venus de l’univers</vt:lpstr>
      <vt:lpstr>PowerPoint Presentation</vt:lpstr>
      <vt:lpstr>PowerPoint Presentation</vt:lpstr>
      <vt:lpstr>Le paradigme de l’unification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Animation : 4 électrons</vt:lpstr>
    </vt:vector>
  </TitlesOfParts>
  <Manager/>
  <Company>CERN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Stéphane Perries</dc:creator>
  <cp:keywords/>
  <dc:description/>
  <cp:lastModifiedBy>Stéphane Perries</cp:lastModifiedBy>
  <cp:revision>279</cp:revision>
  <dcterms:created xsi:type="dcterms:W3CDTF">2012-11-22T23:14:47Z</dcterms:created>
  <dcterms:modified xsi:type="dcterms:W3CDTF">2013-05-21T20:39:34Z</dcterms:modified>
  <cp:category/>
</cp:coreProperties>
</file>