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4" r:id="rId6"/>
    <p:sldId id="260" r:id="rId7"/>
    <p:sldId id="280" r:id="rId8"/>
    <p:sldId id="262" r:id="rId9"/>
    <p:sldId id="276" r:id="rId10"/>
    <p:sldId id="277" r:id="rId11"/>
    <p:sldId id="273" r:id="rId12"/>
    <p:sldId id="281" r:id="rId13"/>
    <p:sldId id="263" r:id="rId14"/>
    <p:sldId id="279" r:id="rId15"/>
    <p:sldId id="274" r:id="rId16"/>
    <p:sldId id="267" r:id="rId17"/>
    <p:sldId id="268" r:id="rId18"/>
    <p:sldId id="269" r:id="rId19"/>
    <p:sldId id="275" r:id="rId20"/>
    <p:sldId id="265" r:id="rId21"/>
    <p:sldId id="261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747476"/>
    <a:srgbClr val="76191E"/>
    <a:srgbClr val="F94F08"/>
    <a:srgbClr val="930101"/>
    <a:srgbClr val="535985"/>
    <a:srgbClr val="999EED"/>
    <a:srgbClr val="656AA1"/>
    <a:srgbClr val="4D4D4D"/>
    <a:srgbClr val="404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9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647FF-C56F-5649-8B50-21EB73DBE668}" type="datetimeFigureOut">
              <a:rPr lang="en-US" smtClean="0"/>
              <a:t>19/03/2014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427CC-0221-764F-AB22-CAF01220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FB14A-A504-4540-A14E-4372CB213CFA}" type="datetimeFigureOut">
              <a:rPr lang="en-US" smtClean="0"/>
              <a:t>19/03/2014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C3D44-6A86-8044-95D4-8E5AB28B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05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futura-sciences.com/fr/definition/t/univers-1/d/soleil_3727/" TargetMode="External"/><Relationship Id="rId12" Type="http://schemas.openxmlformats.org/officeDocument/2006/relationships/hyperlink" Target="http://www.futura-sciences.com/fr/definition/t/physique-2/d/effet-doppler_247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://www.futura-sciences.com/fr/definition/t/univers-1/d/etoile_3730/" TargetMode="External"/><Relationship Id="rId4" Type="http://schemas.openxmlformats.org/officeDocument/2006/relationships/hyperlink" Target="http://www.futura-sciences.com/fr/definition/t/univers-1/d/galaxie-spirale_42/" TargetMode="External"/><Relationship Id="rId5" Type="http://schemas.openxmlformats.org/officeDocument/2006/relationships/hyperlink" Target="http://www.futura-sciences.com/fr/definition/t/physique-2/d/mouvement_316/" TargetMode="External"/><Relationship Id="rId6" Type="http://schemas.openxmlformats.org/officeDocument/2006/relationships/hyperlink" Target="http://www.futura-sciences.com/fr/definition/t/physique-2/d/force-centrifuge_1017/" TargetMode="External"/><Relationship Id="rId7" Type="http://schemas.openxmlformats.org/officeDocument/2006/relationships/hyperlink" Target="http://www.futura-sciences.com/fr/definition/t/physique-2/d/gravitation_3573/" TargetMode="External"/><Relationship Id="rId8" Type="http://schemas.openxmlformats.org/officeDocument/2006/relationships/hyperlink" Target="http://www.futura-sciences.com/fr/definition/t/biologie-4/d/cur_6849/" TargetMode="External"/><Relationship Id="rId9" Type="http://schemas.openxmlformats.org/officeDocument/2006/relationships/hyperlink" Target="http://www.futura-sciences.com/fr/definition/t/univers-1/d/systeme-solaire_3728/" TargetMode="External"/><Relationship Id="rId10" Type="http://schemas.openxmlformats.org/officeDocument/2006/relationships/hyperlink" Target="http://www.futura-sciences.com/fr/definition/t/univers-1/d/planete_443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C3D44-6A86-8044-95D4-8E5AB28B62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smtClean="0">
                <a:hlinkClick r:id="rId3"/>
              </a:rPr>
              <a:t>étoiles</a:t>
            </a:r>
            <a:r>
              <a:rPr lang="en-US" dirty="0" smtClean="0"/>
              <a:t> des </a:t>
            </a:r>
            <a:r>
              <a:rPr lang="en-US" dirty="0" smtClean="0">
                <a:hlinkClick r:id="rId4"/>
              </a:rPr>
              <a:t>galaxies spirales</a:t>
            </a:r>
            <a:r>
              <a:rPr lang="en-US" dirty="0" smtClean="0"/>
              <a:t> ne </a:t>
            </a:r>
            <a:r>
              <a:rPr lang="en-US" dirty="0" err="1" smtClean="0"/>
              <a:t>sont</a:t>
            </a:r>
            <a:r>
              <a:rPr lang="en-US" dirty="0" smtClean="0"/>
              <a:t> pas </a:t>
            </a:r>
            <a:r>
              <a:rPr lang="en-US" dirty="0" err="1" smtClean="0"/>
              <a:t>statiques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un </a:t>
            </a:r>
            <a:r>
              <a:rPr lang="en-US" dirty="0" smtClean="0">
                <a:hlinkClick r:id="rId5"/>
              </a:rPr>
              <a:t>mouvement</a:t>
            </a:r>
            <a:r>
              <a:rPr lang="en-US" dirty="0" smtClean="0"/>
              <a:t> </a:t>
            </a:r>
            <a:r>
              <a:rPr lang="en-US" dirty="0" err="1" smtClean="0"/>
              <a:t>circulaire</a:t>
            </a:r>
            <a:r>
              <a:rPr lang="en-US" dirty="0" smtClean="0"/>
              <a:t> </a:t>
            </a:r>
            <a:r>
              <a:rPr lang="en-US" dirty="0" err="1" smtClean="0"/>
              <a:t>autour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. La </a:t>
            </a:r>
            <a:r>
              <a:rPr lang="en-US" dirty="0" smtClean="0">
                <a:hlinkClick r:id="rId6"/>
              </a:rPr>
              <a:t>force centrifuge</a:t>
            </a:r>
            <a:r>
              <a:rPr lang="en-US" dirty="0" smtClean="0"/>
              <a:t>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rotation </a:t>
            </a:r>
            <a:r>
              <a:rPr lang="en-US" dirty="0" err="1" smtClean="0"/>
              <a:t>compense</a:t>
            </a:r>
            <a:r>
              <a:rPr lang="en-US" dirty="0" smtClean="0"/>
              <a:t> la </a:t>
            </a:r>
            <a:r>
              <a:rPr lang="en-US" dirty="0" smtClean="0">
                <a:hlinkClick r:id="rId7"/>
              </a:rPr>
              <a:t>force de gravitation</a:t>
            </a:r>
            <a:r>
              <a:rPr lang="en-US" dirty="0" smtClean="0"/>
              <a:t>, </a:t>
            </a:r>
            <a:r>
              <a:rPr lang="en-US" dirty="0" err="1" smtClean="0"/>
              <a:t>c'est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qui </a:t>
            </a:r>
            <a:r>
              <a:rPr lang="en-US" dirty="0" err="1" smtClean="0"/>
              <a:t>empêche</a:t>
            </a:r>
            <a:r>
              <a:rPr lang="en-US" dirty="0" smtClean="0"/>
              <a:t> les </a:t>
            </a:r>
            <a:r>
              <a:rPr lang="en-US" dirty="0" err="1" smtClean="0"/>
              <a:t>étoiles</a:t>
            </a:r>
            <a:r>
              <a:rPr lang="en-US" dirty="0" smtClean="0"/>
              <a:t> de </a:t>
            </a:r>
            <a:r>
              <a:rPr lang="en-US" dirty="0" err="1" smtClean="0"/>
              <a:t>s'effondrer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le </a:t>
            </a:r>
            <a:r>
              <a:rPr lang="en-US" dirty="0" smtClean="0">
                <a:hlinkClick r:id="rId8"/>
              </a:rPr>
              <a:t>cœur</a:t>
            </a:r>
            <a:r>
              <a:rPr lang="en-US" dirty="0" smtClean="0"/>
              <a:t> des galaxies.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une</a:t>
            </a:r>
            <a:r>
              <a:rPr lang="en-US" dirty="0" smtClean="0"/>
              <a:t> distance </a:t>
            </a:r>
            <a:r>
              <a:rPr lang="en-US" dirty="0" err="1" smtClean="0"/>
              <a:t>donnée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,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reliée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en </a:t>
            </a:r>
            <a:r>
              <a:rPr lang="en-US" dirty="0" err="1" smtClean="0"/>
              <a:t>cet</a:t>
            </a:r>
            <a:r>
              <a:rPr lang="en-US" dirty="0" smtClean="0"/>
              <a:t> </a:t>
            </a:r>
            <a:r>
              <a:rPr lang="en-US" dirty="0" err="1" smtClean="0"/>
              <a:t>endroit</a:t>
            </a:r>
            <a:r>
              <a:rPr lang="en-US" dirty="0" smtClean="0"/>
              <a:t>, et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distribution de masse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galaxie</a:t>
            </a:r>
            <a:r>
              <a:rPr lang="en-US" dirty="0" smtClean="0"/>
              <a:t>. </a:t>
            </a:r>
            <a:r>
              <a:rPr lang="en-US" dirty="0" err="1" smtClean="0"/>
              <a:t>C'est</a:t>
            </a:r>
            <a:r>
              <a:rPr lang="en-US" dirty="0" smtClean="0"/>
              <a:t> analogue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qui se </a:t>
            </a:r>
            <a:r>
              <a:rPr lang="en-US" dirty="0" err="1" smtClean="0"/>
              <a:t>passe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smtClean="0">
                <a:hlinkClick r:id="rId9"/>
              </a:rPr>
              <a:t>système solaire</a:t>
            </a:r>
            <a:r>
              <a:rPr lang="en-US" dirty="0" smtClean="0"/>
              <a:t> : la </a:t>
            </a:r>
            <a:r>
              <a:rPr lang="en-US" dirty="0" err="1" smtClean="0"/>
              <a:t>vitesse</a:t>
            </a:r>
            <a:r>
              <a:rPr lang="en-US" dirty="0" smtClean="0"/>
              <a:t> de rotation des </a:t>
            </a:r>
            <a:r>
              <a:rPr lang="en-US" dirty="0" smtClean="0">
                <a:hlinkClick r:id="rId10"/>
              </a:rPr>
              <a:t>planètes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fixée</a:t>
            </a:r>
            <a:r>
              <a:rPr lang="en-US" dirty="0" smtClean="0"/>
              <a:t> par la masse du </a:t>
            </a:r>
            <a:r>
              <a:rPr lang="en-US" dirty="0" smtClean="0">
                <a:hlinkClick r:id="rId11"/>
              </a:rPr>
              <a:t>Soleil</a:t>
            </a:r>
            <a:r>
              <a:rPr lang="en-US" dirty="0" smtClean="0"/>
              <a:t> et la distance qui les en </a:t>
            </a:r>
            <a:r>
              <a:rPr lang="en-US" dirty="0" err="1" smtClean="0"/>
              <a:t>sépare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On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mesurer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(grâce au </a:t>
            </a:r>
            <a:r>
              <a:rPr lang="en-US" dirty="0" err="1" smtClean="0"/>
              <a:t>décalage</a:t>
            </a:r>
            <a:r>
              <a:rPr lang="en-US" dirty="0" smtClean="0"/>
              <a:t> spectral </a:t>
            </a:r>
            <a:r>
              <a:rPr lang="en-US" dirty="0" err="1" smtClean="0"/>
              <a:t>appelé</a:t>
            </a:r>
            <a:r>
              <a:rPr lang="en-US" dirty="0" smtClean="0"/>
              <a:t> </a:t>
            </a:r>
            <a:r>
              <a:rPr lang="en-US" i="1" dirty="0" smtClean="0">
                <a:hlinkClick r:id="rId12"/>
              </a:rPr>
              <a:t>effet Doppler</a:t>
            </a:r>
            <a:r>
              <a:rPr lang="en-US" dirty="0" smtClean="0"/>
              <a:t>) pour </a:t>
            </a:r>
            <a:r>
              <a:rPr lang="en-US" dirty="0" err="1" smtClean="0"/>
              <a:t>chaque</a:t>
            </a:r>
            <a:r>
              <a:rPr lang="en-US" dirty="0" smtClean="0"/>
              <a:t> distance par rapport au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 ; on </a:t>
            </a:r>
            <a:r>
              <a:rPr lang="en-US" dirty="0" err="1" smtClean="0"/>
              <a:t>obtient</a:t>
            </a:r>
            <a:r>
              <a:rPr lang="en-US" dirty="0" smtClean="0"/>
              <a:t>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i="1" dirty="0" err="1" smtClean="0"/>
              <a:t>une</a:t>
            </a:r>
            <a:r>
              <a:rPr lang="en-US" i="1" dirty="0" smtClean="0"/>
              <a:t> </a:t>
            </a:r>
            <a:r>
              <a:rPr lang="en-US" i="1" dirty="0" err="1" smtClean="0"/>
              <a:t>courbe</a:t>
            </a:r>
            <a:r>
              <a:rPr lang="en-US" i="1" dirty="0" smtClean="0"/>
              <a:t> de rotation</a:t>
            </a:r>
            <a:r>
              <a:rPr lang="en-US" dirty="0" smtClean="0"/>
              <a:t>, qui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déterminée</a:t>
            </a:r>
            <a:r>
              <a:rPr lang="en-US" dirty="0" smtClean="0"/>
              <a:t> par la distribution de masse. Or, </a:t>
            </a:r>
            <a:r>
              <a:rPr lang="en-US" dirty="0" err="1" smtClean="0"/>
              <a:t>si</a:t>
            </a:r>
            <a:r>
              <a:rPr lang="en-US" dirty="0" smtClean="0"/>
              <a:t> on </a:t>
            </a:r>
            <a:r>
              <a:rPr lang="en-US" dirty="0" err="1" smtClean="0"/>
              <a:t>calcule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de tout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dans</a:t>
            </a:r>
            <a:r>
              <a:rPr lang="en-US" dirty="0" smtClean="0"/>
              <a:t> les galaxies -- les </a:t>
            </a:r>
            <a:r>
              <a:rPr lang="en-US" dirty="0" err="1" smtClean="0"/>
              <a:t>étoiles</a:t>
            </a:r>
            <a:r>
              <a:rPr lang="en-US" dirty="0" smtClean="0"/>
              <a:t>, le </a:t>
            </a:r>
            <a:r>
              <a:rPr lang="en-US" dirty="0" err="1" smtClean="0"/>
              <a:t>gaz</a:t>
            </a:r>
            <a:r>
              <a:rPr lang="en-US" dirty="0" smtClean="0"/>
              <a:t> </a:t>
            </a:r>
            <a:r>
              <a:rPr lang="en-US" dirty="0" err="1" smtClean="0"/>
              <a:t>interstellaire</a:t>
            </a:r>
            <a:r>
              <a:rPr lang="en-US" dirty="0" smtClean="0"/>
              <a:t>, les </a:t>
            </a:r>
            <a:r>
              <a:rPr lang="en-US" dirty="0" err="1" smtClean="0"/>
              <a:t>nuages</a:t>
            </a:r>
            <a:r>
              <a:rPr lang="en-US" dirty="0" smtClean="0"/>
              <a:t> </a:t>
            </a:r>
            <a:r>
              <a:rPr lang="en-US" dirty="0" err="1" smtClean="0"/>
              <a:t>moléculaires</a:t>
            </a:r>
            <a:r>
              <a:rPr lang="en-US" dirty="0" smtClean="0"/>
              <a:t>, les </a:t>
            </a:r>
            <a:r>
              <a:rPr lang="en-US" dirty="0" err="1" smtClean="0"/>
              <a:t>poussières</a:t>
            </a:r>
            <a:r>
              <a:rPr lang="en-US" dirty="0" smtClean="0"/>
              <a:t>--, on </a:t>
            </a:r>
            <a:r>
              <a:rPr lang="en-US" dirty="0" err="1" smtClean="0"/>
              <a:t>trouve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calculée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plus petite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observe, en </a:t>
            </a:r>
            <a:r>
              <a:rPr lang="en-US" dirty="0" err="1" smtClean="0"/>
              <a:t>particulier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régions</a:t>
            </a:r>
            <a:r>
              <a:rPr lang="en-US" dirty="0" smtClean="0"/>
              <a:t> </a:t>
            </a:r>
            <a:r>
              <a:rPr lang="en-US" dirty="0" err="1" smtClean="0"/>
              <a:t>externes</a:t>
            </a:r>
            <a:r>
              <a:rPr lang="en-US" dirty="0" smtClean="0"/>
              <a:t> des galaxies. Les </a:t>
            </a:r>
            <a:r>
              <a:rPr lang="en-US" dirty="0" err="1" smtClean="0"/>
              <a:t>calculs</a:t>
            </a:r>
            <a:r>
              <a:rPr lang="en-US" dirty="0" smtClean="0"/>
              <a:t> </a:t>
            </a:r>
            <a:r>
              <a:rPr lang="en-US" dirty="0" err="1" smtClean="0"/>
              <a:t>indiquent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</a:t>
            </a:r>
            <a:r>
              <a:rPr lang="en-US" dirty="0" err="1" smtClean="0"/>
              <a:t>devrait</a:t>
            </a:r>
            <a:r>
              <a:rPr lang="en-US" dirty="0" smtClean="0"/>
              <a:t> </a:t>
            </a:r>
            <a:r>
              <a:rPr lang="en-US" dirty="0" err="1" smtClean="0"/>
              <a:t>décroître</a:t>
            </a:r>
            <a:r>
              <a:rPr lang="en-US" dirty="0" smtClean="0"/>
              <a:t> aux </a:t>
            </a:r>
            <a:r>
              <a:rPr lang="en-US" dirty="0" err="1" smtClean="0"/>
              <a:t>grandes</a:t>
            </a:r>
            <a:r>
              <a:rPr lang="en-US" dirty="0" smtClean="0"/>
              <a:t> distances,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qu'elle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constante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plupart</a:t>
            </a:r>
            <a:r>
              <a:rPr lang="en-US" dirty="0" smtClean="0"/>
              <a:t> des galaxies </a:t>
            </a:r>
            <a:r>
              <a:rPr lang="en-US" dirty="0" err="1" smtClean="0"/>
              <a:t>observées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C3D44-6A86-8044-95D4-8E5AB28B62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01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586319D1-FB89-6A4D-846A-86F3D53141C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55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92875"/>
            <a:ext cx="9144001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121640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76" y="1567158"/>
            <a:ext cx="8540447" cy="457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363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D4D4D"/>
          </a:solidFill>
          <a:effectLst/>
          <a:latin typeface="Gill Sans"/>
          <a:ea typeface="+mj-ea"/>
          <a:cs typeface="Gill San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7"/>
        </a:buBlip>
        <a:defRPr sz="24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7"/>
        </a:buBlip>
        <a:defRPr sz="22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20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7" y="2323567"/>
            <a:ext cx="7540626" cy="2210867"/>
          </a:xfrm>
        </p:spPr>
        <p:txBody>
          <a:bodyPr/>
          <a:lstStyle/>
          <a:p>
            <a:r>
              <a:rPr lang="fr-FR" dirty="0" smtClean="0">
                <a:solidFill>
                  <a:srgbClr val="4D4D4D"/>
                </a:solidFill>
                <a:latin typeface="Gill Sans"/>
                <a:cs typeface="Gill Sans"/>
              </a:rPr>
              <a:t>Le modèle standard de la physique des particules et au delà …</a:t>
            </a:r>
            <a:endParaRPr lang="fr-FR" dirty="0">
              <a:solidFill>
                <a:srgbClr val="4D4D4D"/>
              </a:solidFill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07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l’interaction</a:t>
            </a:r>
            <a:r>
              <a:rPr lang="en-US" dirty="0" smtClean="0"/>
              <a:t> </a:t>
            </a:r>
            <a:r>
              <a:rPr lang="en-US" dirty="0" err="1" smtClean="0"/>
              <a:t>faible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bosons W</a:t>
            </a:r>
            <a:r>
              <a:rPr lang="en-US" baseline="30000" dirty="0" smtClean="0"/>
              <a:t>+</a:t>
            </a:r>
            <a:r>
              <a:rPr lang="en-US" dirty="0" smtClean="0"/>
              <a:t>/W</a:t>
            </a:r>
            <a:r>
              <a:rPr lang="en-US" baseline="30000" dirty="0" smtClean="0"/>
              <a:t>-</a:t>
            </a:r>
            <a:r>
              <a:rPr lang="en-US" dirty="0" smtClean="0"/>
              <a:t>/Z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Masterclass</a:t>
            </a:r>
            <a:r>
              <a:rPr lang="fr-FR" dirty="0" smtClean="0"/>
              <a:t> - Le Modèle Standard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10</a:t>
            </a:fld>
            <a:endParaRPr lang="fr-FR"/>
          </a:p>
        </p:txBody>
      </p:sp>
      <p:pic>
        <p:nvPicPr>
          <p:cNvPr id="8" name="Picture 7" descr="Wplus_Positron_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" y="3679653"/>
            <a:ext cx="1675390" cy="1259893"/>
          </a:xfrm>
          <a:prstGeom prst="rect">
            <a:avLst/>
          </a:prstGeom>
        </p:spPr>
      </p:pic>
      <p:pic>
        <p:nvPicPr>
          <p:cNvPr id="9" name="Picture 8" descr="Wplus_Antimyon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" y="5008828"/>
            <a:ext cx="1675389" cy="1259892"/>
          </a:xfrm>
          <a:prstGeom prst="rect">
            <a:avLst/>
          </a:prstGeom>
        </p:spPr>
      </p:pic>
      <p:pic>
        <p:nvPicPr>
          <p:cNvPr id="10" name="Picture 9" descr="Wminus_Elektron_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81" y="3679653"/>
            <a:ext cx="1675390" cy="1259893"/>
          </a:xfrm>
          <a:prstGeom prst="rect">
            <a:avLst/>
          </a:prstGeom>
        </p:spPr>
      </p:pic>
      <p:pic>
        <p:nvPicPr>
          <p:cNvPr id="11" name="Picture 10" descr="Wminus_Myon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81" y="5008828"/>
            <a:ext cx="1675389" cy="1259892"/>
          </a:xfrm>
          <a:prstGeom prst="rect">
            <a:avLst/>
          </a:prstGeom>
        </p:spPr>
      </p:pic>
      <p:pic>
        <p:nvPicPr>
          <p:cNvPr id="12" name="Picture 11" descr="Z_MyonAntimyon_sm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4" y="5008828"/>
            <a:ext cx="1675388" cy="1259892"/>
          </a:xfrm>
          <a:prstGeom prst="rect">
            <a:avLst/>
          </a:prstGeom>
        </p:spPr>
      </p:pic>
      <p:pic>
        <p:nvPicPr>
          <p:cNvPr id="13" name="Picture 12" descr="Z_ElectronPositron_smal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2" y="3679653"/>
            <a:ext cx="1675390" cy="1259893"/>
          </a:xfrm>
          <a:prstGeom prst="rect">
            <a:avLst/>
          </a:prstGeom>
        </p:spPr>
      </p:pic>
      <p:pic>
        <p:nvPicPr>
          <p:cNvPr id="15" name="Picture 14" descr="WplusDown_smal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20" y="1727147"/>
            <a:ext cx="1757891" cy="1321934"/>
          </a:xfrm>
          <a:prstGeom prst="rect">
            <a:avLst/>
          </a:prstGeom>
        </p:spPr>
      </p:pic>
      <p:pic>
        <p:nvPicPr>
          <p:cNvPr id="16" name="Picture 15" descr="WminusUp_smal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60" y="1727147"/>
            <a:ext cx="1757891" cy="13219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320" y="163576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Comment </a:t>
            </a:r>
            <a:r>
              <a:rPr lang="en-US" dirty="0" err="1" smtClean="0">
                <a:latin typeface="Gill Sans Light"/>
                <a:cs typeface="Gill Sans Light"/>
              </a:rPr>
              <a:t>sont-ils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crées</a:t>
            </a:r>
            <a:r>
              <a:rPr lang="en-US" dirty="0" smtClean="0">
                <a:latin typeface="Gill Sans Light"/>
                <a:cs typeface="Gill Sans Light"/>
              </a:rPr>
              <a:t> ?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" y="3188401"/>
            <a:ext cx="292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Comment se </a:t>
            </a:r>
            <a:r>
              <a:rPr lang="en-US" dirty="0" err="1" smtClean="0">
                <a:latin typeface="Gill Sans Light"/>
                <a:cs typeface="Gill Sans Light"/>
              </a:rPr>
              <a:t>désintègrent-ils</a:t>
            </a:r>
            <a:r>
              <a:rPr lang="en-US" dirty="0" smtClean="0">
                <a:latin typeface="Gill Sans Light"/>
                <a:cs typeface="Gill Sans Light"/>
              </a:rPr>
              <a:t> ?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4440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699003"/>
          </a:xfrm>
        </p:spPr>
        <p:txBody>
          <a:bodyPr/>
          <a:lstStyle/>
          <a:p>
            <a:r>
              <a:rPr lang="en-US" sz="3600" dirty="0" smtClean="0"/>
              <a:t>La masse des </a:t>
            </a:r>
            <a:r>
              <a:rPr lang="en-US" sz="3600" dirty="0" err="1" smtClean="0"/>
              <a:t>particules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724968"/>
            <a:ext cx="8540447" cy="457988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Avec les ingrédients précédents, le modèle standard ne permet de décrire que des particules de masse nulle</a:t>
            </a:r>
          </a:p>
          <a:p>
            <a:r>
              <a:rPr lang="fr-FR" sz="2000" dirty="0" smtClean="0"/>
              <a:t>Peter </a:t>
            </a:r>
            <a:r>
              <a:rPr lang="fr-FR" sz="2000" dirty="0" err="1" smtClean="0"/>
              <a:t>Higgs</a:t>
            </a:r>
            <a:r>
              <a:rPr lang="fr-FR" sz="2000" dirty="0"/>
              <a:t> </a:t>
            </a:r>
            <a:r>
              <a:rPr lang="fr-FR" sz="2000" dirty="0" smtClean="0"/>
              <a:t>(et d’autres) ont postulé l’existence d’un nouveau champ de force (champ de </a:t>
            </a:r>
            <a:r>
              <a:rPr lang="fr-FR" sz="2000" dirty="0" err="1" smtClean="0"/>
              <a:t>Higgs</a:t>
            </a:r>
            <a:r>
              <a:rPr lang="fr-FR" sz="2000" dirty="0" smtClean="0"/>
              <a:t>) qui remplit tout l’espace. C’est l’interaction des particules élémentaires avec ce champ qui génère la masse</a:t>
            </a:r>
          </a:p>
          <a:p>
            <a:r>
              <a:rPr lang="fr-FR" sz="2000" dirty="0" smtClean="0"/>
              <a:t>Ce champ de </a:t>
            </a:r>
            <a:r>
              <a:rPr lang="fr-FR" sz="2000" dirty="0" err="1" smtClean="0"/>
              <a:t>Higgs</a:t>
            </a:r>
            <a:r>
              <a:rPr lang="fr-FR" sz="2000" dirty="0" smtClean="0"/>
              <a:t> est associé à une particule, le </a:t>
            </a:r>
            <a:r>
              <a:rPr lang="fr-FR" sz="2000" dirty="0" smtClean="0">
                <a:solidFill>
                  <a:srgbClr val="FF0000"/>
                </a:solidFill>
                <a:latin typeface="Gill Sans"/>
                <a:cs typeface="Gill Sans"/>
              </a:rPr>
              <a:t>boson de </a:t>
            </a:r>
            <a:r>
              <a:rPr lang="fr-FR" sz="2000" dirty="0" err="1" smtClean="0">
                <a:solidFill>
                  <a:srgbClr val="FF0000"/>
                </a:solidFill>
                <a:latin typeface="Gill Sans"/>
                <a:cs typeface="Gill Sans"/>
              </a:rPr>
              <a:t>Higgs</a:t>
            </a:r>
            <a:r>
              <a:rPr lang="fr-FR" sz="2000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  <a:r>
              <a:rPr lang="fr-FR" sz="2000" dirty="0" smtClean="0"/>
              <a:t>(dont la masse est un paramètre libre de la théorie). </a:t>
            </a:r>
          </a:p>
          <a:p>
            <a:r>
              <a:rPr lang="fr-FR" sz="2000" dirty="0"/>
              <a:t>C</a:t>
            </a:r>
            <a:r>
              <a:rPr lang="fr-FR" sz="2000" dirty="0" smtClean="0"/>
              <a:t>e boson de Higgs</a:t>
            </a:r>
            <a:r>
              <a:rPr lang="fr-FR" sz="2000" dirty="0"/>
              <a:t> </a:t>
            </a:r>
            <a:r>
              <a:rPr lang="fr-FR" sz="2000" dirty="0" smtClean="0"/>
              <a:t>a été observé en 2012 au LHC, </a:t>
            </a:r>
            <a:br>
              <a:rPr lang="fr-FR" sz="2000" dirty="0" smtClean="0"/>
            </a:br>
            <a:r>
              <a:rPr lang="fr-FR" sz="2000" dirty="0" smtClean="0"/>
              <a:t>à une masse de 126 </a:t>
            </a:r>
            <a:r>
              <a:rPr lang="fr-FR" sz="2000" dirty="0" err="1" smtClean="0"/>
              <a:t>GeV</a:t>
            </a:r>
            <a:r>
              <a:rPr lang="fr-FR" sz="2000" dirty="0" smtClean="0"/>
              <a:t>/c</a:t>
            </a:r>
            <a:r>
              <a:rPr lang="fr-FR" sz="2000" baseline="30000" dirty="0" smtClean="0"/>
              <a:t>2</a:t>
            </a:r>
            <a:endParaRPr lang="fr-FR" sz="2000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11</a:t>
            </a:fld>
            <a:endParaRPr lang="fr-FR"/>
          </a:p>
        </p:txBody>
      </p: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3529013" y="4161054"/>
            <a:ext cx="2085975" cy="2287588"/>
            <a:chOff x="2758" y="2316"/>
            <a:chExt cx="1130" cy="1232"/>
          </a:xfrm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3233" y="2785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H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3434" y="2741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57"/>
            <p:cNvSpPr>
              <a:spLocks noChangeShapeType="1"/>
            </p:cNvSpPr>
            <p:nvPr/>
          </p:nvSpPr>
          <p:spPr bwMode="auto">
            <a:xfrm>
              <a:off x="2758" y="2991"/>
              <a:ext cx="4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58"/>
            <p:cNvSpPr>
              <a:spLocks noChangeShapeType="1"/>
            </p:cNvSpPr>
            <p:nvPr/>
          </p:nvSpPr>
          <p:spPr bwMode="auto">
            <a:xfrm flipH="1">
              <a:off x="3381" y="2984"/>
              <a:ext cx="50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auto">
            <a:xfrm>
              <a:off x="3267" y="2940"/>
              <a:ext cx="86" cy="94"/>
            </a:xfrm>
            <a:prstGeom prst="ellipse">
              <a:avLst/>
            </a:prstGeom>
            <a:solidFill>
              <a:srgbClr val="85A78B"/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60"/>
            <p:cNvSpPr>
              <a:spLocks noChangeShapeType="1"/>
            </p:cNvSpPr>
            <p:nvPr/>
          </p:nvSpPr>
          <p:spPr bwMode="auto">
            <a:xfrm flipV="1">
              <a:off x="3353" y="2811"/>
              <a:ext cx="78" cy="11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61"/>
            <p:cNvSpPr>
              <a:spLocks noChangeShapeType="1"/>
            </p:cNvSpPr>
            <p:nvPr/>
          </p:nvSpPr>
          <p:spPr bwMode="auto">
            <a:xfrm flipH="1">
              <a:off x="3185" y="3045"/>
              <a:ext cx="83" cy="127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62"/>
            <p:cNvSpPr>
              <a:spLocks noChangeArrowheads="1"/>
            </p:cNvSpPr>
            <p:nvPr/>
          </p:nvSpPr>
          <p:spPr bwMode="auto">
            <a:xfrm>
              <a:off x="3134" y="3179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64"/>
            <p:cNvSpPr>
              <a:spLocks noChangeArrowheads="1"/>
            </p:cNvSpPr>
            <p:nvPr/>
          </p:nvSpPr>
          <p:spPr bwMode="auto">
            <a:xfrm>
              <a:off x="3371" y="2603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7" name="Rectangle 65"/>
            <p:cNvSpPr>
              <a:spLocks noChangeArrowheads="1"/>
            </p:cNvSpPr>
            <p:nvPr/>
          </p:nvSpPr>
          <p:spPr bwMode="auto">
            <a:xfrm>
              <a:off x="2770" y="281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8" name="Rectangle 66"/>
            <p:cNvSpPr>
              <a:spLocks noChangeArrowheads="1"/>
            </p:cNvSpPr>
            <p:nvPr/>
          </p:nvSpPr>
          <p:spPr bwMode="auto">
            <a:xfrm>
              <a:off x="3794" y="282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3055" y="3070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Line 68"/>
            <p:cNvSpPr>
              <a:spLocks noChangeShapeType="1"/>
            </p:cNvSpPr>
            <p:nvPr/>
          </p:nvSpPr>
          <p:spPr bwMode="auto">
            <a:xfrm>
              <a:off x="3155" y="3214"/>
              <a:ext cx="15" cy="26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69"/>
            <p:cNvSpPr>
              <a:spLocks noChangeShapeType="1"/>
            </p:cNvSpPr>
            <p:nvPr/>
          </p:nvSpPr>
          <p:spPr bwMode="auto">
            <a:xfrm flipH="1">
              <a:off x="2907" y="3207"/>
              <a:ext cx="249" cy="15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70"/>
            <p:cNvSpPr>
              <a:spLocks noChangeShapeType="1"/>
            </p:cNvSpPr>
            <p:nvPr/>
          </p:nvSpPr>
          <p:spPr bwMode="auto">
            <a:xfrm flipV="1">
              <a:off x="3466" y="2452"/>
              <a:ext cx="28" cy="30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71"/>
            <p:cNvSpPr>
              <a:spLocks noChangeShapeType="1"/>
            </p:cNvSpPr>
            <p:nvPr/>
          </p:nvSpPr>
          <p:spPr bwMode="auto">
            <a:xfrm flipV="1">
              <a:off x="3458" y="2600"/>
              <a:ext cx="311" cy="17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72"/>
            <p:cNvSpPr>
              <a:spLocks noChangeArrowheads="1"/>
            </p:cNvSpPr>
            <p:nvPr/>
          </p:nvSpPr>
          <p:spPr bwMode="auto">
            <a:xfrm>
              <a:off x="3400" y="2316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5" name="Rectangle 73"/>
            <p:cNvSpPr>
              <a:spLocks noChangeArrowheads="1"/>
            </p:cNvSpPr>
            <p:nvPr/>
          </p:nvSpPr>
          <p:spPr bwMode="auto">
            <a:xfrm>
              <a:off x="3771" y="2567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  <p:sp>
          <p:nvSpPr>
            <p:cNvPr id="26" name="Rectangle 74"/>
            <p:cNvSpPr>
              <a:spLocks noChangeArrowheads="1"/>
            </p:cNvSpPr>
            <p:nvPr/>
          </p:nvSpPr>
          <p:spPr bwMode="auto">
            <a:xfrm>
              <a:off x="2816" y="3237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7" name="Rectangle 75"/>
            <p:cNvSpPr>
              <a:spLocks noChangeArrowheads="1"/>
            </p:cNvSpPr>
            <p:nvPr/>
          </p:nvSpPr>
          <p:spPr bwMode="auto">
            <a:xfrm>
              <a:off x="3197" y="3394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11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12</a:t>
            </a:fld>
            <a:endParaRPr lang="fr-FR"/>
          </a:p>
        </p:txBody>
      </p:sp>
      <p:grpSp>
        <p:nvGrpSpPr>
          <p:cNvPr id="5" name="Group 4"/>
          <p:cNvGrpSpPr/>
          <p:nvPr/>
        </p:nvGrpSpPr>
        <p:grpSpPr>
          <a:xfrm>
            <a:off x="212904" y="1465130"/>
            <a:ext cx="3708400" cy="3540125"/>
            <a:chOff x="63500" y="660400"/>
            <a:chExt cx="3708400" cy="3540125"/>
          </a:xfrm>
        </p:grpSpPr>
        <p:grpSp>
          <p:nvGrpSpPr>
            <p:cNvPr id="6" name="Group 5"/>
            <p:cNvGrpSpPr/>
            <p:nvPr/>
          </p:nvGrpSpPr>
          <p:grpSpPr>
            <a:xfrm>
              <a:off x="416704" y="1533526"/>
              <a:ext cx="1092702" cy="1056065"/>
              <a:chOff x="412354" y="1533525"/>
              <a:chExt cx="1238646" cy="1235075"/>
            </a:xfrm>
          </p:grpSpPr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449263" y="1533525"/>
                <a:ext cx="1201737" cy="123507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412354" y="1890620"/>
                <a:ext cx="1170632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>
                    <a:latin typeface="Comic Sans MS" charset="0"/>
                  </a:rPr>
                  <a:t>Quark u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566863" y="2985796"/>
              <a:ext cx="1060143" cy="1056066"/>
              <a:chOff x="1566863" y="3413125"/>
              <a:chExt cx="1201737" cy="1235075"/>
            </a:xfrm>
          </p:grpSpPr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1566863" y="3413125"/>
                <a:ext cx="1201737" cy="1235075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1566863" y="3799797"/>
                <a:ext cx="120173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u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300061" y="1338737"/>
              <a:ext cx="1277546" cy="1056065"/>
              <a:chOff x="2447057" y="1228725"/>
              <a:chExt cx="1448177" cy="1235075"/>
            </a:xfrm>
          </p:grpSpPr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2557463" y="1228725"/>
                <a:ext cx="1201737" cy="1235075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Text Box 19"/>
              <p:cNvSpPr txBox="1">
                <a:spLocks noChangeArrowheads="1"/>
              </p:cNvSpPr>
              <p:nvPr/>
            </p:nvSpPr>
            <p:spPr bwMode="auto">
              <a:xfrm>
                <a:off x="2447057" y="1589159"/>
                <a:ext cx="144817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d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sp>
          <p:nvSpPr>
            <p:cNvPr id="9" name="Oval 28"/>
            <p:cNvSpPr>
              <a:spLocks noChangeArrowheads="1"/>
            </p:cNvSpPr>
            <p:nvPr/>
          </p:nvSpPr>
          <p:spPr bwMode="auto">
            <a:xfrm>
              <a:off x="63500" y="660400"/>
              <a:ext cx="3708400" cy="3540125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1166813" y="1782764"/>
              <a:ext cx="1698750" cy="1452429"/>
              <a:chOff x="735" y="1123"/>
              <a:chExt cx="1213" cy="1070"/>
            </a:xfrm>
          </p:grpSpPr>
          <p:sp>
            <p:nvSpPr>
              <p:cNvPr id="11" name="Freeform 31"/>
              <p:cNvSpPr>
                <a:spLocks/>
              </p:cNvSpPr>
              <p:nvPr/>
            </p:nvSpPr>
            <p:spPr bwMode="auto">
              <a:xfrm>
                <a:off x="937" y="1123"/>
                <a:ext cx="709" cy="212"/>
              </a:xfrm>
              <a:custGeom>
                <a:avLst/>
                <a:gdLst/>
                <a:ahLst/>
                <a:cxnLst>
                  <a:cxn ang="0">
                    <a:pos x="0" y="248"/>
                  </a:cxn>
                  <a:cxn ang="0">
                    <a:pos x="96" y="104"/>
                  </a:cxn>
                  <a:cxn ang="0">
                    <a:pos x="288" y="248"/>
                  </a:cxn>
                  <a:cxn ang="0">
                    <a:pos x="384" y="56"/>
                  </a:cxn>
                  <a:cxn ang="0">
                    <a:pos x="576" y="200"/>
                  </a:cxn>
                  <a:cxn ang="0">
                    <a:pos x="672" y="8"/>
                  </a:cxn>
                  <a:cxn ang="0">
                    <a:pos x="768" y="152"/>
                  </a:cxn>
                </a:cxnLst>
                <a:rect l="0" t="0" r="r" b="b"/>
                <a:pathLst>
                  <a:path w="768" h="256">
                    <a:moveTo>
                      <a:pt x="0" y="248"/>
                    </a:moveTo>
                    <a:cubicBezTo>
                      <a:pt x="24" y="176"/>
                      <a:pt x="48" y="104"/>
                      <a:pt x="96" y="104"/>
                    </a:cubicBezTo>
                    <a:cubicBezTo>
                      <a:pt x="144" y="104"/>
                      <a:pt x="240" y="256"/>
                      <a:pt x="288" y="248"/>
                    </a:cubicBezTo>
                    <a:cubicBezTo>
                      <a:pt x="336" y="240"/>
                      <a:pt x="336" y="64"/>
                      <a:pt x="384" y="56"/>
                    </a:cubicBezTo>
                    <a:cubicBezTo>
                      <a:pt x="432" y="48"/>
                      <a:pt x="528" y="208"/>
                      <a:pt x="576" y="200"/>
                    </a:cubicBezTo>
                    <a:cubicBezTo>
                      <a:pt x="624" y="192"/>
                      <a:pt x="640" y="16"/>
                      <a:pt x="672" y="8"/>
                    </a:cubicBezTo>
                    <a:cubicBezTo>
                      <a:pt x="704" y="0"/>
                      <a:pt x="752" y="128"/>
                      <a:pt x="768" y="15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FF0000"/>
                    </a:gs>
                  </a:gsLst>
                  <a:lin ang="10800000" scaled="0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 flipH="1">
                <a:off x="1495" y="1541"/>
                <a:ext cx="453" cy="5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33"/>
              <p:cNvSpPr>
                <a:spLocks/>
              </p:cNvSpPr>
              <p:nvPr/>
            </p:nvSpPr>
            <p:spPr bwMode="auto">
              <a:xfrm>
                <a:off x="735" y="1653"/>
                <a:ext cx="416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" name="Title 1"/>
          <p:cNvSpPr txBox="1">
            <a:spLocks/>
          </p:cNvSpPr>
          <p:nvPr/>
        </p:nvSpPr>
        <p:spPr>
          <a:xfrm>
            <a:off x="1" y="-503"/>
            <a:ext cx="9144000" cy="8970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D4D4D"/>
                </a:solidFill>
                <a:effectLst/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smtClean="0"/>
              <a:t>La masse de notre matière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192654" y="1223350"/>
            <a:ext cx="4855634" cy="5192236"/>
          </a:xfrm>
          <a:prstGeom prst="rect">
            <a:avLst/>
          </a:prstGeom>
        </p:spPr>
        <p:txBody>
          <a:bodyPr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4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2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/>
              <a:t>Elle correspond essentiellement à celle des noyaux atomiques </a:t>
            </a:r>
          </a:p>
          <a:p>
            <a:r>
              <a:rPr lang="en-US" sz="1800" smtClean="0"/>
              <a:t>Or la masse d'un noyau est principalement la somme des masses des neutrons et des protons qu ́il contient (un peu moins). </a:t>
            </a:r>
          </a:p>
          <a:p>
            <a:r>
              <a:rPr lang="en-US" sz="1800" smtClean="0"/>
              <a:t>m</a:t>
            </a:r>
            <a:r>
              <a:rPr lang="en-US" sz="1800" baseline="-25000" smtClean="0"/>
              <a:t>u</a:t>
            </a:r>
            <a:r>
              <a:rPr lang="en-US" sz="1800" smtClean="0"/>
              <a:t> = 2.3 MeV/c</a:t>
            </a:r>
            <a:r>
              <a:rPr lang="en-US" sz="1800" baseline="30000" smtClean="0"/>
              <a:t>2</a:t>
            </a:r>
            <a:r>
              <a:rPr lang="en-US" sz="1800" smtClean="0"/>
              <a:t>, </a:t>
            </a:r>
            <a:r>
              <a:rPr lang="nl-NL" sz="1800" smtClean="0"/>
              <a:t>m</a:t>
            </a:r>
            <a:r>
              <a:rPr lang="nl-NL" sz="1800" baseline="-25000" smtClean="0"/>
              <a:t>d</a:t>
            </a:r>
            <a:r>
              <a:rPr lang="nl-NL" sz="1800" smtClean="0"/>
              <a:t> = 4.8 MeV/c</a:t>
            </a:r>
            <a:r>
              <a:rPr lang="nl-NL" sz="1800" baseline="30000" smtClean="0"/>
              <a:t>2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m</a:t>
            </a:r>
            <a:r>
              <a:rPr lang="en-US" sz="1800" baseline="-25000" smtClean="0"/>
              <a:t>uud</a:t>
            </a:r>
            <a:r>
              <a:rPr lang="en-US" sz="1800" smtClean="0"/>
              <a:t>= 9.4 MeV/c</a:t>
            </a:r>
            <a:r>
              <a:rPr lang="en-US" sz="1800" baseline="30000" smtClean="0"/>
              <a:t>2</a:t>
            </a:r>
            <a:r>
              <a:rPr lang="en-US" sz="1800" smtClean="0"/>
              <a:t> ≪ m</a:t>
            </a:r>
            <a:r>
              <a:rPr lang="en-US" sz="1800" baseline="-25000" smtClean="0"/>
              <a:t>p</a:t>
            </a:r>
            <a:r>
              <a:rPr lang="en-US" sz="1800" smtClean="0"/>
              <a:t>=938 MeV/c</a:t>
            </a:r>
            <a:r>
              <a:rPr lang="en-US" sz="1800" baseline="30000" smtClean="0"/>
              <a:t>2</a:t>
            </a:r>
          </a:p>
          <a:p>
            <a:r>
              <a:rPr lang="en-US" sz="1800" smtClean="0"/>
              <a:t>Conclusion : l'essentiel de la masse de notre matière provient de l'énergie portée par les gluons piegés dans nos protons et nos neutrons. </a:t>
            </a:r>
          </a:p>
          <a:p>
            <a:pPr marL="0" indent="0">
              <a:buFontTx/>
              <a:buNone/>
            </a:pPr>
            <a:endParaRPr lang="en-US" sz="1800" dirty="0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9" b="96847" l="2365" r="96509"/>
                    </a14:imgEffect>
                  </a14:imgLayer>
                </a14:imgProps>
              </a:ext>
            </a:extLst>
          </a:blip>
          <a:srcRect l="1245" t="3000" r="2192" b="2939"/>
          <a:stretch/>
        </p:blipFill>
        <p:spPr bwMode="auto">
          <a:xfrm>
            <a:off x="150848" y="1422016"/>
            <a:ext cx="3869794" cy="3630647"/>
          </a:xfrm>
          <a:prstGeom prst="rect">
            <a:avLst/>
          </a:prstGeom>
          <a:noFill/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917625" y="5221194"/>
            <a:ext cx="2431949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latin typeface="Tahoma"/>
                <a:cs typeface="Tahoma"/>
              </a:rPr>
              <a:t>Médiateurs: </a:t>
            </a:r>
            <a:r>
              <a:rPr lang="fr-FR" sz="2000" b="1" dirty="0" smtClean="0">
                <a:solidFill>
                  <a:srgbClr val="FF0000"/>
                </a:solidFill>
                <a:latin typeface="Tahoma"/>
                <a:cs typeface="Tahoma"/>
              </a:rPr>
              <a:t>gluons </a:t>
            </a:r>
            <a:endParaRPr lang="fr-FR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0500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12/03/2013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42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Les </a:t>
            </a:r>
            <a:r>
              <a:rPr lang="en-US" sz="3600" dirty="0" err="1" smtClean="0"/>
              <a:t>limites</a:t>
            </a:r>
            <a:r>
              <a:rPr lang="en-US" sz="3600" dirty="0" smtClean="0"/>
              <a:t> de la </a:t>
            </a:r>
            <a:r>
              <a:rPr lang="en-US" sz="3600" dirty="0" err="1" smtClean="0"/>
              <a:t>théorie</a:t>
            </a:r>
            <a:r>
              <a:rPr lang="en-US" sz="3600" dirty="0" smtClean="0"/>
              <a:t> : </a:t>
            </a:r>
            <a:br>
              <a:rPr lang="en-US" sz="3600" dirty="0" smtClean="0"/>
            </a:br>
            <a:r>
              <a:rPr lang="en-US" sz="3600" dirty="0" smtClean="0"/>
              <a:t>des questions </a:t>
            </a:r>
            <a:r>
              <a:rPr lang="en-US" sz="3600" dirty="0" err="1" smtClean="0"/>
              <a:t>ouvertes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393798"/>
            <a:ext cx="8540447" cy="494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Les questions fondamentales en physique des hautes énergies sont trop nombreuses pour croire que le Modèle Standard soit la théorie ultime. Le modèle est p</a:t>
            </a:r>
            <a:r>
              <a:rPr lang="fr-FR" sz="2000" dirty="0">
                <a:sym typeface="Symbol" charset="0"/>
              </a:rPr>
              <a:t>robablement une théorie valide seulement </a:t>
            </a:r>
            <a:r>
              <a:rPr lang="fr-FR" sz="2000" dirty="0" smtClean="0">
                <a:sym typeface="Symbol" charset="0"/>
              </a:rPr>
              <a:t>à </a:t>
            </a:r>
            <a:r>
              <a:rPr lang="fr-FR" sz="2000" dirty="0">
                <a:sym typeface="Symbol" charset="0"/>
              </a:rPr>
              <a:t>l’échelle d’énergie que l’on arrive a sonder aujourd'hui</a:t>
            </a:r>
            <a:r>
              <a:rPr lang="fr-FR" sz="2000" dirty="0" smtClean="0">
                <a:sym typeface="Symbol" charset="0"/>
              </a:rPr>
              <a:t>.</a:t>
            </a:r>
            <a:endParaRPr lang="fr-FR" sz="2000" dirty="0">
              <a:sym typeface="Symbol" charset="0"/>
            </a:endParaRPr>
          </a:p>
          <a:p>
            <a:r>
              <a:rPr lang="fr-FR" sz="2000" dirty="0">
                <a:sym typeface="Symbol" charset="0"/>
              </a:rPr>
              <a:t>Pourquoi 3 familles ?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>
                <a:sym typeface="Symbol" charset="0"/>
              </a:rPr>
              <a:t>Pourquoi des valeurs des </a:t>
            </a:r>
            <a:r>
              <a:rPr lang="fr-FR" sz="2000" dirty="0" smtClean="0">
                <a:sym typeface="Symbol" charset="0"/>
              </a:rPr>
              <a:t/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masses </a:t>
            </a:r>
            <a:r>
              <a:rPr lang="fr-FR" sz="2000" dirty="0">
                <a:sym typeface="Symbol" charset="0"/>
              </a:rPr>
              <a:t>si </a:t>
            </a:r>
            <a:r>
              <a:rPr lang="fr-FR" sz="2000" dirty="0" smtClean="0">
                <a:sym typeface="Symbol" charset="0"/>
              </a:rPr>
              <a:t>différentes ?</a:t>
            </a:r>
            <a:endParaRPr lang="fr-FR" sz="2000" dirty="0"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>
                <a:sym typeface="Symbol" charset="0"/>
              </a:rPr>
              <a:t>Pourquoi quatre </a:t>
            </a:r>
            <a:r>
              <a:rPr lang="fr-FR" sz="2000" dirty="0" smtClean="0">
                <a:sym typeface="Symbol" charset="0"/>
              </a:rPr>
              <a:t>interactions </a:t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fondamentales ? 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 smtClean="0">
                <a:sym typeface="Symbol" charset="0"/>
              </a:rPr>
              <a:t>Pourquoi </a:t>
            </a:r>
            <a:r>
              <a:rPr lang="fr-FR" sz="2000" dirty="0">
                <a:sym typeface="Symbol" charset="0"/>
              </a:rPr>
              <a:t>38 ordres de grandeur </a:t>
            </a:r>
            <a:r>
              <a:rPr lang="fr-FR" sz="2000" dirty="0" smtClean="0">
                <a:sym typeface="Symbol" charset="0"/>
              </a:rPr>
              <a:t/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entre </a:t>
            </a:r>
            <a:r>
              <a:rPr lang="fr-FR" sz="2000" dirty="0">
                <a:sym typeface="Symbol" charset="0"/>
              </a:rPr>
              <a:t>elles? </a:t>
            </a:r>
            <a:endParaRPr lang="fr-FR" sz="2000" dirty="0" smtClean="0"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 smtClean="0">
                <a:sym typeface="Symbol" charset="0"/>
              </a:rPr>
              <a:t>Peut</a:t>
            </a:r>
            <a:r>
              <a:rPr lang="fr-FR" sz="2000" dirty="0">
                <a:sym typeface="Symbol" charset="0"/>
              </a:rPr>
              <a:t>-on les unifier?</a:t>
            </a:r>
          </a:p>
          <a:p>
            <a:pPr marL="0" indent="0">
              <a:buNone/>
            </a:pPr>
            <a:endParaRPr lang="fr-FR" sz="20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/>
              <a:cs typeface="Gill Sans"/>
              <a:sym typeface="Symbol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14</a:t>
            </a:fld>
            <a:endParaRPr lang="fr-FR"/>
          </a:p>
        </p:txBody>
      </p:sp>
      <p:pic>
        <p:nvPicPr>
          <p:cNvPr id="7" name="Picture 6" descr="Capture d’écran 2013-03-11 à 21.4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67" y="2536255"/>
            <a:ext cx="4507125" cy="37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7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974170"/>
          </a:xfrm>
        </p:spPr>
        <p:txBody>
          <a:bodyPr/>
          <a:lstStyle/>
          <a:p>
            <a:r>
              <a:rPr lang="en-US" sz="2800" dirty="0" smtClean="0"/>
              <a:t>Les </a:t>
            </a:r>
            <a:r>
              <a:rPr lang="en-US" sz="2800" dirty="0" err="1" smtClean="0"/>
              <a:t>limites</a:t>
            </a:r>
            <a:r>
              <a:rPr lang="en-US" sz="2800" dirty="0" smtClean="0"/>
              <a:t> de la </a:t>
            </a:r>
            <a:r>
              <a:rPr lang="en-US" sz="2800" dirty="0" err="1" smtClean="0"/>
              <a:t>théorie</a:t>
            </a:r>
            <a:r>
              <a:rPr lang="en-US" sz="2800" dirty="0" smtClean="0"/>
              <a:t> :</a:t>
            </a:r>
            <a:br>
              <a:rPr lang="en-US" sz="2800" dirty="0" smtClean="0"/>
            </a:br>
            <a:r>
              <a:rPr lang="en-US" sz="2800" dirty="0" smtClean="0"/>
              <a:t>Des indices </a:t>
            </a:r>
            <a:r>
              <a:rPr lang="en-US" sz="2800" dirty="0" err="1" smtClean="0"/>
              <a:t>expérimentaux</a:t>
            </a:r>
            <a:r>
              <a:rPr lang="en-US" sz="2800" dirty="0" smtClean="0"/>
              <a:t> </a:t>
            </a:r>
            <a:r>
              <a:rPr lang="en-US" sz="2800" dirty="0" err="1" smtClean="0"/>
              <a:t>venus</a:t>
            </a:r>
            <a:r>
              <a:rPr lang="en-US" sz="2800" dirty="0" smtClean="0"/>
              <a:t> de </a:t>
            </a:r>
            <a:r>
              <a:rPr lang="en-US" sz="2800" dirty="0" err="1" smtClean="0"/>
              <a:t>l’univers</a:t>
            </a:r>
            <a:endParaRPr lang="en-US" sz="2800" dirty="0"/>
          </a:p>
        </p:txBody>
      </p:sp>
      <p:pic>
        <p:nvPicPr>
          <p:cNvPr id="8" name="Picture 7" descr="Capture d’écran 2011-03-17 à 21.45.5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2" y="1320579"/>
            <a:ext cx="1542850" cy="1576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6786" y="2153165"/>
            <a:ext cx="494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L’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anti-matière</a:t>
            </a:r>
            <a:r>
              <a:rPr lang="en-US" dirty="0" smtClean="0">
                <a:latin typeface="Gill Sans Light"/>
                <a:cs typeface="Gill Sans Light"/>
              </a:rPr>
              <a:t> a </a:t>
            </a:r>
            <a:r>
              <a:rPr lang="en-US" dirty="0" err="1" smtClean="0">
                <a:latin typeface="Gill Sans Light"/>
                <a:cs typeface="Gill Sans Light"/>
              </a:rPr>
              <a:t>quasiment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disparu</a:t>
            </a:r>
            <a:r>
              <a:rPr lang="en-US" dirty="0" smtClean="0">
                <a:latin typeface="Gill Sans Light"/>
                <a:cs typeface="Gill Sans Light"/>
              </a:rPr>
              <a:t> de </a:t>
            </a:r>
            <a:r>
              <a:rPr lang="en-US" dirty="0" err="1" smtClean="0">
                <a:latin typeface="Gill Sans Light"/>
                <a:cs typeface="Gill Sans Light"/>
              </a:rPr>
              <a:t>notre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galaxie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10" name="Picture 9" descr="m74_gemini_b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2" y="3674114"/>
            <a:ext cx="2623064" cy="2467429"/>
          </a:xfrm>
          <a:prstGeom prst="rect">
            <a:avLst/>
          </a:prstGeom>
        </p:spPr>
      </p:pic>
      <p:pic>
        <p:nvPicPr>
          <p:cNvPr id="11" name="Picture 10" descr="CFHT-NGC45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113"/>
            <a:ext cx="2072641" cy="2467430"/>
          </a:xfrm>
          <a:prstGeom prst="rect">
            <a:avLst/>
          </a:prstGeom>
        </p:spPr>
      </p:pic>
      <p:pic>
        <p:nvPicPr>
          <p:cNvPr id="12" name="Picture 11" descr="GalacticRotation_(french)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35" y="3674113"/>
            <a:ext cx="3489844" cy="2467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7864" y="6203529"/>
            <a:ext cx="769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La </a:t>
            </a:r>
            <a:r>
              <a:rPr lang="en-US" dirty="0" err="1" smtClean="0">
                <a:latin typeface="Gill Sans Light"/>
                <a:cs typeface="Gill Sans Light"/>
              </a:rPr>
              <a:t>cinématique</a:t>
            </a:r>
            <a:r>
              <a:rPr lang="en-US" dirty="0" smtClean="0">
                <a:latin typeface="Gill Sans Light"/>
                <a:cs typeface="Gill Sans Light"/>
              </a:rPr>
              <a:t> des galaxies </a:t>
            </a:r>
            <a:r>
              <a:rPr lang="en-US" dirty="0" err="1" smtClean="0">
                <a:latin typeface="Gill Sans Light"/>
                <a:cs typeface="Gill Sans Light"/>
              </a:rPr>
              <a:t>indique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l’existence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d’une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matière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supplémentaire</a:t>
            </a:r>
            <a:r>
              <a:rPr lang="en-US" dirty="0" smtClean="0">
                <a:latin typeface="Gill Sans Light"/>
                <a:cs typeface="Gill Sans Light"/>
              </a:rPr>
              <a:t> non </a:t>
            </a:r>
            <a:r>
              <a:rPr lang="en-US" dirty="0" err="1" smtClean="0">
                <a:latin typeface="Gill Sans Light"/>
                <a:cs typeface="Gill Sans Light"/>
              </a:rPr>
              <a:t>lumineuse</a:t>
            </a:r>
            <a:r>
              <a:rPr lang="en-US" dirty="0" smtClean="0">
                <a:latin typeface="Gill Sans Light"/>
                <a:cs typeface="Gill Sans Light"/>
              </a:rPr>
              <a:t> : 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la 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matière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 noire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0793" y="3178723"/>
            <a:ext cx="334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Light"/>
                <a:cs typeface="Gill Sans Light"/>
              </a:rPr>
              <a:t>C</a:t>
            </a:r>
            <a:r>
              <a:rPr lang="en-US" sz="1400" dirty="0" err="1" smtClean="0">
                <a:latin typeface="Gill Sans Light"/>
                <a:cs typeface="Gill Sans Light"/>
              </a:rPr>
              <a:t>ourbe</a:t>
            </a:r>
            <a:r>
              <a:rPr lang="en-US" sz="1400" dirty="0" smtClean="0">
                <a:latin typeface="Gill Sans Light"/>
                <a:cs typeface="Gill Sans Light"/>
              </a:rPr>
              <a:t> </a:t>
            </a:r>
            <a:r>
              <a:rPr lang="en-US" sz="1400" dirty="0">
                <a:latin typeface="Gill Sans Light"/>
                <a:cs typeface="Gill Sans Light"/>
              </a:rPr>
              <a:t>de rotation </a:t>
            </a:r>
            <a:r>
              <a:rPr lang="en-US" sz="1400" dirty="0" err="1">
                <a:latin typeface="Gill Sans Light"/>
                <a:cs typeface="Gill Sans Light"/>
              </a:rPr>
              <a:t>prévue</a:t>
            </a:r>
            <a:r>
              <a:rPr lang="en-US" sz="1400" dirty="0">
                <a:latin typeface="Gill Sans Light"/>
                <a:cs typeface="Gill Sans Light"/>
              </a:rPr>
              <a:t> par les </a:t>
            </a:r>
            <a:r>
              <a:rPr lang="en-US" sz="1400" dirty="0" err="1">
                <a:latin typeface="Gill Sans Light"/>
                <a:cs typeface="Gill Sans Light"/>
              </a:rPr>
              <a:t>équations</a:t>
            </a:r>
            <a:r>
              <a:rPr lang="en-US" sz="1400" dirty="0">
                <a:latin typeface="Gill Sans Light"/>
                <a:cs typeface="Gill Sans Light"/>
              </a:rPr>
              <a:t> de Newton (A) et la </a:t>
            </a:r>
            <a:r>
              <a:rPr lang="en-US" sz="1400" dirty="0" err="1">
                <a:latin typeface="Gill Sans Light"/>
                <a:cs typeface="Gill Sans Light"/>
              </a:rPr>
              <a:t>courbe</a:t>
            </a:r>
            <a:r>
              <a:rPr lang="en-US" sz="1400" dirty="0">
                <a:latin typeface="Gill Sans Light"/>
                <a:cs typeface="Gill Sans Light"/>
              </a:rPr>
              <a:t> </a:t>
            </a:r>
            <a:r>
              <a:rPr lang="en-US" sz="1400" dirty="0" err="1">
                <a:latin typeface="Gill Sans Light"/>
                <a:cs typeface="Gill Sans Light"/>
              </a:rPr>
              <a:t>observée</a:t>
            </a:r>
            <a:r>
              <a:rPr lang="en-US" sz="1400" dirty="0">
                <a:latin typeface="Gill Sans Light"/>
                <a:cs typeface="Gill Sans Light"/>
              </a:rPr>
              <a:t> (B), en </a:t>
            </a:r>
            <a:r>
              <a:rPr lang="en-US" sz="1400" dirty="0" err="1">
                <a:latin typeface="Gill Sans Light"/>
                <a:cs typeface="Gill Sans Light"/>
              </a:rPr>
              <a:t>fonction</a:t>
            </a:r>
            <a:r>
              <a:rPr lang="en-US" sz="1400" dirty="0">
                <a:latin typeface="Gill Sans Light"/>
                <a:cs typeface="Gill Sans Light"/>
              </a:rPr>
              <a:t> de la distance au </a:t>
            </a:r>
            <a:r>
              <a:rPr lang="en-US" sz="1400" dirty="0" err="1">
                <a:latin typeface="Gill Sans Light"/>
                <a:cs typeface="Gill Sans Light"/>
              </a:rPr>
              <a:t>centre</a:t>
            </a:r>
            <a:r>
              <a:rPr lang="en-US" sz="1400" dirty="0">
                <a:latin typeface="Gill Sans Light"/>
                <a:cs typeface="Gill Sans Light"/>
              </a:rPr>
              <a:t> de la </a:t>
            </a:r>
            <a:r>
              <a:rPr lang="en-US" sz="1400" dirty="0" err="1">
                <a:latin typeface="Gill Sans Light"/>
                <a:cs typeface="Gill Sans Light"/>
              </a:rPr>
              <a:t>galaxie</a:t>
            </a:r>
            <a:r>
              <a:rPr lang="en-US" sz="1400" dirty="0">
                <a:latin typeface="Gill Sans Light"/>
                <a:cs typeface="Gill Sans Light"/>
              </a:rPr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" y="2966357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0" y="1218978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84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99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17</a:t>
            </a:fld>
            <a:endParaRPr lang="fr-FR"/>
          </a:p>
        </p:txBody>
      </p:sp>
      <p:grpSp>
        <p:nvGrpSpPr>
          <p:cNvPr id="21" name="Group 20"/>
          <p:cNvGrpSpPr/>
          <p:nvPr/>
        </p:nvGrpSpPr>
        <p:grpSpPr>
          <a:xfrm>
            <a:off x="197676" y="699818"/>
            <a:ext cx="8748648" cy="5663984"/>
            <a:chOff x="20650" y="0"/>
            <a:chExt cx="9123349" cy="63638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990" y="0"/>
              <a:ext cx="8232009" cy="6174007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103249" y="175515"/>
              <a:ext cx="10325" cy="59984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-205201" y="2882863"/>
              <a:ext cx="821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emps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78195" y="175515"/>
              <a:ext cx="0" cy="5998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-942300" y="3035263"/>
              <a:ext cx="329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Température</a:t>
              </a:r>
              <a:r>
                <a:rPr lang="en-US" dirty="0" smtClean="0">
                  <a:solidFill>
                    <a:srgbClr val="FF0000"/>
                  </a:solidFill>
                </a:rPr>
                <a:t> / </a:t>
              </a:r>
              <a:r>
                <a:rPr lang="en-US" dirty="0" err="1" smtClean="0">
                  <a:solidFill>
                    <a:srgbClr val="FF0000"/>
                  </a:solidFill>
                </a:rPr>
                <a:t>densité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d’énergie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87365" y="5984211"/>
              <a:ext cx="1295146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fr-FR" sz="3200" dirty="0">
                  <a:solidFill>
                    <a:srgbClr val="FF0000"/>
                  </a:solidFill>
                  <a:latin typeface="Gill Sans Light"/>
                  <a:cs typeface="Gill Sans Light"/>
                </a:rPr>
                <a:t>E = </a:t>
              </a:r>
              <a:r>
                <a:rPr lang="fr-FR" sz="32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kT </a:t>
              </a:r>
              <a:endParaRPr lang="fr-FR" sz="3200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>
            <a:off x="1" y="-503"/>
            <a:ext cx="9144000" cy="1216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D4D4D"/>
                </a:solidFill>
                <a:effectLst/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sz="2800" dirty="0" smtClean="0"/>
              <a:t>Lien entre physique des particules et cosmologie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7143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18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134434" y="1691963"/>
            <a:ext cx="2935619" cy="830997"/>
          </a:xfrm>
          <a:prstGeom prst="rect">
            <a:avLst/>
          </a:prstGeom>
          <a:solidFill>
            <a:srgbClr val="999EE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Le boson de Higgs ! </a:t>
            </a:r>
            <a:b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</a:br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Des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nouvelles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particules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</a:p>
          <a:p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Des dimensions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supplémentaires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  <a:endParaRPr lang="en-US" sz="1600" dirty="0">
              <a:solidFill>
                <a:srgbClr val="3F3F3F"/>
              </a:solidFill>
              <a:latin typeface="Gill Sans Light"/>
              <a:cs typeface="Gill Sans Light"/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239607" y="4481139"/>
            <a:ext cx="5067687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smtClean="0">
                <a:solidFill>
                  <a:srgbClr val="FF0000"/>
                </a:solidFill>
              </a:rPr>
              <a:t>LHC </a:t>
            </a:r>
            <a:r>
              <a:rPr lang="en-US" dirty="0" smtClean="0"/>
              <a:t>a déjà </a:t>
            </a:r>
            <a:r>
              <a:rPr lang="en-US" dirty="0" err="1" smtClean="0"/>
              <a:t>mis</a:t>
            </a:r>
            <a:r>
              <a:rPr lang="en-US" dirty="0" smtClean="0"/>
              <a:t> en </a:t>
            </a:r>
            <a:r>
              <a:rPr lang="en-US" dirty="0" err="1" smtClean="0"/>
              <a:t>évidence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nouvelle </a:t>
            </a:r>
            <a:r>
              <a:rPr lang="en-US" dirty="0" err="1" smtClean="0"/>
              <a:t>particule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Il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peut-être</a:t>
            </a:r>
            <a:r>
              <a:rPr lang="en-US" dirty="0" smtClean="0"/>
              <a:t> en </a:t>
            </a:r>
            <a:r>
              <a:rPr lang="en-US" dirty="0" err="1" smtClean="0"/>
              <a:t>découvrir</a:t>
            </a:r>
            <a:r>
              <a:rPr lang="en-US" dirty="0" smtClean="0"/>
              <a:t> </a:t>
            </a:r>
            <a:r>
              <a:rPr lang="en-US" dirty="0" err="1" smtClean="0"/>
              <a:t>d’autres</a:t>
            </a:r>
            <a:r>
              <a:rPr lang="en-US" dirty="0" smtClean="0"/>
              <a:t>, et </a:t>
            </a:r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valider</a:t>
            </a:r>
            <a:r>
              <a:rPr lang="en-US" dirty="0" smtClean="0"/>
              <a:t> de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théories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9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09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>
                <a:solidFill>
                  <a:srgbClr val="4D4D4D"/>
                </a:solidFill>
                <a:latin typeface="Gill Sans"/>
                <a:cs typeface="Gill Sans"/>
              </a:rPr>
              <a:t>Des particules élémentaires ?</a:t>
            </a:r>
            <a:endParaRPr lang="fr-FR" sz="2800" dirty="0">
              <a:solidFill>
                <a:srgbClr val="4D4D4D"/>
              </a:solidFill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4155270"/>
            <a:ext cx="8540447" cy="239877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Wingdings" charset="2"/>
              <a:buChar char=""/>
            </a:pPr>
            <a:r>
              <a:rPr lang="fr-FR" sz="2000" dirty="0">
                <a:solidFill>
                  <a:srgbClr val="404140"/>
                </a:solidFill>
              </a:rPr>
              <a:t>N</a:t>
            </a:r>
            <a:r>
              <a:rPr lang="fr-FR" sz="2000" dirty="0" smtClean="0">
                <a:solidFill>
                  <a:srgbClr val="404140"/>
                </a:solidFill>
              </a:rPr>
              <a:t>otion qui varie avec l’époque (</a:t>
            </a:r>
            <a:r>
              <a:rPr lang="fr-FR" sz="2000" dirty="0">
                <a:solidFill>
                  <a:srgbClr val="404140"/>
                </a:solidFill>
              </a:rPr>
              <a:t>Dépend des moyens expérimentaux pour les </a:t>
            </a:r>
            <a:r>
              <a:rPr lang="fr-FR" sz="2000" dirty="0" smtClean="0">
                <a:solidFill>
                  <a:srgbClr val="404140"/>
                </a:solidFill>
              </a:rPr>
              <a:t>regarder)</a:t>
            </a:r>
            <a:br>
              <a:rPr lang="fr-FR" sz="2000" dirty="0" smtClean="0">
                <a:solidFill>
                  <a:srgbClr val="404140"/>
                </a:solidFill>
              </a:rPr>
            </a:br>
            <a:r>
              <a:rPr lang="fr-FR" sz="2000" dirty="0" smtClean="0">
                <a:solidFill>
                  <a:srgbClr val="404140"/>
                </a:solidFill>
              </a:rPr>
              <a:t>                                   </a:t>
            </a:r>
            <a:r>
              <a:rPr lang="fr-FR" sz="2000" dirty="0" smtClean="0">
                <a:solidFill>
                  <a:srgbClr val="FF0000"/>
                </a:solidFill>
              </a:rPr>
              <a:t>E=1/</a:t>
            </a:r>
            <a:r>
              <a:rPr lang="fr-FR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Création de nouvelles particules en faisant des collisions de particules : </a:t>
            </a:r>
            <a:r>
              <a:rPr lang="fr-FR" sz="2000" dirty="0" smtClean="0">
                <a:solidFill>
                  <a:srgbClr val="FF0000"/>
                </a:solidFill>
              </a:rPr>
              <a:t>E = mc</a:t>
            </a:r>
            <a:r>
              <a:rPr lang="fr-FR" sz="2000" baseline="30000" dirty="0" smtClean="0">
                <a:solidFill>
                  <a:srgbClr val="FF0000"/>
                </a:solidFill>
              </a:rPr>
              <a:t>2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Objets non composites à l’échelle de 10</a:t>
            </a:r>
            <a:r>
              <a:rPr lang="fr-FR" sz="2000" baseline="30000" dirty="0" smtClean="0">
                <a:solidFill>
                  <a:srgbClr val="404140"/>
                </a:solidFill>
              </a:rPr>
              <a:t>-18</a:t>
            </a:r>
            <a:r>
              <a:rPr lang="fr-FR" sz="2000" dirty="0" smtClean="0">
                <a:solidFill>
                  <a:srgbClr val="404140"/>
                </a:solidFill>
              </a:rPr>
              <a:t> m. 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Masses de l’ordre de 10</a:t>
            </a:r>
            <a:r>
              <a:rPr lang="fr-FR" sz="2000" baseline="30000" dirty="0" smtClean="0">
                <a:solidFill>
                  <a:srgbClr val="404140"/>
                </a:solidFill>
              </a:rPr>
              <a:t>-30</a:t>
            </a:r>
            <a:r>
              <a:rPr lang="fr-FR" sz="2000" dirty="0" smtClean="0">
                <a:solidFill>
                  <a:srgbClr val="404140"/>
                </a:solidFill>
              </a:rPr>
              <a:t> kg.  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Les électrons et quarks sont des particules élémentaires.</a:t>
            </a:r>
            <a:endParaRPr lang="fr-FR" sz="2000" dirty="0">
              <a:solidFill>
                <a:srgbClr val="40414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</a:t>
            </a:fld>
            <a:endParaRPr lang="fr-FR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57" y="1334102"/>
            <a:ext cx="91440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" y="3534588"/>
            <a:ext cx="9021200" cy="11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229892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532849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53966" y="3450716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91629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69329" y="3546570"/>
            <a:ext cx="54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-9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6992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-10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212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-15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49726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-18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1398" y="3546570"/>
            <a:ext cx="147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Taille</a:t>
            </a:r>
            <a:r>
              <a:rPr lang="en-US" dirty="0" smtClean="0">
                <a:latin typeface="Gill Sans Light"/>
                <a:cs typeface="Gill Sans Light"/>
              </a:rPr>
              <a:t> (</a:t>
            </a:r>
            <a:r>
              <a:rPr lang="en-US" dirty="0" err="1" smtClean="0">
                <a:latin typeface="Gill Sans Light"/>
                <a:cs typeface="Gill Sans Light"/>
              </a:rPr>
              <a:t>mètres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188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 paradigme de l’unification</a:t>
            </a:r>
            <a:endParaRPr lang="fr-FR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1215897"/>
            <a:ext cx="8540447" cy="4931141"/>
          </a:xfrm>
        </p:spPr>
        <p:txBody>
          <a:bodyPr/>
          <a:lstStyle/>
          <a:p>
            <a:r>
              <a:rPr lang="fr-FR" b="1" dirty="0" smtClean="0"/>
              <a:t>Newton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smtClean="0"/>
              <a:t>XVII</a:t>
            </a:r>
            <a:r>
              <a:rPr lang="fr-FR" baseline="30000" dirty="0" smtClean="0"/>
              <a:t>ème</a:t>
            </a:r>
            <a:r>
              <a:rPr lang="fr-FR" dirty="0" smtClean="0"/>
              <a:t> siècle) : </a:t>
            </a:r>
            <a:br>
              <a:rPr lang="fr-FR" dirty="0" smtClean="0"/>
            </a:br>
            <a:r>
              <a:rPr lang="fr-FR" dirty="0" smtClean="0"/>
              <a:t>Unification de la mécanique terrestre et céleste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de la gravitation universelle</a:t>
            </a:r>
          </a:p>
          <a:p>
            <a:r>
              <a:rPr lang="fr-FR" b="1" dirty="0" smtClean="0"/>
              <a:t>Maxwell</a:t>
            </a:r>
            <a:r>
              <a:rPr lang="fr-FR" dirty="0" smtClean="0"/>
              <a:t> (XIX</a:t>
            </a:r>
            <a:r>
              <a:rPr lang="fr-FR" baseline="30000" dirty="0" smtClean="0"/>
              <a:t>ème</a:t>
            </a:r>
            <a:r>
              <a:rPr lang="fr-FR" dirty="0" smtClean="0"/>
              <a:t> siècle) :</a:t>
            </a:r>
            <a:br>
              <a:rPr lang="fr-FR" dirty="0" smtClean="0"/>
            </a:br>
            <a:r>
              <a:rPr lang="fr-FR" dirty="0" smtClean="0"/>
              <a:t>Unification de l’électricité et du magnétisme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de l’électromagnétisme</a:t>
            </a:r>
          </a:p>
          <a:p>
            <a:r>
              <a:rPr lang="fr-FR" b="1" dirty="0" smtClean="0"/>
              <a:t>Glashow-Weinberg-Salam </a:t>
            </a:r>
            <a:r>
              <a:rPr lang="fr-FR" dirty="0" smtClean="0"/>
              <a:t>(vers 1970) : </a:t>
            </a:r>
            <a:br>
              <a:rPr lang="fr-FR" dirty="0" smtClean="0"/>
            </a:br>
            <a:r>
              <a:rPr lang="fr-FR" dirty="0" smtClean="0"/>
              <a:t>Unification de l’électromagnétisme et de la force faible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électrofaible</a:t>
            </a:r>
          </a:p>
          <a:p>
            <a:r>
              <a:rPr lang="fr-FR" dirty="0" smtClean="0"/>
              <a:t>Prochaine étape ? Unification avec l’interaction forte ?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Théorie(s) de Grande Unification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85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844146"/>
          </a:xfrm>
        </p:spPr>
        <p:txBody>
          <a:bodyPr/>
          <a:lstStyle/>
          <a:p>
            <a:r>
              <a:rPr lang="en-US" sz="2800" dirty="0" err="1" smtClean="0"/>
              <a:t>D’autres</a:t>
            </a:r>
            <a:r>
              <a:rPr lang="en-US" sz="2800" dirty="0" smtClean="0"/>
              <a:t> </a:t>
            </a:r>
            <a:r>
              <a:rPr lang="en-US" sz="2800" dirty="0" err="1" smtClean="0"/>
              <a:t>exemples</a:t>
            </a:r>
            <a:r>
              <a:rPr lang="en-US" sz="2800" dirty="0" smtClean="0"/>
              <a:t> de Hadrons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1776" y="752929"/>
            <a:ext cx="8540447" cy="5394109"/>
          </a:xfrm>
        </p:spPr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mésons</a:t>
            </a:r>
            <a:r>
              <a:rPr lang="en-US" dirty="0" smtClean="0"/>
              <a:t> : </a:t>
            </a:r>
            <a:r>
              <a:rPr lang="en-US" dirty="0" err="1"/>
              <a:t>p</a:t>
            </a:r>
            <a:r>
              <a:rPr lang="en-US" dirty="0" err="1" smtClean="0"/>
              <a:t>aires</a:t>
            </a:r>
            <a:r>
              <a:rPr lang="en-US" dirty="0" smtClean="0"/>
              <a:t> quarks/antiquarks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21</a:t>
            </a:fld>
            <a:endParaRPr lang="fr-FR"/>
          </a:p>
        </p:txBody>
      </p:sp>
      <p:grpSp>
        <p:nvGrpSpPr>
          <p:cNvPr id="16" name="Group 15"/>
          <p:cNvGrpSpPr/>
          <p:nvPr/>
        </p:nvGrpSpPr>
        <p:grpSpPr>
          <a:xfrm>
            <a:off x="2003972" y="1521817"/>
            <a:ext cx="1923143" cy="1895929"/>
            <a:chOff x="3338286" y="2753178"/>
            <a:chExt cx="1923143" cy="1895929"/>
          </a:xfrm>
        </p:grpSpPr>
        <p:sp>
          <p:nvSpPr>
            <p:cNvPr id="9" name="Oval 8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/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Gill Sans"/>
                  <a:cs typeface="Gill Sans"/>
                </a:rPr>
                <a:t>u</a:t>
              </a:r>
              <a:endParaRPr lang="en-US" sz="2400" b="1" dirty="0">
                <a:latin typeface="Gill Sans"/>
                <a:cs typeface="Gill San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Gill Sans"/>
                  <a:cs typeface="Gill Sans"/>
                </a:rPr>
                <a:t>d</a:t>
              </a:r>
              <a:endParaRPr lang="en-US" sz="2400" b="1" dirty="0">
                <a:latin typeface="Gill Sans"/>
                <a:cs typeface="Gill San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439618" y="1542812"/>
            <a:ext cx="1923143" cy="1895929"/>
            <a:chOff x="3338286" y="2753178"/>
            <a:chExt cx="1923143" cy="1895929"/>
          </a:xfrm>
        </p:grpSpPr>
        <p:sp>
          <p:nvSpPr>
            <p:cNvPr id="18" name="Oval 17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Gill Sans"/>
                  <a:cs typeface="Gill Sans"/>
                </a:rPr>
                <a:t>u</a:t>
              </a:r>
              <a:endParaRPr lang="en-US" sz="2400" b="1" dirty="0">
                <a:latin typeface="Gill Sans"/>
                <a:cs typeface="Gill San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u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200588" y="4306024"/>
            <a:ext cx="1923143" cy="1895929"/>
            <a:chOff x="3338286" y="2753178"/>
            <a:chExt cx="1923143" cy="1895929"/>
          </a:xfrm>
        </p:grpSpPr>
        <p:sp>
          <p:nvSpPr>
            <p:cNvPr id="23" name="Oval 22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c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c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895994" y="1542812"/>
            <a:ext cx="1923143" cy="1895929"/>
            <a:chOff x="3338286" y="2753178"/>
            <a:chExt cx="1923143" cy="1895929"/>
          </a:xfrm>
        </p:grpSpPr>
        <p:sp>
          <p:nvSpPr>
            <p:cNvPr id="28" name="Oval 27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d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u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01990" y="2357376"/>
            <a:ext cx="131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>
                <a:solidFill>
                  <a:srgbClr val="4D4D4D"/>
                </a:solidFill>
                <a:latin typeface="Gill Sans Light"/>
                <a:cs typeface="Gill Sans Light"/>
              </a:rPr>
              <a:t>Les </a:t>
            </a:r>
            <a:r>
              <a:rPr lang="en-US" sz="2400" dirty="0" err="1">
                <a:solidFill>
                  <a:srgbClr val="4D4D4D"/>
                </a:solidFill>
                <a:latin typeface="Gill Sans Light"/>
                <a:cs typeface="Gill Sans Light"/>
              </a:rPr>
              <a:t>pions</a:t>
            </a:r>
            <a:endParaRPr lang="en-US" sz="24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058" y="5141583"/>
            <a:ext cx="955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Le J/</a:t>
            </a:r>
            <a:r>
              <a:rPr lang="en-US" sz="2400" dirty="0" err="1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ψ</a:t>
            </a:r>
            <a:endParaRPr lang="en-US" sz="24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98823" y="3452896"/>
            <a:ext cx="56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+</a:t>
            </a:r>
            <a:endParaRPr lang="en-US" sz="2400" baseline="300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23731" y="3452896"/>
            <a:ext cx="52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0</a:t>
            </a:r>
            <a:endParaRPr lang="en-US" sz="2400" baseline="300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765" y="3452896"/>
            <a:ext cx="48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-</a:t>
            </a:r>
            <a:endParaRPr lang="en-US" sz="2400" baseline="300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51139" y="4838490"/>
            <a:ext cx="3555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4D4D4D"/>
                </a:solidFill>
                <a:latin typeface="Gill Sans Light"/>
                <a:cs typeface="Gill Sans Light"/>
              </a:rPr>
              <a:t>La particule que vous </a:t>
            </a:r>
            <a:br>
              <a:rPr lang="fr-FR" sz="2400" dirty="0">
                <a:solidFill>
                  <a:srgbClr val="4D4D4D"/>
                </a:solidFill>
                <a:latin typeface="Gill Sans Light"/>
                <a:cs typeface="Gill Sans Light"/>
              </a:rPr>
            </a:br>
            <a:r>
              <a:rPr lang="fr-FR" sz="2400" dirty="0">
                <a:solidFill>
                  <a:srgbClr val="4D4D4D"/>
                </a:solidFill>
                <a:latin typeface="Gill Sans Light"/>
                <a:cs typeface="Gill Sans Light"/>
              </a:rPr>
              <a:t>rechercherez cet après-midi</a:t>
            </a:r>
          </a:p>
        </p:txBody>
      </p:sp>
      <p:cxnSp>
        <p:nvCxnSpPr>
          <p:cNvPr id="39" name="Straight Arrow Connector 38"/>
          <p:cNvCxnSpPr>
            <a:stCxn id="37" idx="1"/>
            <a:endCxn id="23" idx="6"/>
          </p:cNvCxnSpPr>
          <p:nvPr/>
        </p:nvCxnSpPr>
        <p:spPr>
          <a:xfrm flipH="1">
            <a:off x="5123731" y="5253989"/>
            <a:ext cx="5274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404104" y="5446020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51139" y="2673738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82588" y="2673738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21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4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6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3800928" y="3528786"/>
            <a:ext cx="112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D4D4D"/>
                </a:solidFill>
                <a:latin typeface="Gill Sans"/>
                <a:cs typeface="Gill Sans"/>
              </a:rPr>
              <a:t>baryons</a:t>
            </a:r>
            <a:endParaRPr lang="en-US" b="1" dirty="0">
              <a:solidFill>
                <a:srgbClr val="4D4D4D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6304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Comment les particules fondamentales interagissent elles ?</a:t>
            </a:r>
            <a:endParaRPr lang="fr-FR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002" y="1075744"/>
            <a:ext cx="8540447" cy="4579880"/>
          </a:xfrm>
        </p:spPr>
        <p:txBody>
          <a:bodyPr>
            <a:normAutofit/>
          </a:bodyPr>
          <a:lstStyle/>
          <a:p>
            <a:r>
              <a:rPr lang="fr-FR" dirty="0" smtClean="0"/>
              <a:t>Vision classique : action instantanée à distance</a:t>
            </a:r>
            <a:br>
              <a:rPr lang="fr-FR" dirty="0" smtClean="0"/>
            </a:br>
            <a:r>
              <a:rPr lang="fr-FR" sz="1800" dirty="0" smtClean="0"/>
              <a:t>La force dépend de la position relative des particules. Mais comment font elles pour « savoir » ?</a:t>
            </a:r>
          </a:p>
          <a:p>
            <a:r>
              <a:rPr lang="fr-FR" dirty="0" smtClean="0"/>
              <a:t>Interaction via un champ :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/>
              <a:t>Chaque particule crée un champ dans tout l’espace. Elle interagit avec le champ créé par l’autre particule.  </a:t>
            </a:r>
            <a:endParaRPr lang="fr-FR" dirty="0" smtClean="0"/>
          </a:p>
          <a:p>
            <a:r>
              <a:rPr lang="fr-FR" dirty="0" smtClean="0"/>
              <a:t>Théorie quantique :</a:t>
            </a:r>
            <a:br>
              <a:rPr lang="fr-FR" dirty="0" smtClean="0"/>
            </a:br>
            <a:r>
              <a:rPr lang="fr-FR" sz="1800" dirty="0" smtClean="0"/>
              <a:t>Les particules échangent d’autres particules qui sont les messagers de la force.</a:t>
            </a:r>
            <a:endParaRPr lang="fr-F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Masterclass</a:t>
            </a:r>
            <a:r>
              <a:rPr lang="fr-FR" dirty="0" smtClean="0"/>
              <a:t> - Le Modèle Standard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</a:t>
            </a:fld>
            <a:endParaRPr lang="fr-FR" dirty="0"/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6630735" y="1264517"/>
            <a:ext cx="938212" cy="177800"/>
            <a:chOff x="1559" y="1093"/>
            <a:chExt cx="591" cy="112"/>
          </a:xfrm>
        </p:grpSpPr>
        <p:sp>
          <p:nvSpPr>
            <p:cNvPr id="8" name="Oval 25"/>
            <p:cNvSpPr>
              <a:spLocks noChangeArrowheads="1"/>
            </p:cNvSpPr>
            <p:nvPr/>
          </p:nvSpPr>
          <p:spPr bwMode="auto">
            <a:xfrm>
              <a:off x="1559" y="1093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Oval 26"/>
            <p:cNvSpPr>
              <a:spLocks noChangeArrowheads="1"/>
            </p:cNvSpPr>
            <p:nvPr/>
          </p:nvSpPr>
          <p:spPr bwMode="auto">
            <a:xfrm>
              <a:off x="2032" y="1095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 flipV="1">
              <a:off x="1677" y="1151"/>
              <a:ext cx="356" cy="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4046351" y="2140185"/>
            <a:ext cx="1506538" cy="687387"/>
            <a:chOff x="2313" y="871"/>
            <a:chExt cx="949" cy="433"/>
          </a:xfrm>
        </p:grpSpPr>
        <p:sp>
          <p:nvSpPr>
            <p:cNvPr id="12" name="Line 32"/>
            <p:cNvSpPr>
              <a:spLocks noChangeShapeType="1"/>
            </p:cNvSpPr>
            <p:nvPr/>
          </p:nvSpPr>
          <p:spPr bwMode="auto">
            <a:xfrm flipV="1">
              <a:off x="2652" y="879"/>
              <a:ext cx="228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V="1">
              <a:off x="2660" y="882"/>
              <a:ext cx="457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 flipV="1">
              <a:off x="2651" y="992"/>
              <a:ext cx="576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2652" y="1093"/>
              <a:ext cx="610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 flipV="1">
              <a:off x="2651" y="871"/>
              <a:ext cx="85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>
              <a:off x="2651" y="1092"/>
              <a:ext cx="567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2651" y="1093"/>
              <a:ext cx="313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2650" y="1093"/>
              <a:ext cx="110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 flipH="1">
              <a:off x="2617" y="1093"/>
              <a:ext cx="34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 flipV="1">
              <a:off x="2617" y="872"/>
              <a:ext cx="34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H="1">
              <a:off x="2499" y="1084"/>
              <a:ext cx="144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H="1" flipV="1">
              <a:off x="2507" y="915"/>
              <a:ext cx="144" cy="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 flipH="1">
              <a:off x="2372" y="1093"/>
              <a:ext cx="288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 flipH="1" flipV="1">
              <a:off x="2364" y="991"/>
              <a:ext cx="29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Line 46"/>
            <p:cNvSpPr>
              <a:spLocks noChangeShapeType="1"/>
            </p:cNvSpPr>
            <p:nvPr/>
          </p:nvSpPr>
          <p:spPr bwMode="auto">
            <a:xfrm flipH="1">
              <a:off x="2313" y="1092"/>
              <a:ext cx="347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6" y="1037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069" y="1039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51"/>
          <p:cNvGrpSpPr>
            <a:grpSpLocks/>
          </p:cNvGrpSpPr>
          <p:nvPr/>
        </p:nvGrpSpPr>
        <p:grpSpPr bwMode="auto">
          <a:xfrm>
            <a:off x="3416113" y="3976665"/>
            <a:ext cx="938213" cy="177800"/>
            <a:chOff x="3756" y="1062"/>
            <a:chExt cx="591" cy="112"/>
          </a:xfrm>
        </p:grpSpPr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756" y="1062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4229" y="1064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3888" y="1110"/>
              <a:ext cx="355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4001" y="1076"/>
              <a:ext cx="60" cy="68"/>
            </a:xfrm>
            <a:prstGeom prst="ellipse">
              <a:avLst/>
            </a:prstGeom>
            <a:solidFill>
              <a:srgbClr val="0000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pic>
        <p:nvPicPr>
          <p:cNvPr id="41" name="Picture 2" descr="D:\users\muanza\boson_media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A47CD"/>
              </a:clrFrom>
              <a:clrTo>
                <a:srgbClr val="0A4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5"/>
          <a:stretch/>
        </p:blipFill>
        <p:spPr bwMode="auto">
          <a:xfrm>
            <a:off x="519689" y="4665413"/>
            <a:ext cx="4165549" cy="176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terac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01" y="4737305"/>
            <a:ext cx="3381372" cy="16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7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21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l’interaction</a:t>
            </a:r>
            <a:r>
              <a:rPr lang="en-US" dirty="0" smtClean="0"/>
              <a:t> </a:t>
            </a:r>
            <a:r>
              <a:rPr lang="en-US" dirty="0" err="1" smtClean="0"/>
              <a:t>faible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bosons W</a:t>
            </a:r>
            <a:r>
              <a:rPr lang="en-US" baseline="30000" dirty="0" smtClean="0"/>
              <a:t>+</a:t>
            </a:r>
            <a:r>
              <a:rPr lang="en-US" dirty="0" smtClean="0"/>
              <a:t>/W</a:t>
            </a:r>
            <a:r>
              <a:rPr lang="en-US" baseline="30000" dirty="0" smtClean="0"/>
              <a:t>-</a:t>
            </a:r>
            <a:r>
              <a:rPr lang="en-US" dirty="0" smtClean="0"/>
              <a:t>/Z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9</a:t>
            </a:fld>
            <a:endParaRPr lang="fr-FR"/>
          </a:p>
        </p:txBody>
      </p:sp>
      <p:pic>
        <p:nvPicPr>
          <p:cNvPr id="7" name="6.1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863" y="2226447"/>
            <a:ext cx="4277360" cy="3208020"/>
          </a:xfrm>
          <a:prstGeom prst="rect">
            <a:avLst/>
          </a:prstGeom>
        </p:spPr>
      </p:pic>
      <p:pic>
        <p:nvPicPr>
          <p:cNvPr id="8" name="Picture 332" descr="rad_beta_mo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644" y="2490003"/>
            <a:ext cx="3581400" cy="2687294"/>
          </a:xfrm>
          <a:prstGeom prst="rect">
            <a:avLst/>
          </a:prstGeom>
          <a:solidFill>
            <a:srgbClr val="969696"/>
          </a:solidFill>
          <a:ln w="38100">
            <a:noFill/>
            <a:miter lim="800000"/>
            <a:headEnd/>
            <a:tailEnd/>
          </a:ln>
          <a:effectLst/>
        </p:spPr>
      </p:pic>
      <p:pic>
        <p:nvPicPr>
          <p:cNvPr id="9" name="Image 1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60" y="5434467"/>
            <a:ext cx="3162300" cy="393700"/>
          </a:xfrm>
          <a:prstGeom prst="rect">
            <a:avLst/>
          </a:prstGeom>
        </p:spPr>
      </p:pic>
      <p:pic>
        <p:nvPicPr>
          <p:cNvPr id="10" name="Image 15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92" y="5928269"/>
            <a:ext cx="2336800" cy="25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644" y="1689784"/>
            <a:ext cx="29387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Désintégration</a:t>
            </a:r>
            <a:r>
              <a:rPr lang="en-US" sz="2800" dirty="0"/>
              <a:t> </a:t>
            </a:r>
            <a:r>
              <a:rPr lang="en-US" sz="2800" dirty="0">
                <a:latin typeface="Symbol" charset="2"/>
                <a:cs typeface="Symbol" charset="2"/>
              </a:rPr>
              <a:t>b</a:t>
            </a:r>
            <a:r>
              <a:rPr lang="en-US" sz="2800" baseline="30000" dirty="0"/>
              <a:t>-</a:t>
            </a:r>
            <a:r>
              <a:rPr lang="en-US" sz="2800" dirty="0"/>
              <a:t> 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6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2010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Green2010.thmx</Template>
  <TotalTime>2211</TotalTime>
  <Words>957</Words>
  <Application>Microsoft Macintosh PowerPoint</Application>
  <PresentationFormat>On-screen Show (4:3)</PresentationFormat>
  <Paragraphs>157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Green2010</vt:lpstr>
      <vt:lpstr>Le modèle standard de la physique des particules et au delà …</vt:lpstr>
      <vt:lpstr>Des particules élémentaires ?</vt:lpstr>
      <vt:lpstr>PowerPoint Presentation</vt:lpstr>
      <vt:lpstr>PowerPoint Presentation</vt:lpstr>
      <vt:lpstr>PowerPoint Presentation</vt:lpstr>
      <vt:lpstr>PowerPoint Presentation</vt:lpstr>
      <vt:lpstr>Comment les particules fondamentales interagissent elles ?</vt:lpstr>
      <vt:lpstr>PowerPoint Presentation</vt:lpstr>
      <vt:lpstr>Zoom sur l’interaction faible bosons W+/W-/Z</vt:lpstr>
      <vt:lpstr>Zoom sur l’interaction faible bosons W+/W-/Z</vt:lpstr>
      <vt:lpstr>La masse des particules</vt:lpstr>
      <vt:lpstr>PowerPoint Presentation</vt:lpstr>
      <vt:lpstr>PowerPoint Presentation</vt:lpstr>
      <vt:lpstr>Les limites de la théorie :  des questions ouvertes</vt:lpstr>
      <vt:lpstr>Les limites de la théorie : Des indices expérimentaux venus de l’univers</vt:lpstr>
      <vt:lpstr>PowerPoint Presentation</vt:lpstr>
      <vt:lpstr>PowerPoint Presentation</vt:lpstr>
      <vt:lpstr>PowerPoint Presentation</vt:lpstr>
      <vt:lpstr>Backup</vt:lpstr>
      <vt:lpstr>Le paradigme de l’unification</vt:lpstr>
      <vt:lpstr>D’autres exemples de Hadrons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Stéphane Perries</dc:creator>
  <cp:lastModifiedBy>Stéphane Perries</cp:lastModifiedBy>
  <cp:revision>88</cp:revision>
  <dcterms:created xsi:type="dcterms:W3CDTF">2011-03-16T11:24:34Z</dcterms:created>
  <dcterms:modified xsi:type="dcterms:W3CDTF">2014-03-19T09:30:05Z</dcterms:modified>
</cp:coreProperties>
</file>