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46" autoAdjust="0"/>
  </p:normalViewPr>
  <p:slideViewPr>
    <p:cSldViewPr>
      <p:cViewPr>
        <p:scale>
          <a:sx n="125" d="100"/>
          <a:sy n="125" d="100"/>
        </p:scale>
        <p:origin x="-416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0CF4-DDEF-475D-AB1C-97E426CD93EF}" type="datetimeFigureOut">
              <a:rPr lang="fr-FR" smtClean="0"/>
              <a:pPr/>
              <a:t>19/3/2014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F4ED-8456-451C-A043-5D442A21D17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0CF4-DDEF-475D-AB1C-97E426CD93EF}" type="datetimeFigureOut">
              <a:rPr lang="fr-FR" smtClean="0"/>
              <a:pPr/>
              <a:t>19/3/2014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F4ED-8456-451C-A043-5D442A21D17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0CF4-DDEF-475D-AB1C-97E426CD93EF}" type="datetimeFigureOut">
              <a:rPr lang="fr-FR" smtClean="0"/>
              <a:pPr/>
              <a:t>19/3/2014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F4ED-8456-451C-A043-5D442A21D17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0CF4-DDEF-475D-AB1C-97E426CD93EF}" type="datetimeFigureOut">
              <a:rPr lang="fr-FR" smtClean="0"/>
              <a:pPr/>
              <a:t>19/3/2014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F4ED-8456-451C-A043-5D442A21D17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0CF4-DDEF-475D-AB1C-97E426CD93EF}" type="datetimeFigureOut">
              <a:rPr lang="fr-FR" smtClean="0"/>
              <a:pPr/>
              <a:t>19/3/2014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F4ED-8456-451C-A043-5D442A21D17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0CF4-DDEF-475D-AB1C-97E426CD93EF}" type="datetimeFigureOut">
              <a:rPr lang="fr-FR" smtClean="0"/>
              <a:pPr/>
              <a:t>19/3/2014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F4ED-8456-451C-A043-5D442A21D17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0CF4-DDEF-475D-AB1C-97E426CD93EF}" type="datetimeFigureOut">
              <a:rPr lang="fr-FR" smtClean="0"/>
              <a:pPr/>
              <a:t>19/3/2014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F4ED-8456-451C-A043-5D442A21D17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0CF4-DDEF-475D-AB1C-97E426CD93EF}" type="datetimeFigureOut">
              <a:rPr lang="fr-FR" smtClean="0"/>
              <a:pPr/>
              <a:t>19/3/2014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F4ED-8456-451C-A043-5D442A21D17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0CF4-DDEF-475D-AB1C-97E426CD93EF}" type="datetimeFigureOut">
              <a:rPr lang="fr-FR" smtClean="0"/>
              <a:pPr/>
              <a:t>19/3/2014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F4ED-8456-451C-A043-5D442A21D17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0CF4-DDEF-475D-AB1C-97E426CD93EF}" type="datetimeFigureOut">
              <a:rPr lang="fr-FR" smtClean="0"/>
              <a:pPr/>
              <a:t>19/3/2014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F4ED-8456-451C-A043-5D442A21D17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0CF4-DDEF-475D-AB1C-97E426CD93EF}" type="datetimeFigureOut">
              <a:rPr lang="fr-FR" smtClean="0"/>
              <a:pPr/>
              <a:t>19/3/2014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F4ED-8456-451C-A043-5D442A21D17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60CF4-DDEF-475D-AB1C-97E426CD93EF}" type="datetimeFigureOut">
              <a:rPr lang="fr-FR" smtClean="0"/>
              <a:pPr/>
              <a:t>19/3/2014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4F4ED-8456-451C-A043-5D442A21D17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24744" y="98212"/>
            <a:ext cx="488269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Masterclasses: aide-mémoire pour l’exercice </a:t>
            </a:r>
            <a:r>
              <a:rPr lang="fr-FR" dirty="0" smtClean="0"/>
              <a:t>WZH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4624" y="971600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Les particules dont vous disposez</a:t>
            </a:r>
            <a:endParaRPr lang="fr-FR" sz="1400" b="1" dirty="0"/>
          </a:p>
        </p:txBody>
      </p:sp>
      <p:grpSp>
        <p:nvGrpSpPr>
          <p:cNvPr id="34" name="Groupe 33"/>
          <p:cNvGrpSpPr/>
          <p:nvPr/>
        </p:nvGrpSpPr>
        <p:grpSpPr>
          <a:xfrm>
            <a:off x="2276872" y="683568"/>
            <a:ext cx="4320480" cy="1368152"/>
            <a:chOff x="620688" y="1475656"/>
            <a:chExt cx="4320480" cy="1368152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620688" y="1475656"/>
              <a:ext cx="4248472" cy="13681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908720" y="1691680"/>
              <a:ext cx="122413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908720" y="1979712"/>
              <a:ext cx="122413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908720" y="2411760"/>
              <a:ext cx="1224136" cy="0"/>
            </a:xfrm>
            <a:prstGeom prst="line">
              <a:avLst/>
            </a:prstGeom>
            <a:ln w="1333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348880" y="1527919"/>
              <a:ext cx="1541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ym typeface="Symbol"/>
                </a:rPr>
                <a:t> </a:t>
              </a:r>
              <a:r>
                <a:rPr lang="fr-FR" sz="1400" i="1" dirty="0" smtClean="0"/>
                <a:t>Trait rouge </a:t>
              </a:r>
              <a:r>
                <a:rPr lang="fr-FR" sz="1400" dirty="0" smtClean="0"/>
                <a:t>= </a:t>
              </a:r>
              <a:r>
                <a:rPr lang="fr-FR" sz="1400" b="1" dirty="0" smtClean="0">
                  <a:latin typeface="Symbol" pitchFamily="18" charset="2"/>
                </a:rPr>
                <a:t>m</a:t>
              </a:r>
              <a:r>
                <a:rPr lang="fr-FR" sz="1400" b="1" baseline="30000" dirty="0" smtClean="0">
                  <a:sym typeface="Symbol"/>
                </a:rPr>
                <a:t></a:t>
              </a:r>
              <a:endParaRPr lang="fr-FR" sz="1400" b="1" baseline="300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348880" y="1835696"/>
              <a:ext cx="15113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ym typeface="Symbol"/>
                </a:rPr>
                <a:t> </a:t>
              </a:r>
              <a:r>
                <a:rPr lang="fr-FR" sz="1400" i="1" dirty="0" smtClean="0"/>
                <a:t>Trait jaune </a:t>
              </a:r>
              <a:r>
                <a:rPr lang="fr-FR" sz="1400" dirty="0" smtClean="0"/>
                <a:t>= </a:t>
              </a:r>
              <a:r>
                <a:rPr lang="fr-FR" sz="1400" b="1" dirty="0" smtClean="0"/>
                <a:t>e</a:t>
              </a:r>
              <a:r>
                <a:rPr lang="fr-FR" sz="1400" b="1" baseline="30000" dirty="0" smtClean="0">
                  <a:sym typeface="Symbol"/>
                </a:rPr>
                <a:t></a:t>
              </a:r>
              <a:endParaRPr lang="fr-FR" sz="1400" b="1" baseline="300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348880" y="2248580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ym typeface="Symbol"/>
                </a:rPr>
                <a:t> </a:t>
              </a:r>
              <a:r>
                <a:rPr lang="fr-FR" sz="1400" i="1" dirty="0" smtClean="0">
                  <a:sym typeface="Symbol"/>
                </a:rPr>
                <a:t>Flèche</a:t>
              </a:r>
              <a:r>
                <a:rPr lang="fr-FR" sz="1400" i="1" dirty="0" smtClean="0"/>
                <a:t> jaune </a:t>
              </a:r>
              <a:r>
                <a:rPr lang="fr-FR" sz="1400" dirty="0" smtClean="0"/>
                <a:t>= énergie transverse manquante (</a:t>
              </a:r>
              <a:r>
                <a:rPr lang="fr-FR" sz="1400" b="1" dirty="0" smtClean="0"/>
                <a:t>E</a:t>
              </a:r>
              <a:r>
                <a:rPr lang="fr-FR" sz="1400" b="1" baseline="-25000" dirty="0" smtClean="0"/>
                <a:t>T</a:t>
              </a:r>
              <a:r>
                <a:rPr lang="fr-FR" sz="1400" b="1" baseline="30000" dirty="0" smtClean="0"/>
                <a:t>M</a:t>
              </a:r>
              <a:r>
                <a:rPr lang="fr-FR" sz="1400" dirty="0" smtClean="0"/>
                <a:t>)</a:t>
              </a:r>
              <a:endParaRPr lang="fr-FR" sz="1400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16632" y="282464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La charge des particules</a:t>
            </a:r>
            <a:endParaRPr lang="fr-FR" sz="1400" b="1" dirty="0"/>
          </a:p>
        </p:txBody>
      </p:sp>
      <p:grpSp>
        <p:nvGrpSpPr>
          <p:cNvPr id="35" name="Groupe 34"/>
          <p:cNvGrpSpPr/>
          <p:nvPr/>
        </p:nvGrpSpPr>
        <p:grpSpPr>
          <a:xfrm>
            <a:off x="2132856" y="2411760"/>
            <a:ext cx="3793591" cy="1761812"/>
            <a:chOff x="355489" y="3059832"/>
            <a:chExt cx="3793591" cy="1761812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548680" y="3059832"/>
              <a:ext cx="3600400" cy="1440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Arc 16"/>
            <p:cNvSpPr/>
            <p:nvPr/>
          </p:nvSpPr>
          <p:spPr>
            <a:xfrm rot="16358788">
              <a:off x="950732" y="3208511"/>
              <a:ext cx="1015637" cy="1053891"/>
            </a:xfrm>
            <a:prstGeom prst="arc">
              <a:avLst/>
            </a:prstGeom>
            <a:noFill/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Arc 17"/>
            <p:cNvSpPr/>
            <p:nvPr/>
          </p:nvSpPr>
          <p:spPr>
            <a:xfrm rot="16358788" flipV="1">
              <a:off x="424553" y="3736943"/>
              <a:ext cx="1015637" cy="1153765"/>
            </a:xfrm>
            <a:prstGeom prst="arc">
              <a:avLst/>
            </a:prstGeom>
            <a:noFill/>
            <a:ln w="571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844824" y="3203848"/>
              <a:ext cx="1702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ym typeface="Symbol"/>
                </a:rPr>
                <a:t> </a:t>
              </a:r>
              <a:r>
                <a:rPr lang="fr-FR" sz="1400" i="1" dirty="0" smtClean="0"/>
                <a:t>Sens horaire </a:t>
              </a:r>
              <a:r>
                <a:rPr lang="fr-FR" sz="1400" dirty="0" smtClean="0"/>
                <a:t>=   </a:t>
              </a:r>
              <a:r>
                <a:rPr lang="fr-FR" sz="2400" b="1" dirty="0" smtClean="0"/>
                <a:t>+</a:t>
              </a:r>
              <a:endParaRPr lang="fr-FR" sz="2400" b="1" baseline="300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844824" y="3707904"/>
              <a:ext cx="19205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ym typeface="Symbol"/>
                </a:rPr>
                <a:t> </a:t>
              </a:r>
              <a:r>
                <a:rPr lang="fr-FR" sz="1400" i="1" dirty="0" smtClean="0"/>
                <a:t>Sens </a:t>
              </a:r>
              <a:r>
                <a:rPr lang="fr-FR" sz="1400" i="1" dirty="0" err="1" smtClean="0"/>
                <a:t>anti-horaire</a:t>
              </a:r>
              <a:r>
                <a:rPr lang="fr-FR" sz="1400" dirty="0" smtClean="0"/>
                <a:t>=  </a:t>
              </a:r>
              <a:r>
                <a:rPr lang="fr-FR" sz="2800" b="1" dirty="0" smtClean="0"/>
                <a:t>-</a:t>
              </a:r>
              <a:endParaRPr lang="fr-FR" sz="2800" b="1" baseline="30000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44624" y="448082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Quand a-t-on un neutrino?</a:t>
            </a:r>
            <a:endParaRPr lang="fr-FR" sz="1400" b="1" dirty="0"/>
          </a:p>
        </p:txBody>
      </p:sp>
      <p:grpSp>
        <p:nvGrpSpPr>
          <p:cNvPr id="37" name="Groupe 36"/>
          <p:cNvGrpSpPr/>
          <p:nvPr/>
        </p:nvGrpSpPr>
        <p:grpSpPr>
          <a:xfrm>
            <a:off x="2060848" y="4211960"/>
            <a:ext cx="5256584" cy="1152128"/>
            <a:chOff x="548680" y="5292080"/>
            <a:chExt cx="5256584" cy="1152128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548680" y="5292080"/>
              <a:ext cx="4608512" cy="11521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836712" y="5652120"/>
              <a:ext cx="720080" cy="0"/>
            </a:xfrm>
            <a:prstGeom prst="line">
              <a:avLst/>
            </a:prstGeom>
            <a:ln w="1333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2204864" y="5457582"/>
              <a:ext cx="360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ym typeface="Symbol"/>
                </a:rPr>
                <a:t> </a:t>
              </a:r>
              <a:r>
                <a:rPr lang="fr-FR" sz="1400" b="1" dirty="0" smtClean="0"/>
                <a:t>E</a:t>
              </a:r>
              <a:r>
                <a:rPr lang="fr-FR" sz="1400" b="1" baseline="-25000" dirty="0" smtClean="0"/>
                <a:t>T</a:t>
              </a:r>
              <a:r>
                <a:rPr lang="fr-FR" sz="1400" b="1" baseline="30000" dirty="0" smtClean="0"/>
                <a:t>M</a:t>
              </a:r>
              <a:r>
                <a:rPr lang="fr-FR" sz="1400" b="1" dirty="0"/>
                <a:t> </a:t>
              </a:r>
              <a:r>
                <a:rPr lang="fr-FR" sz="1400" b="1" dirty="0" smtClean="0"/>
                <a:t>&lt; 20GeV/c = pas de neutrino</a:t>
              </a:r>
              <a:endParaRPr lang="fr-FR" sz="1400" b="1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836712" y="6084168"/>
              <a:ext cx="1368152" cy="0"/>
            </a:xfrm>
            <a:prstGeom prst="line">
              <a:avLst/>
            </a:prstGeom>
            <a:ln w="1333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2204864" y="5868144"/>
              <a:ext cx="360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ym typeface="Symbol"/>
                </a:rPr>
                <a:t> </a:t>
              </a:r>
              <a:r>
                <a:rPr lang="fr-FR" sz="1400" b="1" dirty="0" smtClean="0"/>
                <a:t>E</a:t>
              </a:r>
              <a:r>
                <a:rPr lang="fr-FR" sz="1400" b="1" baseline="-25000" dirty="0" smtClean="0"/>
                <a:t>T</a:t>
              </a:r>
              <a:r>
                <a:rPr lang="fr-FR" sz="1400" b="1" baseline="30000" dirty="0" smtClean="0"/>
                <a:t>M</a:t>
              </a:r>
              <a:r>
                <a:rPr lang="fr-FR" sz="1400" b="1" dirty="0"/>
                <a:t> &gt;</a:t>
              </a:r>
              <a:r>
                <a:rPr lang="fr-FR" sz="1400" b="1" dirty="0" smtClean="0"/>
                <a:t> 20GeV/c = neutrino</a:t>
              </a:r>
              <a:endParaRPr lang="fr-FR" sz="1400" b="1" dirty="0"/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0" y="5868144"/>
            <a:ext cx="141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Quand a-t-on un candidat W?</a:t>
            </a:r>
            <a:endParaRPr lang="fr-FR" sz="1400" b="1" dirty="0"/>
          </a:p>
        </p:txBody>
      </p:sp>
      <p:grpSp>
        <p:nvGrpSpPr>
          <p:cNvPr id="39" name="Groupe 38"/>
          <p:cNvGrpSpPr/>
          <p:nvPr/>
        </p:nvGrpSpPr>
        <p:grpSpPr>
          <a:xfrm>
            <a:off x="2780928" y="5868144"/>
            <a:ext cx="3816424" cy="648072"/>
            <a:chOff x="980728" y="467544"/>
            <a:chExt cx="3816424" cy="648072"/>
          </a:xfrm>
        </p:grpSpPr>
        <p:sp>
          <p:nvSpPr>
            <p:cNvPr id="40" name="Rectangle à coins arrondis 39"/>
            <p:cNvSpPr/>
            <p:nvPr/>
          </p:nvSpPr>
          <p:spPr>
            <a:xfrm>
              <a:off x="980728" y="467544"/>
              <a:ext cx="3816424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052736" y="489030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ym typeface="Symbol"/>
                </a:rPr>
                <a:t>1.  Si on a un neutrino  </a:t>
              </a:r>
              <a:r>
                <a:rPr lang="fr-FR" sz="1200" b="1" dirty="0" smtClean="0">
                  <a:sym typeface="Symbol"/>
                </a:rPr>
                <a:t>(</a:t>
              </a:r>
              <a:r>
                <a:rPr lang="fr-FR" sz="1200" b="1" dirty="0" smtClean="0"/>
                <a:t>E</a:t>
              </a:r>
              <a:r>
                <a:rPr lang="fr-FR" sz="1200" b="1" baseline="-25000" dirty="0" smtClean="0"/>
                <a:t>T</a:t>
              </a:r>
              <a:r>
                <a:rPr lang="fr-FR" sz="1200" b="1" baseline="30000" dirty="0" smtClean="0"/>
                <a:t>M</a:t>
              </a:r>
              <a:r>
                <a:rPr lang="fr-FR" sz="1200" b="1" dirty="0" smtClean="0"/>
                <a:t> </a:t>
              </a:r>
              <a:r>
                <a:rPr lang="fr-FR" sz="1200" b="1" dirty="0"/>
                <a:t>&gt;</a:t>
              </a:r>
              <a:r>
                <a:rPr lang="fr-FR" sz="1200" b="1" dirty="0" smtClean="0"/>
                <a:t> 20GeV/c)</a:t>
              </a:r>
              <a:endParaRPr lang="fr-FR" sz="1200" b="1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052736" y="766609"/>
              <a:ext cx="3528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ym typeface="Symbol"/>
                </a:rPr>
                <a:t>2</a:t>
              </a:r>
              <a:r>
                <a:rPr lang="fr-FR" sz="1200" dirty="0" smtClean="0">
                  <a:sym typeface="Symbol"/>
                </a:rPr>
                <a:t>.  </a:t>
              </a:r>
              <a:r>
                <a:rPr lang="fr-FR" sz="1200" dirty="0" smtClean="0"/>
                <a:t>Si on a </a:t>
              </a:r>
              <a:r>
                <a:rPr lang="fr-FR" sz="1200" b="1" u="sng" dirty="0" smtClean="0"/>
                <a:t>exactement</a:t>
              </a:r>
              <a:r>
                <a:rPr lang="fr-FR" sz="1200" dirty="0" smtClean="0"/>
                <a:t> un lepton </a:t>
              </a:r>
              <a:r>
                <a:rPr lang="fr-FR" sz="1200" b="1" dirty="0" smtClean="0"/>
                <a:t>(</a:t>
              </a:r>
              <a:r>
                <a:rPr lang="fr-FR" sz="1200" b="1" dirty="0" smtClean="0">
                  <a:latin typeface="Symbol" pitchFamily="18" charset="2"/>
                </a:rPr>
                <a:t>m</a:t>
              </a:r>
              <a:r>
                <a:rPr lang="fr-FR" sz="1200" b="1" baseline="30000" dirty="0" smtClean="0">
                  <a:sym typeface="Symbol"/>
                </a:rPr>
                <a:t></a:t>
              </a:r>
              <a:r>
                <a:rPr lang="fr-FR" sz="1200" b="1" dirty="0" smtClean="0">
                  <a:sym typeface="Symbol"/>
                </a:rPr>
                <a:t> ou e</a:t>
              </a:r>
              <a:r>
                <a:rPr lang="fr-FR" sz="1200" b="1" baseline="30000" dirty="0" smtClean="0">
                  <a:sym typeface="Symbol"/>
                </a:rPr>
                <a:t></a:t>
              </a:r>
              <a:r>
                <a:rPr lang="fr-FR" sz="1200" b="1" dirty="0" smtClean="0"/>
                <a:t>)</a:t>
              </a:r>
              <a:endParaRPr lang="fr-FR" sz="1200" b="1" dirty="0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0" y="6732240"/>
            <a:ext cx="134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Quand a-t-on un candidat Z?</a:t>
            </a:r>
            <a:endParaRPr lang="fr-FR" sz="1400" b="1" dirty="0"/>
          </a:p>
        </p:txBody>
      </p:sp>
      <p:grpSp>
        <p:nvGrpSpPr>
          <p:cNvPr id="44" name="Groupe 43"/>
          <p:cNvGrpSpPr/>
          <p:nvPr/>
        </p:nvGrpSpPr>
        <p:grpSpPr>
          <a:xfrm>
            <a:off x="1628800" y="6732240"/>
            <a:ext cx="5400600" cy="504056"/>
            <a:chOff x="836712" y="4644008"/>
            <a:chExt cx="5400600" cy="648072"/>
          </a:xfrm>
        </p:grpSpPr>
        <p:sp>
          <p:nvSpPr>
            <p:cNvPr id="45" name="Rectangle à coins arrondis 44"/>
            <p:cNvSpPr/>
            <p:nvPr/>
          </p:nvSpPr>
          <p:spPr>
            <a:xfrm>
              <a:off x="836712" y="4644008"/>
              <a:ext cx="5184576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980728" y="4665494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200" b="1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908720" y="4737335"/>
              <a:ext cx="5328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ym typeface="Symbol"/>
                </a:rPr>
                <a:t>1</a:t>
              </a:r>
              <a:r>
                <a:rPr lang="fr-FR" sz="1200" dirty="0" smtClean="0">
                  <a:sym typeface="Symbol"/>
                </a:rPr>
                <a:t>.  </a:t>
              </a:r>
              <a:r>
                <a:rPr lang="fr-FR" sz="1200" dirty="0" smtClean="0"/>
                <a:t>Si on a </a:t>
              </a:r>
              <a:r>
                <a:rPr lang="fr-FR" sz="1200" b="1" u="sng" dirty="0" smtClean="0"/>
                <a:t>exactement</a:t>
              </a:r>
              <a:r>
                <a:rPr lang="fr-FR" sz="1200" dirty="0" smtClean="0"/>
                <a:t> deux leptons de </a:t>
              </a:r>
              <a:r>
                <a:rPr lang="fr-FR" sz="1200" b="1" dirty="0" smtClean="0"/>
                <a:t>même famille </a:t>
              </a:r>
              <a:r>
                <a:rPr lang="fr-FR" sz="1200" dirty="0" smtClean="0"/>
                <a:t>et de </a:t>
              </a:r>
              <a:r>
                <a:rPr lang="fr-FR" sz="1200" b="1" dirty="0" smtClean="0"/>
                <a:t>charges opposées</a:t>
              </a:r>
              <a:r>
                <a:rPr lang="fr-FR" sz="1200" dirty="0" smtClean="0"/>
                <a:t>.</a:t>
              </a:r>
              <a:endParaRPr lang="fr-FR" sz="1200" b="1" dirty="0"/>
            </a:p>
          </p:txBody>
        </p:sp>
      </p:grpSp>
      <p:cxnSp>
        <p:nvCxnSpPr>
          <p:cNvPr id="51" name="Connecteur droit 50"/>
          <p:cNvCxnSpPr/>
          <p:nvPr/>
        </p:nvCxnSpPr>
        <p:spPr>
          <a:xfrm>
            <a:off x="0" y="558011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èche droite 51"/>
          <p:cNvSpPr/>
          <p:nvPr/>
        </p:nvSpPr>
        <p:spPr>
          <a:xfrm>
            <a:off x="1484784" y="1187624"/>
            <a:ext cx="720080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 droite 52"/>
          <p:cNvSpPr/>
          <p:nvPr/>
        </p:nvSpPr>
        <p:spPr>
          <a:xfrm>
            <a:off x="1484784" y="2915816"/>
            <a:ext cx="720080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lèche droite 53"/>
          <p:cNvSpPr/>
          <p:nvPr/>
        </p:nvSpPr>
        <p:spPr>
          <a:xfrm>
            <a:off x="1268760" y="4572000"/>
            <a:ext cx="720080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lèche droite 54"/>
          <p:cNvSpPr/>
          <p:nvPr/>
        </p:nvSpPr>
        <p:spPr>
          <a:xfrm>
            <a:off x="1700808" y="6012160"/>
            <a:ext cx="720080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droite 55"/>
          <p:cNvSpPr/>
          <p:nvPr/>
        </p:nvSpPr>
        <p:spPr>
          <a:xfrm>
            <a:off x="1340768" y="6804248"/>
            <a:ext cx="288032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-27384" y="788436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Quand a-t-on un candidat </a:t>
            </a:r>
            <a:r>
              <a:rPr lang="fr-FR" sz="1400" b="1" dirty="0" smtClean="0"/>
              <a:t>H?</a:t>
            </a:r>
            <a:endParaRPr lang="fr-FR" sz="1400" b="1" dirty="0"/>
          </a:p>
        </p:txBody>
      </p:sp>
      <p:grpSp>
        <p:nvGrpSpPr>
          <p:cNvPr id="58" name="Groupe 57"/>
          <p:cNvGrpSpPr/>
          <p:nvPr/>
        </p:nvGrpSpPr>
        <p:grpSpPr>
          <a:xfrm>
            <a:off x="2492896" y="8316416"/>
            <a:ext cx="4320480" cy="576064"/>
            <a:chOff x="908720" y="4644008"/>
            <a:chExt cx="3985702" cy="648072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908720" y="4644008"/>
              <a:ext cx="3960440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980728" y="4665494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200" b="1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1005990" y="4772054"/>
              <a:ext cx="3888432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ym typeface="Symbol"/>
                </a:rPr>
                <a:t>1</a:t>
              </a:r>
              <a:r>
                <a:rPr lang="fr-FR" sz="1200" dirty="0" smtClean="0">
                  <a:sym typeface="Symbol"/>
                </a:rPr>
                <a:t>.  </a:t>
              </a:r>
              <a:r>
                <a:rPr lang="fr-FR" sz="1200" dirty="0" smtClean="0"/>
                <a:t>Si on </a:t>
              </a:r>
              <a:r>
                <a:rPr lang="fr-FR" sz="1200" dirty="0" smtClean="0"/>
                <a:t>a </a:t>
              </a:r>
              <a:r>
                <a:rPr lang="fr-FR" sz="1200" b="1" dirty="0" smtClean="0"/>
                <a:t>exactement</a:t>
              </a:r>
              <a:r>
                <a:rPr lang="fr-FR" sz="1200" dirty="0" smtClean="0"/>
                <a:t>  2 photons</a:t>
              </a:r>
              <a:endParaRPr lang="fr-FR" sz="1200" b="1" dirty="0"/>
            </a:p>
          </p:txBody>
        </p:sp>
      </p:grpSp>
      <p:sp>
        <p:nvSpPr>
          <p:cNvPr id="62" name="Flèche droite 61"/>
          <p:cNvSpPr/>
          <p:nvPr/>
        </p:nvSpPr>
        <p:spPr>
          <a:xfrm>
            <a:off x="1628800" y="7956376"/>
            <a:ext cx="720080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5" name="Groupe 57"/>
          <p:cNvGrpSpPr/>
          <p:nvPr/>
        </p:nvGrpSpPr>
        <p:grpSpPr>
          <a:xfrm>
            <a:off x="2492896" y="7596336"/>
            <a:ext cx="4320480" cy="576064"/>
            <a:chOff x="908720" y="4644008"/>
            <a:chExt cx="3985702" cy="648072"/>
          </a:xfrm>
        </p:grpSpPr>
        <p:sp>
          <p:nvSpPr>
            <p:cNvPr id="66" name="Rectangle à coins arrondis 58"/>
            <p:cNvSpPr/>
            <p:nvPr/>
          </p:nvSpPr>
          <p:spPr>
            <a:xfrm>
              <a:off x="908720" y="4644008"/>
              <a:ext cx="3960440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59"/>
            <p:cNvSpPr txBox="1"/>
            <p:nvPr/>
          </p:nvSpPr>
          <p:spPr>
            <a:xfrm>
              <a:off x="980728" y="4665494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200" b="1" dirty="0"/>
            </a:p>
          </p:txBody>
        </p:sp>
        <p:sp>
          <p:nvSpPr>
            <p:cNvPr id="68" name="ZoneTexte 60"/>
            <p:cNvSpPr txBox="1"/>
            <p:nvPr/>
          </p:nvSpPr>
          <p:spPr>
            <a:xfrm>
              <a:off x="1005990" y="4772054"/>
              <a:ext cx="3888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ym typeface="Symbol"/>
                </a:rPr>
                <a:t>1</a:t>
              </a:r>
              <a:r>
                <a:rPr lang="fr-FR" sz="1200" dirty="0" smtClean="0">
                  <a:sym typeface="Symbol"/>
                </a:rPr>
                <a:t>.  </a:t>
              </a:r>
              <a:r>
                <a:rPr lang="fr-FR" sz="1200" dirty="0" smtClean="0"/>
                <a:t>Si on a </a:t>
              </a:r>
              <a:r>
                <a:rPr lang="fr-FR" sz="1200" b="1" u="sng" dirty="0" smtClean="0"/>
                <a:t>exactement</a:t>
              </a:r>
              <a:r>
                <a:rPr lang="fr-FR" sz="1200" dirty="0" smtClean="0"/>
                <a:t> quatre leptons </a:t>
              </a:r>
              <a:r>
                <a:rPr lang="fr-FR" sz="1200" b="1" dirty="0" smtClean="0"/>
                <a:t>pouvant former 2 Z.</a:t>
              </a:r>
              <a:endParaRPr lang="fr-FR" sz="1200" b="1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à coins arrondis 57"/>
          <p:cNvSpPr/>
          <p:nvPr/>
        </p:nvSpPr>
        <p:spPr>
          <a:xfrm>
            <a:off x="404664" y="5724128"/>
            <a:ext cx="6192688" cy="1080120"/>
          </a:xfrm>
          <a:prstGeom prst="roundRect">
            <a:avLst>
              <a:gd name="adj" fmla="val 1022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404664" y="3563888"/>
            <a:ext cx="6192688" cy="1440160"/>
          </a:xfrm>
          <a:prstGeom prst="roundRect">
            <a:avLst>
              <a:gd name="adj" fmla="val 1022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404664" y="467544"/>
            <a:ext cx="6192688" cy="2232248"/>
          </a:xfrm>
          <a:prstGeom prst="roundRect">
            <a:avLst>
              <a:gd name="adj" fmla="val 1022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88640" y="107504"/>
            <a:ext cx="4333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ym typeface="Symbol"/>
              </a:rPr>
              <a:t> </a:t>
            </a:r>
            <a:r>
              <a:rPr lang="fr-FR" sz="1400" dirty="0" smtClean="0"/>
              <a:t>Comment remplir la feuille </a:t>
            </a:r>
            <a:r>
              <a:rPr lang="fr-FR" sz="1400" dirty="0"/>
              <a:t>E</a:t>
            </a:r>
            <a:r>
              <a:rPr lang="fr-FR" sz="1400" dirty="0" smtClean="0"/>
              <a:t>xcel pour un candidat W?</a:t>
            </a:r>
            <a:endParaRPr lang="fr-F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05" t="17900" r="62404" b="74376"/>
          <a:stretch>
            <a:fillRect/>
          </a:stretch>
        </p:blipFill>
        <p:spPr bwMode="auto">
          <a:xfrm>
            <a:off x="548680" y="611560"/>
            <a:ext cx="5692227" cy="792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2" name="Connecteur droit avec flèche 11"/>
          <p:cNvCxnSpPr>
            <a:stCxn id="14" idx="0"/>
          </p:cNvCxnSpPr>
          <p:nvPr/>
        </p:nvCxnSpPr>
        <p:spPr>
          <a:xfrm flipV="1">
            <a:off x="2852936" y="1043608"/>
            <a:ext cx="72008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492896" y="1547664"/>
            <a:ext cx="720080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1 si le lepton est un e</a:t>
            </a:r>
            <a:endParaRPr lang="fr-FR" sz="1000" b="1" dirty="0"/>
          </a:p>
        </p:txBody>
      </p:sp>
      <p:cxnSp>
        <p:nvCxnSpPr>
          <p:cNvPr id="15" name="Connecteur droit avec flèche 14"/>
          <p:cNvCxnSpPr>
            <a:stCxn id="16" idx="0"/>
          </p:cNvCxnSpPr>
          <p:nvPr/>
        </p:nvCxnSpPr>
        <p:spPr>
          <a:xfrm flipV="1">
            <a:off x="3645024" y="1043608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284984" y="1547664"/>
            <a:ext cx="720080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1 si le lepton est un </a:t>
            </a:r>
            <a:r>
              <a:rPr lang="fr-FR" sz="1000" b="1" dirty="0" smtClean="0">
                <a:latin typeface="Symbol" pitchFamily="18" charset="2"/>
              </a:rPr>
              <a:t>m</a:t>
            </a:r>
            <a:endParaRPr lang="fr-FR" sz="1000" b="1" dirty="0">
              <a:latin typeface="Symbol" pitchFamily="18" charset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077072" y="1547664"/>
            <a:ext cx="504056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1 si +</a:t>
            </a:r>
            <a:endParaRPr lang="fr-FR" sz="1000" b="1" dirty="0">
              <a:latin typeface="Symbol" pitchFamily="18" charset="2"/>
            </a:endParaRPr>
          </a:p>
        </p:txBody>
      </p:sp>
      <p:cxnSp>
        <p:nvCxnSpPr>
          <p:cNvPr id="21" name="Connecteur droit avec flèche 20"/>
          <p:cNvCxnSpPr>
            <a:stCxn id="20" idx="0"/>
          </p:cNvCxnSpPr>
          <p:nvPr/>
        </p:nvCxnSpPr>
        <p:spPr>
          <a:xfrm flipV="1">
            <a:off x="4329100" y="1043608"/>
            <a:ext cx="36004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725144" y="1547664"/>
            <a:ext cx="504056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1 si -</a:t>
            </a:r>
            <a:endParaRPr lang="fr-FR" sz="1000" b="1" dirty="0">
              <a:latin typeface="Symbol" pitchFamily="18" charset="2"/>
            </a:endParaRPr>
          </a:p>
        </p:txBody>
      </p:sp>
      <p:cxnSp>
        <p:nvCxnSpPr>
          <p:cNvPr id="29" name="Connecteur droit avec flèche 28"/>
          <p:cNvCxnSpPr>
            <a:stCxn id="28" idx="0"/>
          </p:cNvCxnSpPr>
          <p:nvPr/>
        </p:nvCxnSpPr>
        <p:spPr>
          <a:xfrm flipV="1">
            <a:off x="4977172" y="1043608"/>
            <a:ext cx="36004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5697252" y="1043608"/>
            <a:ext cx="108012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517232" y="1547664"/>
            <a:ext cx="792088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1 si pas de signe</a:t>
            </a:r>
            <a:endParaRPr lang="fr-FR" sz="1000" b="1" dirty="0">
              <a:latin typeface="Symbol" pitchFamily="18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905" t="17900" r="84096" b="76483"/>
          <a:stretch>
            <a:fillRect/>
          </a:stretch>
        </p:blipFill>
        <p:spPr bwMode="auto">
          <a:xfrm>
            <a:off x="620688" y="3779912"/>
            <a:ext cx="2132856" cy="5760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 l="34774" t="17900" r="43283" b="76483"/>
          <a:stretch>
            <a:fillRect/>
          </a:stretch>
        </p:blipFill>
        <p:spPr bwMode="auto">
          <a:xfrm>
            <a:off x="2780928" y="3779912"/>
            <a:ext cx="3600400" cy="5760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" name="Éclair 41"/>
          <p:cNvSpPr/>
          <p:nvPr/>
        </p:nvSpPr>
        <p:spPr>
          <a:xfrm rot="1908004">
            <a:off x="2350989" y="3697985"/>
            <a:ext cx="725826" cy="761355"/>
          </a:xfrm>
          <a:prstGeom prst="lightningBol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188640" y="3203848"/>
            <a:ext cx="4333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ym typeface="Symbol"/>
              </a:rPr>
              <a:t> </a:t>
            </a:r>
            <a:r>
              <a:rPr lang="fr-FR" sz="1400" dirty="0" smtClean="0"/>
              <a:t>Comment remplir la feuille </a:t>
            </a:r>
            <a:r>
              <a:rPr lang="fr-FR" sz="1400" dirty="0"/>
              <a:t>E</a:t>
            </a:r>
            <a:r>
              <a:rPr lang="fr-FR" sz="1400" dirty="0" smtClean="0"/>
              <a:t>xcel pour un candidat Z?</a:t>
            </a:r>
            <a:endParaRPr lang="fr-FR" sz="1400" dirty="0"/>
          </a:p>
        </p:txBody>
      </p:sp>
      <p:cxnSp>
        <p:nvCxnSpPr>
          <p:cNvPr id="44" name="Connecteur droit avec flèche 43"/>
          <p:cNvCxnSpPr>
            <a:stCxn id="45" idx="0"/>
          </p:cNvCxnSpPr>
          <p:nvPr/>
        </p:nvCxnSpPr>
        <p:spPr>
          <a:xfrm flipV="1">
            <a:off x="5481228" y="4067944"/>
            <a:ext cx="468052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581128" y="4427984"/>
            <a:ext cx="18002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Masse arrondie au nombre impair le plus proche</a:t>
            </a:r>
            <a:endParaRPr lang="fr-FR" sz="1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5108" t="17900" r="43117" b="76483"/>
          <a:stretch>
            <a:fillRect/>
          </a:stretch>
        </p:blipFill>
        <p:spPr bwMode="auto">
          <a:xfrm>
            <a:off x="2780928" y="5940152"/>
            <a:ext cx="3573016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 cstate="print"/>
          <a:srcRect l="2905" t="17900" r="84096" b="76483"/>
          <a:stretch>
            <a:fillRect/>
          </a:stretch>
        </p:blipFill>
        <p:spPr bwMode="auto">
          <a:xfrm>
            <a:off x="620688" y="5940152"/>
            <a:ext cx="2132856" cy="5760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" name="Éclair 60"/>
          <p:cNvSpPr/>
          <p:nvPr/>
        </p:nvSpPr>
        <p:spPr>
          <a:xfrm rot="1908004">
            <a:off x="2350989" y="5858225"/>
            <a:ext cx="725826" cy="761355"/>
          </a:xfrm>
          <a:prstGeom prst="lightningBol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188640" y="5364088"/>
            <a:ext cx="4333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ym typeface="Symbol"/>
              </a:rPr>
              <a:t> </a:t>
            </a:r>
            <a:r>
              <a:rPr lang="fr-FR" sz="1400" dirty="0" smtClean="0"/>
              <a:t>Comment remplir la feuille </a:t>
            </a:r>
            <a:r>
              <a:rPr lang="fr-FR" sz="1400" dirty="0"/>
              <a:t>E</a:t>
            </a:r>
            <a:r>
              <a:rPr lang="fr-FR" sz="1400" dirty="0" smtClean="0"/>
              <a:t>xcel pour un candidat </a:t>
            </a:r>
            <a:r>
              <a:rPr lang="fr-FR" sz="1400" dirty="0" smtClean="0"/>
              <a:t>H?</a:t>
            </a:r>
            <a:endParaRPr lang="fr-FR" sz="1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188640" y="7164288"/>
            <a:ext cx="46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ym typeface="Symbol"/>
              </a:rPr>
              <a:t> </a:t>
            </a:r>
            <a:r>
              <a:rPr lang="fr-FR" sz="1400" dirty="0" smtClean="0"/>
              <a:t>Comment remplir la feuille </a:t>
            </a:r>
            <a:r>
              <a:rPr lang="fr-FR" sz="1400" dirty="0"/>
              <a:t>E</a:t>
            </a:r>
            <a:r>
              <a:rPr lang="fr-FR" sz="1400" dirty="0" smtClean="0"/>
              <a:t>xcel dans </a:t>
            </a:r>
            <a:r>
              <a:rPr lang="fr-FR" sz="1400" b="1" dirty="0" smtClean="0"/>
              <a:t>tous les autres cas</a:t>
            </a:r>
            <a:r>
              <a:rPr lang="fr-FR" sz="1400" dirty="0" smtClean="0"/>
              <a:t>?</a:t>
            </a:r>
            <a:endParaRPr lang="fr-FR" sz="1400" dirty="0"/>
          </a:p>
        </p:txBody>
      </p:sp>
      <p:sp>
        <p:nvSpPr>
          <p:cNvPr id="66" name="Rectangle à coins arrondis 65"/>
          <p:cNvSpPr/>
          <p:nvPr/>
        </p:nvSpPr>
        <p:spPr>
          <a:xfrm>
            <a:off x="404664" y="7596336"/>
            <a:ext cx="6192688" cy="1080120"/>
          </a:xfrm>
          <a:prstGeom prst="roundRect">
            <a:avLst>
              <a:gd name="adj" fmla="val 1022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/>
          <a:srcRect l="2905" t="17900" r="84096" b="76483"/>
          <a:stretch>
            <a:fillRect/>
          </a:stretch>
        </p:blipFill>
        <p:spPr bwMode="auto">
          <a:xfrm>
            <a:off x="620688" y="7812360"/>
            <a:ext cx="2132856" cy="5760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35518" t="17701" r="42978" b="76682"/>
          <a:stretch>
            <a:fillRect/>
          </a:stretch>
        </p:blipFill>
        <p:spPr bwMode="auto">
          <a:xfrm>
            <a:off x="2780928" y="7812360"/>
            <a:ext cx="3528392" cy="5760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9" name="Éclair 68"/>
          <p:cNvSpPr/>
          <p:nvPr/>
        </p:nvSpPr>
        <p:spPr>
          <a:xfrm rot="1908004">
            <a:off x="2350989" y="7730433"/>
            <a:ext cx="725826" cy="761355"/>
          </a:xfrm>
          <a:prstGeom prst="lightningBol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1916832" y="2339752"/>
            <a:ext cx="2592288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On ne remplit ces 2 cases que pour les W</a:t>
            </a:r>
            <a:endParaRPr lang="fr-FR" sz="1000" b="1" dirty="0"/>
          </a:p>
        </p:txBody>
      </p:sp>
      <p:cxnSp>
        <p:nvCxnSpPr>
          <p:cNvPr id="74" name="Connecteur droit avec flèche 73"/>
          <p:cNvCxnSpPr>
            <a:stCxn id="73" idx="0"/>
            <a:endCxn id="16" idx="2"/>
          </p:cNvCxnSpPr>
          <p:nvPr/>
        </p:nvCxnSpPr>
        <p:spPr>
          <a:xfrm flipV="1">
            <a:off x="3212976" y="2101662"/>
            <a:ext cx="432048" cy="238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>
            <a:stCxn id="73" idx="0"/>
            <a:endCxn id="14" idx="2"/>
          </p:cNvCxnSpPr>
          <p:nvPr/>
        </p:nvCxnSpPr>
        <p:spPr>
          <a:xfrm flipH="1" flipV="1">
            <a:off x="2852936" y="2101662"/>
            <a:ext cx="360040" cy="238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365104" y="3707904"/>
            <a:ext cx="288032" cy="307777"/>
            <a:chOff x="-171400" y="2987824"/>
            <a:chExt cx="288032" cy="307777"/>
          </a:xfrm>
        </p:grpSpPr>
        <p:sp>
          <p:nvSpPr>
            <p:cNvPr id="3" name="Rectangle 2"/>
            <p:cNvSpPr/>
            <p:nvPr/>
          </p:nvSpPr>
          <p:spPr>
            <a:xfrm>
              <a:off x="-108012" y="305983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171400" y="2987824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</a:t>
              </a:r>
              <a:endParaRPr lang="en-US" sz="1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93096" y="5848399"/>
            <a:ext cx="288032" cy="307777"/>
            <a:chOff x="-171400" y="2987824"/>
            <a:chExt cx="288032" cy="307777"/>
          </a:xfrm>
        </p:grpSpPr>
        <p:sp>
          <p:nvSpPr>
            <p:cNvPr id="49" name="Rectangle 48"/>
            <p:cNvSpPr/>
            <p:nvPr/>
          </p:nvSpPr>
          <p:spPr>
            <a:xfrm>
              <a:off x="-108012" y="305983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171400" y="2987824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</a:t>
              </a:r>
              <a:endParaRPr lang="en-US" sz="14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264</Words>
  <Application>Microsoft Macintosh PowerPoint</Application>
  <PresentationFormat>On-screen Show (4:3)</PresentationFormat>
  <Paragraphs>32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Thème Office</vt:lpstr>
      <vt:lpstr>PowerPoint Presentation</vt:lpstr>
      <vt:lpstr>PowerPoint Presentation</vt:lpstr>
    </vt:vector>
  </TitlesOfParts>
  <Company>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</dc:creator>
  <cp:lastModifiedBy>SORDINI Viola</cp:lastModifiedBy>
  <cp:revision>7</cp:revision>
  <dcterms:created xsi:type="dcterms:W3CDTF">2013-03-15T14:19:28Z</dcterms:created>
  <dcterms:modified xsi:type="dcterms:W3CDTF">2014-03-19T10:10:53Z</dcterms:modified>
</cp:coreProperties>
</file>