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emf" ContentType="image/x-emf"/>
  <Default Extension="mp4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notesMasterIdLst>
    <p:notesMasterId r:id="rId80"/>
  </p:notesMasterIdLst>
  <p:handoutMasterIdLst>
    <p:handoutMasterId r:id="rId81"/>
  </p:handoutMasterIdLst>
  <p:sldIdLst>
    <p:sldId id="256" r:id="rId2"/>
    <p:sldId id="257" r:id="rId3"/>
    <p:sldId id="396" r:id="rId4"/>
    <p:sldId id="365" r:id="rId5"/>
    <p:sldId id="392" r:id="rId6"/>
    <p:sldId id="394" r:id="rId7"/>
    <p:sldId id="395" r:id="rId8"/>
    <p:sldId id="272" r:id="rId9"/>
    <p:sldId id="421" r:id="rId10"/>
    <p:sldId id="399" r:id="rId11"/>
    <p:sldId id="423" r:id="rId12"/>
    <p:sldId id="404" r:id="rId13"/>
    <p:sldId id="405" r:id="rId14"/>
    <p:sldId id="424" r:id="rId15"/>
    <p:sldId id="409" r:id="rId16"/>
    <p:sldId id="425" r:id="rId17"/>
    <p:sldId id="406" r:id="rId18"/>
    <p:sldId id="407" r:id="rId19"/>
    <p:sldId id="408" r:id="rId20"/>
    <p:sldId id="273" r:id="rId21"/>
    <p:sldId id="274" r:id="rId22"/>
    <p:sldId id="277" r:id="rId23"/>
    <p:sldId id="413" r:id="rId24"/>
    <p:sldId id="410" r:id="rId25"/>
    <p:sldId id="414" r:id="rId26"/>
    <p:sldId id="426" r:id="rId27"/>
    <p:sldId id="416" r:id="rId28"/>
    <p:sldId id="417" r:id="rId29"/>
    <p:sldId id="418" r:id="rId30"/>
    <p:sldId id="420" r:id="rId31"/>
    <p:sldId id="419" r:id="rId32"/>
    <p:sldId id="275" r:id="rId33"/>
    <p:sldId id="433" r:id="rId34"/>
    <p:sldId id="434" r:id="rId35"/>
    <p:sldId id="435" r:id="rId36"/>
    <p:sldId id="436" r:id="rId37"/>
    <p:sldId id="276" r:id="rId38"/>
    <p:sldId id="267" r:id="rId39"/>
    <p:sldId id="266" r:id="rId40"/>
    <p:sldId id="366" r:id="rId41"/>
    <p:sldId id="397" r:id="rId42"/>
    <p:sldId id="278" r:id="rId43"/>
    <p:sldId id="281" r:id="rId44"/>
    <p:sldId id="282" r:id="rId45"/>
    <p:sldId id="295" r:id="rId46"/>
    <p:sldId id="294" r:id="rId47"/>
    <p:sldId id="263" r:id="rId48"/>
    <p:sldId id="264" r:id="rId49"/>
    <p:sldId id="296" r:id="rId50"/>
    <p:sldId id="265" r:id="rId51"/>
    <p:sldId id="371" r:id="rId52"/>
    <p:sldId id="427" r:id="rId53"/>
    <p:sldId id="370" r:id="rId54"/>
    <p:sldId id="321" r:id="rId55"/>
    <p:sldId id="339" r:id="rId56"/>
    <p:sldId id="325" r:id="rId57"/>
    <p:sldId id="317" r:id="rId58"/>
    <p:sldId id="375" r:id="rId59"/>
    <p:sldId id="355" r:id="rId60"/>
    <p:sldId id="430" r:id="rId61"/>
    <p:sldId id="429" r:id="rId62"/>
    <p:sldId id="431" r:id="rId63"/>
    <p:sldId id="432" r:id="rId64"/>
    <p:sldId id="316" r:id="rId65"/>
    <p:sldId id="428" r:id="rId66"/>
    <p:sldId id="374" r:id="rId67"/>
    <p:sldId id="350" r:id="rId68"/>
    <p:sldId id="377" r:id="rId69"/>
    <p:sldId id="378" r:id="rId70"/>
    <p:sldId id="380" r:id="rId71"/>
    <p:sldId id="381" r:id="rId72"/>
    <p:sldId id="382" r:id="rId73"/>
    <p:sldId id="383" r:id="rId74"/>
    <p:sldId id="384" r:id="rId75"/>
    <p:sldId id="385" r:id="rId76"/>
    <p:sldId id="386" r:id="rId77"/>
    <p:sldId id="411" r:id="rId78"/>
    <p:sldId id="412" r:id="rId7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160" autoAdjust="0"/>
    <p:restoredTop sz="94660"/>
  </p:normalViewPr>
  <p:slideViewPr>
    <p:cSldViewPr snapToGrid="0" snapToObjects="1">
      <p:cViewPr varScale="1">
        <p:scale>
          <a:sx n="115" d="100"/>
          <a:sy n="115" d="100"/>
        </p:scale>
        <p:origin x="-120" y="-2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2" d="100"/>
        <a:sy n="102" d="100"/>
      </p:scale>
      <p:origin x="0" y="69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notesMaster" Target="notesMasters/notesMaster1.xml"/><Relationship Id="rId81" Type="http://schemas.openxmlformats.org/officeDocument/2006/relationships/handoutMaster" Target="handoutMasters/handoutMaster1.xml"/><Relationship Id="rId82" Type="http://schemas.openxmlformats.org/officeDocument/2006/relationships/printerSettings" Target="printerSettings/printerSettings1.bin"/><Relationship Id="rId83" Type="http://schemas.openxmlformats.org/officeDocument/2006/relationships/presProps" Target="presProps.xml"/><Relationship Id="rId84" Type="http://schemas.openxmlformats.org/officeDocument/2006/relationships/viewProps" Target="viewProps.xml"/><Relationship Id="rId85" Type="http://schemas.openxmlformats.org/officeDocument/2006/relationships/theme" Target="theme/theme1.xml"/><Relationship Id="rId86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A99528-ADFE-A343-8FC7-419165F68817}" type="datetimeFigureOut">
              <a:rPr lang="en-US" smtClean="0"/>
              <a:t>12/02/13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4883F5-E72D-014E-B020-0ADEF0E73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2524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C9206F-BFE8-0A4D-B4A3-EE121B4E11A5}" type="datetimeFigureOut">
              <a:rPr lang="en-US" smtClean="0"/>
              <a:t>12/02/13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FB4DCB-EC8C-6D45-A5A9-632B0DEC4B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7395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2.xml.rels><?xml version="1.0" encoding="UTF-8" standalone="yes"?>
<Relationships xmlns="http://schemas.openxmlformats.org/package/2006/relationships"><Relationship Id="rId11" Type="http://schemas.openxmlformats.org/officeDocument/2006/relationships/hyperlink" Target="http://fr.wikipedia.org/wiki/Conservation_de_la_charge" TargetMode="External"/><Relationship Id="rId12" Type="http://schemas.openxmlformats.org/officeDocument/2006/relationships/hyperlink" Target="http://fr.wikipedia.org/wiki/Nombre_baryonique" TargetMode="External"/><Relationship Id="rId13" Type="http://schemas.openxmlformats.org/officeDocument/2006/relationships/hyperlink" Target="http://fr.wikipedia.org/wiki/Antimati%C3%A8re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Relationship Id="rId3" Type="http://schemas.openxmlformats.org/officeDocument/2006/relationships/hyperlink" Target="http://fr.wikipedia.org/wiki/%C3%89quation" TargetMode="External"/><Relationship Id="rId4" Type="http://schemas.openxmlformats.org/officeDocument/2006/relationships/hyperlink" Target="http://fr.wikipedia.org/wiki/1905" TargetMode="External"/><Relationship Id="rId5" Type="http://schemas.openxmlformats.org/officeDocument/2006/relationships/hyperlink" Target="http://fr.wikipedia.org/wiki/Albert_Einstein" TargetMode="External"/><Relationship Id="rId6" Type="http://schemas.openxmlformats.org/officeDocument/2006/relationships/hyperlink" Target="http://fr.wikipedia.org/wiki/Relativit%C3%A9_restreinte" TargetMode="External"/><Relationship Id="rId7" Type="http://schemas.openxmlformats.org/officeDocument/2006/relationships/hyperlink" Target="http://fr.wikipedia.org/wiki/Masse" TargetMode="External"/><Relationship Id="rId8" Type="http://schemas.openxmlformats.org/officeDocument/2006/relationships/hyperlink" Target="http://fr.wikipedia.org/wiki/%C3%89nergie_de_masse" TargetMode="External"/><Relationship Id="rId9" Type="http://schemas.openxmlformats.org/officeDocument/2006/relationships/hyperlink" Target="http://fr.wikipedia.org/wiki/Vitesse_de_la_lumi%C3%A8re" TargetMode="External"/><Relationship Id="rId10" Type="http://schemas.openxmlformats.org/officeDocument/2006/relationships/hyperlink" Target="http://fr.wikipedia.org/wiki/Joule" TargetMode="External"/></Relationships>
</file>

<file path=ppt/notesSlides/_rels/notesSlide3.xml.rels><?xml version="1.0" encoding="UTF-8" standalone="yes"?>
<Relationships xmlns="http://schemas.openxmlformats.org/package/2006/relationships"><Relationship Id="rId11" Type="http://schemas.openxmlformats.org/officeDocument/2006/relationships/hyperlink" Target="http://en.wikipedia.org/wiki/Coulomb" TargetMode="External"/><Relationship Id="rId12" Type="http://schemas.openxmlformats.org/officeDocument/2006/relationships/hyperlink" Target="http://en.wikipedia.org/wiki/Elementary_charge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Relationship Id="rId3" Type="http://schemas.openxmlformats.org/officeDocument/2006/relationships/hyperlink" Target="http://en.wikipedia.org/wiki/Kinetic_energy" TargetMode="External"/><Relationship Id="rId4" Type="http://schemas.openxmlformats.org/officeDocument/2006/relationships/hyperlink" Target="http://en.wikipedia.org/wiki/Bound_state" TargetMode="External"/><Relationship Id="rId5" Type="http://schemas.openxmlformats.org/officeDocument/2006/relationships/hyperlink" Target="http://en.wikipedia.org/wiki/Electron" TargetMode="External"/><Relationship Id="rId6" Type="http://schemas.openxmlformats.org/officeDocument/2006/relationships/hyperlink" Target="http://en.wikipedia.org/wiki/Acceleration" TargetMode="External"/><Relationship Id="rId7" Type="http://schemas.openxmlformats.org/officeDocument/2006/relationships/hyperlink" Target="http://en.wikipedia.org/wiki/Electric_potential" TargetMode="External"/><Relationship Id="rId8" Type="http://schemas.openxmlformats.org/officeDocument/2006/relationships/hyperlink" Target="http://en.wikipedia.org/wiki/Potential_difference" TargetMode="External"/><Relationship Id="rId9" Type="http://schemas.openxmlformats.org/officeDocument/2006/relationships/hyperlink" Target="http://en.wikipedia.org/wiki/Volt" TargetMode="External"/><Relationship Id="rId10" Type="http://schemas.openxmlformats.org/officeDocument/2006/relationships/hyperlink" Target="http://en.wikipedia.org/wiki/Joule" TargetMode="Externa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What is the World Made of?</a:t>
            </a:r>
            <a:r>
              <a:rPr lang="en-US" dirty="0" smtClean="0"/>
              <a:t> Why do so many things in this world share the same characteristics? </a:t>
            </a:r>
          </a:p>
          <a:p>
            <a:r>
              <a:rPr lang="en-US" dirty="0" smtClean="0"/>
              <a:t>People have come to realize that the matter of the world is made from a few fundamental building blocks of nature. </a:t>
            </a:r>
          </a:p>
          <a:p>
            <a:r>
              <a:rPr lang="en-US" dirty="0" smtClean="0"/>
              <a:t>The word </a:t>
            </a:r>
            <a:r>
              <a:rPr lang="en-US" b="1" dirty="0" smtClean="0"/>
              <a:t>"fundamental"</a:t>
            </a:r>
            <a:r>
              <a:rPr lang="en-US" dirty="0" smtClean="0"/>
              <a:t> is key here. By fundamental building blocks we mean objects that are </a:t>
            </a:r>
            <a:r>
              <a:rPr lang="en-US" b="1" dirty="0" smtClean="0"/>
              <a:t>simple and </a:t>
            </a:r>
            <a:r>
              <a:rPr lang="en-US" b="1" dirty="0" err="1" smtClean="0"/>
              <a:t>structureless</a:t>
            </a:r>
            <a:r>
              <a:rPr lang="en-US" dirty="0" smtClean="0"/>
              <a:t> -- not made of anything smaller. </a:t>
            </a:r>
          </a:p>
          <a:p>
            <a:r>
              <a:rPr lang="en-US" dirty="0" smtClean="0"/>
              <a:t>Even in ancient times, people sought to organize the world around them into fundamental elements, such as earth, air, fire, and water.</a:t>
            </a:r>
          </a:p>
          <a:p>
            <a:endParaRPr lang="en-US" dirty="0" smtClean="0"/>
          </a:p>
          <a:p>
            <a:r>
              <a:rPr lang="en-US" dirty="0" smtClean="0"/>
              <a:t>Because it appeared small, solid, and dense, scientists originally thought that the nucleus was fundamental. Later, they discovered that it was made of protons (p</a:t>
            </a:r>
            <a:r>
              <a:rPr lang="en-US" baseline="30000" dirty="0" smtClean="0"/>
              <a:t>+</a:t>
            </a:r>
            <a:r>
              <a:rPr lang="en-US" dirty="0" smtClean="0"/>
              <a:t>), which are positively charged, and neutrons (n), which have no charge. </a:t>
            </a: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b="1" dirty="0" smtClean="0"/>
              <a:t>So, then, are protons and neutrons fundamental?</a:t>
            </a:r>
            <a:endParaRPr lang="en-US" dirty="0" smtClean="0"/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75DCB-A5C4-AE49-967C-62D109948C6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781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FF0A86F6-BAA5-E447-B7E8-CA8BE0ADBF00}" type="slidenum">
              <a:rPr lang="en-US" sz="1200">
                <a:latin typeface="Times" charset="0"/>
              </a:rPr>
              <a:pPr/>
              <a:t>55</a:t>
            </a:fld>
            <a:endParaRPr lang="en-US" sz="1200">
              <a:latin typeface="Times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7763" y="687388"/>
            <a:ext cx="4567237" cy="3427412"/>
          </a:xfrm>
          <a:solidFill>
            <a:srgbClr val="FFFFFF"/>
          </a:solidFill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2019" y="4345518"/>
            <a:ext cx="5033963" cy="4110567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051B5E8E-96F4-DC4E-B480-17FD4AAAD3FC}" type="slidenum">
              <a:rPr lang="en-US" sz="1200">
                <a:latin typeface="Times" charset="0"/>
              </a:rPr>
              <a:pPr/>
              <a:t>67</a:t>
            </a:fld>
            <a:endParaRPr lang="en-US" sz="1200">
              <a:latin typeface="Times" charset="0"/>
            </a:endParaRPr>
          </a:p>
        </p:txBody>
      </p:sp>
      <p:sp>
        <p:nvSpPr>
          <p:cNvPr id="138243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fr-FR">
              <a:ea typeface="ＭＳ Ｐゴシック" charset="0"/>
              <a:cs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smtClean="0"/>
              <a:t>http://</a:t>
            </a:r>
            <a:r>
              <a:rPr lang="pl-PL" dirty="0" err="1" smtClean="0"/>
              <a:t>fr.wikipedia.org</a:t>
            </a:r>
            <a:r>
              <a:rPr lang="pl-PL" dirty="0" smtClean="0"/>
              <a:t>/</a:t>
            </a:r>
            <a:r>
              <a:rPr lang="pl-PL" dirty="0" err="1" smtClean="0"/>
              <a:t>wiki</a:t>
            </a:r>
            <a:r>
              <a:rPr lang="pl-PL" dirty="0" smtClean="0"/>
              <a:t>/E%3Dmc2</a:t>
            </a:r>
          </a:p>
          <a:p>
            <a:endParaRPr lang="fr-FR" dirty="0" smtClean="0"/>
          </a:p>
          <a:p>
            <a:r>
              <a:rPr lang="fr-FR" dirty="0" smtClean="0"/>
              <a:t>L'</a:t>
            </a:r>
            <a:r>
              <a:rPr lang="fr-FR" dirty="0" smtClean="0">
                <a:hlinkClick r:id="rId3" tooltip="Équation"/>
              </a:rPr>
              <a:t>équation</a:t>
            </a:r>
            <a:r>
              <a:rPr lang="fr-FR" dirty="0" smtClean="0"/>
              <a:t> </a:t>
            </a:r>
            <a:r>
              <a:rPr lang="fr-FR" b="1" dirty="0" smtClean="0"/>
              <a:t>E=mc</a:t>
            </a:r>
            <a:r>
              <a:rPr lang="fr-FR" b="1" baseline="30000" dirty="0" smtClean="0"/>
              <a:t>2</a:t>
            </a:r>
            <a:r>
              <a:rPr lang="fr-FR" dirty="0" smtClean="0"/>
              <a:t> a été formulée en </a:t>
            </a:r>
            <a:r>
              <a:rPr lang="fr-FR" dirty="0" smtClean="0">
                <a:hlinkClick r:id="rId4" tooltip="1905"/>
              </a:rPr>
              <a:t>1905</a:t>
            </a:r>
            <a:r>
              <a:rPr lang="fr-FR" dirty="0" smtClean="0"/>
              <a:t> par </a:t>
            </a:r>
            <a:r>
              <a:rPr lang="fr-FR" dirty="0" smtClean="0">
                <a:hlinkClick r:id="rId5" tooltip="Albert Einstein"/>
              </a:rPr>
              <a:t>Albert Einstein</a:t>
            </a:r>
            <a:r>
              <a:rPr lang="fr-FR" dirty="0" smtClean="0"/>
              <a:t> dans le cadre de la </a:t>
            </a:r>
            <a:r>
              <a:rPr lang="fr-FR" dirty="0" smtClean="0">
                <a:hlinkClick r:id="rId6" tooltip="Relativité restreinte"/>
              </a:rPr>
              <a:t>relativité restreinte</a:t>
            </a:r>
            <a:r>
              <a:rPr lang="fr-FR" dirty="0" smtClean="0"/>
              <a:t>. Elle signifie qu'une particule isolée et au repos de </a:t>
            </a:r>
            <a:r>
              <a:rPr lang="fr-FR" dirty="0" smtClean="0">
                <a:hlinkClick r:id="rId7" tooltip="Masse"/>
              </a:rPr>
              <a:t>masse</a:t>
            </a:r>
            <a:r>
              <a:rPr lang="fr-FR" dirty="0" smtClean="0"/>
              <a:t> </a:t>
            </a:r>
            <a:r>
              <a:rPr lang="fr-FR" i="1" dirty="0" smtClean="0"/>
              <a:t>m</a:t>
            </a:r>
            <a:r>
              <a:rPr lang="fr-FR" dirty="0" smtClean="0"/>
              <a:t> possède, du fait de cette masse, une énergie E, appelée </a:t>
            </a:r>
            <a:r>
              <a:rPr lang="fr-FR" dirty="0" smtClean="0">
                <a:hlinkClick r:id="rId8" tooltip="Énergie de masse"/>
              </a:rPr>
              <a:t>énergie de masse</a:t>
            </a:r>
            <a:r>
              <a:rPr lang="fr-FR" dirty="0" smtClean="0"/>
              <a:t> donnée par le produit de </a:t>
            </a:r>
            <a:r>
              <a:rPr lang="fr-FR" i="1" dirty="0" smtClean="0"/>
              <a:t>m</a:t>
            </a:r>
            <a:r>
              <a:rPr lang="fr-FR" dirty="0" smtClean="0"/>
              <a:t> par le carré de la </a:t>
            </a:r>
            <a:r>
              <a:rPr lang="fr-FR" dirty="0" smtClean="0">
                <a:hlinkClick r:id="rId9" tooltip="Vitesse de la lumière"/>
              </a:rPr>
              <a:t>vitesse de la lumière</a:t>
            </a:r>
            <a:r>
              <a:rPr lang="fr-FR" dirty="0" smtClean="0"/>
              <a:t>.</a:t>
            </a:r>
          </a:p>
          <a:p>
            <a:r>
              <a:rPr lang="fr-FR" dirty="0" smtClean="0"/>
              <a:t>Cette relation a fortement marqué les esprits car elle montre que, du fait de l'énormité du facteur </a:t>
            </a:r>
            <a:r>
              <a:rPr lang="fr-FR" i="1" dirty="0" smtClean="0"/>
              <a:t>c</a:t>
            </a:r>
            <a:r>
              <a:rPr lang="fr-FR" baseline="30000" dirty="0" smtClean="0"/>
              <a:t>2</a:t>
            </a:r>
            <a:r>
              <a:rPr lang="fr-FR" dirty="0" smtClean="0"/>
              <a:t>, une masse même petite à l'échelle humaine (par exemple 1 gramme) possède une quantité considérable d'énergie (environ 10</a:t>
            </a:r>
            <a:r>
              <a:rPr lang="fr-FR" baseline="30000" dirty="0" smtClean="0"/>
              <a:t>14</a:t>
            </a:r>
            <a:r>
              <a:rPr lang="fr-FR" dirty="0" smtClean="0"/>
              <a:t> </a:t>
            </a:r>
            <a:r>
              <a:rPr lang="fr-FR" dirty="0" smtClean="0">
                <a:hlinkClick r:id="rId10" tooltip="Joule"/>
              </a:rPr>
              <a:t>joules</a:t>
            </a:r>
            <a:r>
              <a:rPr lang="fr-FR" dirty="0" smtClean="0"/>
              <a:t> pour une masse d'un gramme). Cependant, il faut se méfier des conversions directes : d'autres lois (</a:t>
            </a:r>
            <a:r>
              <a:rPr lang="fr-FR" dirty="0" smtClean="0">
                <a:hlinkClick r:id="rId11" tooltip="Conservation de la charge"/>
              </a:rPr>
              <a:t>conservation de la charge</a:t>
            </a:r>
            <a:r>
              <a:rPr lang="fr-FR" dirty="0" smtClean="0"/>
              <a:t>, du </a:t>
            </a:r>
            <a:r>
              <a:rPr lang="fr-FR" dirty="0" smtClean="0">
                <a:hlinkClick r:id="rId12" tooltip="Nombre baryonique"/>
              </a:rPr>
              <a:t>nombre baryonique</a:t>
            </a:r>
            <a:r>
              <a:rPr lang="fr-FR" dirty="0" smtClean="0"/>
              <a:t>...) montrent qu'on ne peut espérer convertir arbitrairement la matière en énergie suivant cette formule (on peut convertir en énergie une quantité égale de matière et d'</a:t>
            </a:r>
            <a:r>
              <a:rPr lang="fr-FR" dirty="0" smtClean="0">
                <a:hlinkClick r:id="rId13" tooltip="Antimatière"/>
              </a:rPr>
              <a:t>antimatière</a:t>
            </a:r>
            <a:r>
              <a:rPr lang="fr-FR" dirty="0" smtClean="0"/>
              <a:t>).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75DCB-A5C4-AE49-967C-62D109948C6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2052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Electron</a:t>
            </a:r>
            <a:r>
              <a:rPr lang="en-US" smtClean="0"/>
              <a:t>-volt</a:t>
            </a:r>
            <a:r>
              <a:rPr lang="en-US" baseline="0" smtClean="0"/>
              <a:t> : </a:t>
            </a:r>
            <a:r>
              <a:rPr lang="en-US" smtClean="0"/>
              <a:t>By </a:t>
            </a:r>
            <a:r>
              <a:rPr lang="en-US" dirty="0" smtClean="0"/>
              <a:t>definition, it is equal to the amount of </a:t>
            </a:r>
            <a:r>
              <a:rPr lang="en-US" dirty="0" smtClean="0">
                <a:hlinkClick r:id="rId3" tooltip="Kinetic energy"/>
              </a:rPr>
              <a:t>kinetic energy</a:t>
            </a:r>
            <a:r>
              <a:rPr lang="en-US" dirty="0" smtClean="0"/>
              <a:t> gained by a single </a:t>
            </a:r>
            <a:r>
              <a:rPr lang="en-US" dirty="0" smtClean="0">
                <a:hlinkClick r:id="rId4" tooltip="Bound state"/>
              </a:rPr>
              <a:t>unbound</a:t>
            </a:r>
            <a:r>
              <a:rPr lang="en-US" dirty="0" smtClean="0"/>
              <a:t> </a:t>
            </a:r>
            <a:r>
              <a:rPr lang="en-US" dirty="0" smtClean="0">
                <a:hlinkClick r:id="rId5" tooltip="Electron"/>
              </a:rPr>
              <a:t>electron</a:t>
            </a:r>
            <a:r>
              <a:rPr lang="en-US" dirty="0" smtClean="0"/>
              <a:t> when it </a:t>
            </a:r>
            <a:r>
              <a:rPr lang="en-US" dirty="0" smtClean="0">
                <a:hlinkClick r:id="rId6" tooltip="Acceleration"/>
              </a:rPr>
              <a:t>accelerates</a:t>
            </a:r>
            <a:r>
              <a:rPr lang="en-US" dirty="0" smtClean="0"/>
              <a:t> through an </a:t>
            </a:r>
            <a:r>
              <a:rPr lang="en-US" dirty="0" smtClean="0">
                <a:hlinkClick r:id="rId7" tooltip="Electric potential"/>
              </a:rPr>
              <a:t>electric</a:t>
            </a:r>
            <a:r>
              <a:rPr lang="en-US" dirty="0" smtClean="0"/>
              <a:t> </a:t>
            </a:r>
            <a:r>
              <a:rPr lang="en-US" dirty="0" smtClean="0">
                <a:hlinkClick r:id="rId8" tooltip="Potential difference"/>
              </a:rPr>
              <a:t>potential difference</a:t>
            </a:r>
            <a:r>
              <a:rPr lang="en-US" dirty="0" smtClean="0"/>
              <a:t> of one </a:t>
            </a:r>
            <a:r>
              <a:rPr lang="en-US" dirty="0" smtClean="0">
                <a:hlinkClick r:id="rId9" tooltip="Volt"/>
              </a:rPr>
              <a:t>volt</a:t>
            </a:r>
            <a:r>
              <a:rPr lang="en-US" dirty="0" smtClean="0"/>
              <a:t>. Thus it is 1 </a:t>
            </a:r>
            <a:r>
              <a:rPr lang="en-US" dirty="0" smtClean="0">
                <a:hlinkClick r:id="rId9" tooltip="Volt"/>
              </a:rPr>
              <a:t>volt</a:t>
            </a:r>
            <a:r>
              <a:rPr lang="en-US" dirty="0" smtClean="0"/>
              <a:t> (1 </a:t>
            </a:r>
            <a:r>
              <a:rPr lang="en-US" dirty="0" smtClean="0">
                <a:hlinkClick r:id="rId10" tooltip="Joule"/>
              </a:rPr>
              <a:t>joule</a:t>
            </a:r>
            <a:r>
              <a:rPr lang="en-US" dirty="0" smtClean="0"/>
              <a:t> per </a:t>
            </a:r>
            <a:r>
              <a:rPr lang="en-US" dirty="0" smtClean="0">
                <a:hlinkClick r:id="rId11" tooltip="Coulomb"/>
              </a:rPr>
              <a:t>coulomb</a:t>
            </a:r>
            <a:r>
              <a:rPr lang="en-US" dirty="0" smtClean="0"/>
              <a:t>) multiplied by the </a:t>
            </a:r>
            <a:r>
              <a:rPr lang="en-US" dirty="0" smtClean="0">
                <a:hlinkClick r:id="rId12" tooltip="Elementary charge"/>
              </a:rPr>
              <a:t>electron charge</a:t>
            </a:r>
            <a:r>
              <a:rPr lang="en-US" dirty="0" smtClean="0"/>
              <a:t> (1 e, or </a:t>
            </a:r>
            <a:r>
              <a:rPr lang="en-US" dirty="0" smtClean="0">
                <a:effectLst/>
              </a:rPr>
              <a:t>1.60217653(14)×10</a:t>
            </a:r>
            <a:r>
              <a:rPr lang="en-US" baseline="30000" dirty="0" smtClean="0">
                <a:effectLst/>
              </a:rPr>
              <a:t>−19</a:t>
            </a:r>
            <a:r>
              <a:rPr lang="en-US" dirty="0" smtClean="0">
                <a:effectLst/>
              </a:rPr>
              <a:t> </a:t>
            </a:r>
            <a:r>
              <a:rPr lang="en-US" dirty="0" smtClean="0">
                <a:effectLst/>
                <a:hlinkClick r:id="rId11" tooltip="Coulomb"/>
              </a:rPr>
              <a:t>C</a:t>
            </a:r>
            <a:r>
              <a:rPr lang="en-US" dirty="0" smtClean="0"/>
              <a:t>).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75DCB-A5C4-AE49-967C-62D109948C6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998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This is the modern atom model.</a:t>
            </a:r>
          </a:p>
          <a:p>
            <a:r>
              <a:rPr lang="en-US" dirty="0" smtClean="0"/>
              <a:t>Electrons are in constant motion around the nucleus, protons and neutrons jiggle within the nucleus, and quarks jiggle within the protons and neutrons. </a:t>
            </a:r>
          </a:p>
          <a:p>
            <a:r>
              <a:rPr lang="en-US" dirty="0" smtClean="0"/>
              <a:t>This picture is quite distorted. If we drew the atom to scale and made protons and neutrons a centimeter in diameter, then the electrons and quarks would be less than the diameter of a hair and the entire atom's diameter would be greater than the length of </a:t>
            </a:r>
            <a:r>
              <a:rPr lang="en-US" b="1" dirty="0" smtClean="0"/>
              <a:t>thirty football fields!</a:t>
            </a:r>
            <a:r>
              <a:rPr lang="en-US" dirty="0" smtClean="0"/>
              <a:t> 99.999999999999% of an atom's volume is just empty space!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75DCB-A5C4-AE49-967C-62D109948C6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7770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B75DCB-A5C4-AE49-967C-62D109948C6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1229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381BEAF6-D512-394C-9CC1-96FCB8117758}" type="slidenum">
              <a:rPr lang="en-GB" sz="1200">
                <a:latin typeface="Times" charset="0"/>
              </a:rPr>
              <a:pPr/>
              <a:t>47</a:t>
            </a:fld>
            <a:endParaRPr lang="en-GB" sz="1200">
              <a:latin typeface="Times" charset="0"/>
            </a:endParaRPr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28CD790D-86B9-904B-8052-E4C52200003E}" type="slidenum">
              <a:rPr lang="en-US" sz="1200">
                <a:latin typeface="Times" charset="0"/>
              </a:rPr>
              <a:pPr/>
              <a:t>48</a:t>
            </a:fld>
            <a:endParaRPr lang="en-US" sz="1200">
              <a:latin typeface="Times" charset="0"/>
            </a:endParaRPr>
          </a:p>
        </p:txBody>
      </p:sp>
      <p:sp>
        <p:nvSpPr>
          <p:cNvPr id="184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The protons are accelerated to very close to the speed of light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Olympics 100m sprint analogy.</a:t>
            </a:r>
          </a:p>
          <a:p>
            <a:endParaRPr lang="en-US">
              <a:ea typeface="ＭＳ Ｐゴシック" charset="0"/>
              <a:cs typeface="ＭＳ Ｐゴシック" charset="0"/>
            </a:endParaRPr>
          </a:p>
          <a:p>
            <a:r>
              <a:rPr lang="en-US">
                <a:ea typeface="ＭＳ Ｐゴシック" charset="0"/>
                <a:cs typeface="ＭＳ Ｐゴシック" charset="0"/>
              </a:rPr>
              <a:t>Of course there are other components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Rf cavities for acceleration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Quadrupoles to focus the beams to a size of about 30 microns at the heart of the experiments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Separation dipoles to separate the beams after crossing each other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Collimators to clean the beams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Kickers to remove the beam from the machine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Beam dumps to dump the beam 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Etc.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DF9EF67E-E858-EE45-89A4-587A97D96C41}" type="slidenum">
              <a:rPr lang="en-GB" sz="1200">
                <a:latin typeface="Times" charset="0"/>
              </a:rPr>
              <a:pPr/>
              <a:t>50</a:t>
            </a:fld>
            <a:endParaRPr lang="en-GB" sz="1200">
              <a:latin typeface="Times" charset="0"/>
            </a:endParaRPr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955AD338-2604-BE44-A64C-C632A2B6059A}" type="slidenum">
              <a:rPr lang="en-US" sz="1200"/>
              <a:pPr/>
              <a:t>53</a:t>
            </a:fld>
            <a:endParaRPr lang="en-US" sz="120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solidFill>
            <a:srgbClr val="FFFFFF"/>
          </a:solidFill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5988" y="4343400"/>
            <a:ext cx="5026025" cy="4114800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>
              <a:latin typeface="Times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0738" y="4155141"/>
            <a:ext cx="7542212" cy="1013012"/>
          </a:xfrm>
        </p:spPr>
        <p:txBody>
          <a:bodyPr anchor="b" anchorCtr="0">
            <a:noAutofit/>
          </a:bodyPr>
          <a:lstStyle/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0738" y="5230906"/>
            <a:ext cx="7542212" cy="1030942"/>
          </a:xfrm>
        </p:spPr>
        <p:txBody>
          <a:bodyPr/>
          <a:lstStyle>
            <a:lvl1pPr marL="0" indent="0" algn="ctr">
              <a:spcBef>
                <a:spcPct val="30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024E0-8AD5-DC47-A34D-B609F71D643E}" type="datetime1">
              <a:rPr lang="fr-FR" smtClean="0"/>
              <a:t>12/02/13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3962399"/>
            <a:ext cx="7585710" cy="672353"/>
          </a:xfrm>
        </p:spPr>
        <p:txBody>
          <a:bodyPr anchor="b">
            <a:normAutofit/>
          </a:bodyPr>
          <a:lstStyle>
            <a:lvl1pPr algn="ctr">
              <a:defRPr sz="36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01957" y="457200"/>
            <a:ext cx="2940087" cy="2940087"/>
          </a:xfrm>
          <a:prstGeom prst="ellipse">
            <a:avLst/>
          </a:prstGeom>
          <a:solidFill>
            <a:schemeClr val="tx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254000" dist="152400" dir="5400000" sx="90000" sy="-19000" rotWithShape="0">
              <a:prstClr val="black">
                <a:alpha val="2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FontTx/>
              <a:buNone/>
              <a:defRPr sz="24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240" y="4639235"/>
            <a:ext cx="7585710" cy="1371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DFD192-3854-9648-ADDB-D44204DC02F6}" type="datetime1">
              <a:rPr lang="fr-FR" smtClean="0"/>
              <a:t>12/02/13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962DE-DD50-9B44-A512-CAF50BBE7BD2}" type="datetime1">
              <a:rPr lang="fr-FR" smtClean="0"/>
              <a:t>12/02/13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9365" y="416859"/>
            <a:ext cx="1940859" cy="5607424"/>
          </a:xfrm>
        </p:spPr>
        <p:txBody>
          <a:bodyPr vert="eaVert" anchor="ctr" anchorCtr="0"/>
          <a:lstStyle/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20737" y="414015"/>
            <a:ext cx="6144839" cy="561026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9ACEB-BE4F-C147-8947-9D27A310C362}" type="datetime1">
              <a:rPr lang="fr-FR" smtClean="0"/>
              <a:t>12/02/13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5334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2135B79F-689F-9B46-88D1-0B0897F57C8D}" type="datetime1">
              <a:rPr lang="fr-FR" smtClean="0"/>
              <a:t>12/02/13</a:t>
            </a:fld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400800" y="63246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EE535B7-00B2-894C-92EA-909BEAD736DA}" type="slidenum">
              <a:rPr lang="it-IT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5845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4F4804-7AED-8D43-8122-6B57260425BD}" type="datetime1">
              <a:rPr lang="fr-FR" smtClean="0"/>
              <a:t>12/02/13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737" y="1219013"/>
            <a:ext cx="7542213" cy="19589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2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0737" y="3224213"/>
            <a:ext cx="7542213" cy="1500187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400" b="1" kern="1200">
                <a:solidFill>
                  <a:schemeClr val="tx1">
                    <a:tint val="75000"/>
                  </a:schemeClr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D7638-CCA7-3249-A9F1-FDD9457E9121}" type="datetime1">
              <a:rPr lang="fr-FR" smtClean="0"/>
              <a:t>12/02/13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107577"/>
            <a:ext cx="7581901" cy="1653988"/>
          </a:xfrm>
        </p:spPr>
        <p:txBody>
          <a:bodyPr/>
          <a:lstStyle/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92301"/>
            <a:ext cx="3657600" cy="3975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800"/>
            </a:lvl6pPr>
            <a:lvl7pPr marL="2173288" indent="-344488">
              <a:defRPr sz="1800"/>
            </a:lvl7pPr>
            <a:lvl8pPr marL="2173288" indent="-344488">
              <a:defRPr sz="1800"/>
            </a:lvl8pPr>
            <a:lvl9pPr marL="2173288" indent="-344488"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3763" y="1892301"/>
            <a:ext cx="3657600" cy="39751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800"/>
            </a:lvl6pPr>
            <a:lvl7pPr marL="2173288" indent="-344488">
              <a:defRPr sz="1800"/>
            </a:lvl7pPr>
            <a:lvl8pPr marL="2173288" indent="-344488">
              <a:defRPr sz="1800"/>
            </a:lvl8pPr>
            <a:lvl9pPr marL="2173288" indent="-344488">
              <a:defRPr sz="18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B75A5-A3DD-F141-8A7B-9957C71C159E}" type="datetime1">
              <a:rPr lang="fr-FR" smtClean="0"/>
              <a:t>12/02/13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2" y="107577"/>
            <a:ext cx="7581901" cy="1653988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2" y="1761565"/>
            <a:ext cx="3657600" cy="515469"/>
          </a:xfrm>
        </p:spPr>
        <p:txBody>
          <a:bodyPr anchor="b">
            <a:normAutofit/>
          </a:bodyPr>
          <a:lstStyle>
            <a:lvl1pPr marL="0" indent="0" algn="ctr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2" y="2393575"/>
            <a:ext cx="3657600" cy="34738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600"/>
            </a:lvl6pPr>
            <a:lvl7pPr marL="2173288" indent="-344488">
              <a:defRPr sz="1600"/>
            </a:lvl7pPr>
            <a:lvl8pPr marL="2173288" indent="-344488">
              <a:defRPr sz="1600"/>
            </a:lvl8pPr>
            <a:lvl9pPr marL="2173288" indent="-344488"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3763" y="1761565"/>
            <a:ext cx="3657600" cy="515469"/>
          </a:xfrm>
        </p:spPr>
        <p:txBody>
          <a:bodyPr anchor="b">
            <a:normAutofit/>
          </a:bodyPr>
          <a:lstStyle>
            <a:lvl1pPr marL="0" indent="0" algn="ctr">
              <a:spcBef>
                <a:spcPct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3763" y="2393575"/>
            <a:ext cx="3657600" cy="347382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sz="1600"/>
            </a:lvl6pPr>
            <a:lvl7pPr marL="2173288" indent="-344488">
              <a:defRPr sz="1600"/>
            </a:lvl7pPr>
            <a:lvl8pPr marL="2173288" indent="-344488">
              <a:defRPr sz="1600"/>
            </a:lvl8pPr>
            <a:lvl9pPr marL="2173288" indent="-344488">
              <a:defRPr sz="1600"/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4CD9-C4E6-EA42-A97B-AF49BDCE1168}" type="datetime1">
              <a:rPr lang="fr-FR" smtClean="0"/>
              <a:t>12/02/13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E2742-0619-E544-B34B-FEDD7D12F800}" type="datetime1">
              <a:rPr lang="fr-FR" smtClean="0"/>
              <a:t>12/02/13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70AAA-2AC0-2644-BA8D-368529DC140D}" type="datetime1">
              <a:rPr lang="fr-FR" smtClean="0"/>
              <a:t>12/02/13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929" y="457201"/>
            <a:ext cx="3566160" cy="1371600"/>
          </a:xfrm>
        </p:spPr>
        <p:txBody>
          <a:bodyPr anchor="b">
            <a:normAutofit/>
          </a:bodyPr>
          <a:lstStyle>
            <a:lvl1pPr algn="ctr">
              <a:defRPr sz="3600" b="1"/>
            </a:lvl1pPr>
          </a:lstStyle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2393" y="457201"/>
            <a:ext cx="3566160" cy="54102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 marL="2173288" indent="-344488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173288" indent="-344488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173288" indent="-344488">
              <a:defRPr lang="en-US" sz="1800" b="1" kern="1200" dirty="0" smtClean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2173288" indent="-344488">
              <a:defRPr sz="1800" b="1" kern="1200" dirty="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929" y="1828801"/>
            <a:ext cx="3566160" cy="36576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20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CFCE1-D2F5-BC4F-B63A-6D482E8F2EFA}" type="datetime1">
              <a:rPr lang="fr-FR" smtClean="0"/>
              <a:t>12/02/13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240" y="457200"/>
            <a:ext cx="3566160" cy="1371600"/>
          </a:xfrm>
        </p:spPr>
        <p:txBody>
          <a:bodyPr anchor="b">
            <a:normAutofit/>
          </a:bodyPr>
          <a:lstStyle>
            <a:lvl1pPr algn="ctr">
              <a:defRPr sz="36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fr-FR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66765" y="1676400"/>
            <a:ext cx="2975610" cy="2975610"/>
          </a:xfrm>
          <a:prstGeom prst="ellipse">
            <a:avLst/>
          </a:prstGeom>
          <a:solidFill>
            <a:schemeClr val="tx1">
              <a:lumMod val="75000"/>
            </a:schemeClr>
          </a:solidFill>
          <a:ln w="63500">
            <a:solidFill>
              <a:schemeClr val="tx1"/>
            </a:solidFill>
          </a:ln>
          <a:effectLst>
            <a:outerShdw blurRad="254000" dist="152400" dir="5400000" sx="90000" sy="-19000" rotWithShape="0">
              <a:prstClr val="black">
                <a:alpha val="2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7240" y="1828800"/>
            <a:ext cx="3566160" cy="36576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2000" b="1" kern="1200">
                <a:solidFill>
                  <a:schemeClr val="tx1"/>
                </a:solidFill>
                <a:effectLst>
                  <a:outerShdw blurRad="101600" dist="63500" dir="2700000" algn="tl" rotWithShape="0">
                    <a:prstClr val="black">
                      <a:alpha val="75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fr-F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786FD-403F-104F-8D6D-2B80108AA66A}" type="datetime1">
              <a:rPr lang="fr-FR" smtClean="0"/>
              <a:t>12/02/13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2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492875"/>
            <a:ext cx="9144001" cy="365125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50800" dist="38100" dir="162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Picture 6" descr="GridOverlay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solidFill>
            <a:schemeClr val="bg2">
              <a:lumMod val="60000"/>
              <a:lumOff val="40000"/>
              <a:alpha val="10000"/>
            </a:schemeClr>
          </a:solidFill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" y="-503"/>
            <a:ext cx="9144000" cy="121640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smtClean="0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776" y="1567158"/>
            <a:ext cx="8540447" cy="4579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  <a:p>
            <a:pPr lvl="3"/>
            <a:r>
              <a:rPr lang="fr-FR" smtClean="0"/>
              <a:t>Fourth level</a:t>
            </a:r>
          </a:p>
          <a:p>
            <a:pPr lvl="4"/>
            <a:r>
              <a:rPr lang="fr-F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fld id="{6A141739-3D65-3141-83B0-B23B04883465}" type="datetime1">
              <a:rPr lang="fr-FR" smtClean="0"/>
              <a:t>12/02/13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928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61363" y="6492875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  <a:effectLst/>
              </a:defRPr>
            </a:lvl1pPr>
          </a:lstStyle>
          <a:p>
            <a:fld id="{2F11E142-DC94-9E4E-9600-85B97E10DA2C}" type="slidenum">
              <a:rPr lang="fr-FR" smtClean="0"/>
              <a:t>‹#›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8" r:id="rId13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5600" b="1" kern="120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403225" indent="-403225" algn="l" defTabSz="914400" rtl="0" eaLnBrk="1" latinLnBrk="0" hangingPunct="1">
        <a:spcBef>
          <a:spcPts val="2000"/>
        </a:spcBef>
        <a:buFontTx/>
        <a:buBlip>
          <a:blip r:embed="rId16"/>
        </a:buBlip>
        <a:defRPr sz="2400" b="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806450" indent="-403225" algn="l" defTabSz="914400" rtl="0" eaLnBrk="1" latinLnBrk="0" hangingPunct="1">
        <a:spcBef>
          <a:spcPts val="600"/>
        </a:spcBef>
        <a:buFontTx/>
        <a:buBlip>
          <a:blip r:embed="rId16"/>
        </a:buBlip>
        <a:defRPr sz="2200" b="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2000" b="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4922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b="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8288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b="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173288" indent="-344488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6pPr>
      <a:lvl7pPr marL="2516188" indent="-344488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7pPr>
      <a:lvl8pPr marL="2860675" indent="-344488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b="1" kern="1200" dirty="0" smtClean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8pPr>
      <a:lvl9pPr marL="3205163" indent="-344488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b="1" kern="1200" dirty="0">
          <a:solidFill>
            <a:schemeClr val="tx1"/>
          </a:solidFill>
          <a:effectLst>
            <a:outerShdw blurRad="101600" dist="63500" dir="2700000" algn="tl" rotWithShape="0">
              <a:prstClr val="black">
                <a:alpha val="75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3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4" Type="http://schemas.openxmlformats.org/officeDocument/2006/relationships/image" Target="../media/image41.jpeg"/><Relationship Id="rId5" Type="http://schemas.openxmlformats.org/officeDocument/2006/relationships/image" Target="../media/image42.jpeg"/><Relationship Id="rId6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8.jp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gi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6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4" Type="http://schemas.openxmlformats.org/officeDocument/2006/relationships/image" Target="../media/image59.jpeg"/><Relationship Id="rId5" Type="http://schemas.openxmlformats.org/officeDocument/2006/relationships/image" Target="../media/image60.jpeg"/><Relationship Id="rId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gi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NULL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66.png"/><Relationship Id="rId9" Type="http://schemas.openxmlformats.org/officeDocument/2006/relationships/image" Target="../media/image67.png"/><Relationship Id="rId10" Type="http://schemas.openxmlformats.org/officeDocument/2006/relationships/image" Target="../media/image68.png"/><Relationship Id="rId11" Type="http://schemas.openxmlformats.org/officeDocument/2006/relationships/image" Target="../media/image6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1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png"/><Relationship Id="rId3" Type="http://schemas.openxmlformats.org/officeDocument/2006/relationships/hyperlink" Target="file://localhost/Users/perries/Desktop/cms_slice.swf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9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80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1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image" Target="../media/image85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png"/><Relationship Id="rId3" Type="http://schemas.openxmlformats.org/officeDocument/2006/relationships/image" Target="../media/image88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0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0"/>
            <a:ext cx="9123363" cy="1442164"/>
          </a:xfrm>
        </p:spPr>
        <p:txBody>
          <a:bodyPr/>
          <a:lstStyle/>
          <a:p>
            <a:r>
              <a:rPr lang="fr-FR" sz="4400" dirty="0" smtClean="0"/>
              <a:t>La physique des particules auprès du Large Hadron </a:t>
            </a:r>
            <a:r>
              <a:rPr lang="fr-FR" sz="4400" dirty="0" err="1" smtClean="0"/>
              <a:t>Collider</a:t>
            </a:r>
            <a:r>
              <a:rPr lang="fr-FR" sz="4400" dirty="0" smtClean="0"/>
              <a:t> du CERN</a:t>
            </a:r>
            <a:endParaRPr lang="fr-FR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0738" y="5900430"/>
            <a:ext cx="7542212" cy="602970"/>
          </a:xfrm>
        </p:spPr>
        <p:txBody>
          <a:bodyPr>
            <a:normAutofit/>
          </a:bodyPr>
          <a:lstStyle/>
          <a:p>
            <a:r>
              <a:rPr lang="en-US" dirty="0" err="1" smtClean="0"/>
              <a:t>Stéphane</a:t>
            </a:r>
            <a:r>
              <a:rPr lang="en-US" dirty="0" smtClean="0"/>
              <a:t> </a:t>
            </a:r>
            <a:r>
              <a:rPr lang="en-US" dirty="0" err="1" smtClean="0"/>
              <a:t>Perries</a:t>
            </a:r>
            <a:r>
              <a:rPr lang="en-US" dirty="0"/>
              <a:t> </a:t>
            </a:r>
            <a:r>
              <a:rPr lang="en-US" dirty="0" smtClean="0"/>
              <a:t> - IPN Lyon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ACFC8-3D78-ED4A-9B25-0E2652F0073F}" type="datetime1">
              <a:rPr lang="fr-FR" smtClean="0"/>
              <a:t>12/02/13</a:t>
            </a:fld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1</a:t>
            </a:fld>
            <a:endParaRPr lang="fr-FR"/>
          </a:p>
        </p:txBody>
      </p:sp>
      <p:pic>
        <p:nvPicPr>
          <p:cNvPr id="7" name="Image 4" descr="hadro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2031" y="1699738"/>
            <a:ext cx="5379939" cy="411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06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Echelles de taille</a:t>
            </a:r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1367CB-4E9F-A14C-BBC6-CE1D7815212B}" type="datetime1">
              <a:rPr lang="fr-FR" smtClean="0"/>
              <a:t>12/02/13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10</a:t>
            </a:fld>
            <a:endParaRPr lang="fr-FR"/>
          </a:p>
        </p:txBody>
      </p:sp>
      <p:pic>
        <p:nvPicPr>
          <p:cNvPr id="7" name="Content Placeholder 8" descr="scale.jpg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961" r="-170"/>
          <a:stretch/>
        </p:blipFill>
        <p:spPr>
          <a:xfrm>
            <a:off x="0" y="1600095"/>
            <a:ext cx="3908660" cy="45798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131143" y="2758286"/>
            <a:ext cx="49045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</a:rPr>
              <a:t>La matière est essentiellement vide !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75926" y="3315271"/>
            <a:ext cx="390962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Unité de distance naturelle en physique des particules:</a:t>
            </a:r>
            <a:br>
              <a:rPr lang="fr-FR" sz="2400" dirty="0" smtClean="0"/>
            </a:br>
            <a:r>
              <a:rPr lang="fr-FR" sz="2400" dirty="0" smtClean="0"/>
              <a:t/>
            </a:r>
            <a:br>
              <a:rPr lang="fr-FR" sz="2400" dirty="0" smtClean="0"/>
            </a:br>
            <a:r>
              <a:rPr lang="fr-FR" sz="2400" dirty="0" smtClean="0"/>
              <a:t>1 fermi</a:t>
            </a:r>
          </a:p>
          <a:p>
            <a:r>
              <a:rPr lang="fr-FR" sz="2400" dirty="0" smtClean="0"/>
              <a:t>= 1 </a:t>
            </a:r>
            <a:r>
              <a:rPr lang="fr-FR" sz="2400" dirty="0" err="1" smtClean="0"/>
              <a:t>fm</a:t>
            </a:r>
            <a:r>
              <a:rPr lang="fr-FR" sz="2400" dirty="0" smtClean="0"/>
              <a:t> </a:t>
            </a:r>
          </a:p>
          <a:p>
            <a:r>
              <a:rPr lang="fr-FR" sz="2400" dirty="0" smtClean="0"/>
              <a:t>= 1 </a:t>
            </a:r>
            <a:r>
              <a:rPr lang="fr-FR" sz="2400" dirty="0" err="1" smtClean="0"/>
              <a:t>femtomètre</a:t>
            </a:r>
            <a:endParaRPr lang="fr-FR" sz="2400" dirty="0" smtClean="0"/>
          </a:p>
          <a:p>
            <a:r>
              <a:rPr lang="fr-FR" sz="2400" dirty="0" smtClean="0"/>
              <a:t>= 10</a:t>
            </a:r>
            <a:r>
              <a:rPr lang="fr-FR" sz="2400" baseline="30000" dirty="0" smtClean="0"/>
              <a:t>-15</a:t>
            </a:r>
            <a:r>
              <a:rPr lang="fr-FR" sz="2400" dirty="0" smtClean="0"/>
              <a:t> m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462934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15"/>
          <p:cNvSpPr>
            <a:spLocks noChangeArrowheads="1"/>
          </p:cNvSpPr>
          <p:nvPr/>
        </p:nvSpPr>
        <p:spPr bwMode="auto">
          <a:xfrm>
            <a:off x="492369" y="3810000"/>
            <a:ext cx="85109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95300" indent="-495300" algn="l">
              <a:spcBef>
                <a:spcPct val="50000"/>
              </a:spcBef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4146"/>
            <a:ext cx="9144000" cy="1216400"/>
          </a:xfrm>
        </p:spPr>
        <p:txBody>
          <a:bodyPr/>
          <a:lstStyle/>
          <a:p>
            <a:r>
              <a:rPr lang="fr-FR" sz="3600" dirty="0" smtClean="0"/>
              <a:t>Comment étudier </a:t>
            </a:r>
            <a:r>
              <a:rPr lang="fr-FR" sz="3600" dirty="0"/>
              <a:t>ces constituants ? (suite)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801CC-917D-B841-863C-F626A48DE289}" type="datetime1">
              <a:rPr lang="fr-FR" smtClean="0"/>
              <a:t>12/02/13</a:t>
            </a:fld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11</a:t>
            </a:fld>
            <a:endParaRPr lang="fr-FR"/>
          </a:p>
        </p:txBody>
      </p:sp>
      <p:pic>
        <p:nvPicPr>
          <p:cNvPr id="8" name="Picture 7" descr="Capture d’écran 2010-12-02 à 23.41.5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6"/>
          <a:stretch/>
        </p:blipFill>
        <p:spPr>
          <a:xfrm>
            <a:off x="0" y="1247548"/>
            <a:ext cx="9144000" cy="524532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4901" y="4430074"/>
            <a:ext cx="8555732" cy="1939388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465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E=mc</a:t>
            </a:r>
            <a:r>
              <a:rPr lang="fr-FR" baseline="30000" dirty="0" smtClean="0"/>
              <a:t>2</a:t>
            </a:r>
            <a:endParaRPr lang="fr-FR" baseline="30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776" y="1567157"/>
            <a:ext cx="8540447" cy="4925717"/>
          </a:xfrm>
        </p:spPr>
        <p:txBody>
          <a:bodyPr>
            <a:normAutofit lnSpcReduction="10000"/>
          </a:bodyPr>
          <a:lstStyle/>
          <a:p>
            <a:r>
              <a:rPr lang="fr-FR" b="0" dirty="0" smtClean="0"/>
              <a:t>Equivalence masse-énergie (Einstein 1905)</a:t>
            </a:r>
          </a:p>
          <a:p>
            <a:pPr lvl="1"/>
            <a:r>
              <a:rPr lang="fr-FR" b="0" dirty="0" smtClean="0"/>
              <a:t>E : énergie [J]</a:t>
            </a:r>
            <a:br>
              <a:rPr lang="fr-FR" b="0" dirty="0" smtClean="0"/>
            </a:br>
            <a:r>
              <a:rPr lang="fr-FR" b="0" dirty="0" smtClean="0"/>
              <a:t>m : masse [kg]</a:t>
            </a:r>
            <a:br>
              <a:rPr lang="fr-FR" b="0" dirty="0" smtClean="0"/>
            </a:br>
            <a:r>
              <a:rPr lang="fr-FR" b="0" dirty="0" smtClean="0"/>
              <a:t>c : vitesse de la lumière [3 10</a:t>
            </a:r>
            <a:r>
              <a:rPr lang="fr-FR" b="0" baseline="30000" dirty="0" smtClean="0"/>
              <a:t>8</a:t>
            </a:r>
            <a:r>
              <a:rPr lang="fr-FR" b="0" dirty="0" smtClean="0"/>
              <a:t> m.s</a:t>
            </a:r>
            <a:r>
              <a:rPr lang="fr-FR" b="0" baseline="30000" dirty="0" smtClean="0"/>
              <a:t>-1</a:t>
            </a:r>
            <a:r>
              <a:rPr lang="fr-FR" b="0" dirty="0" smtClean="0"/>
              <a:t>]</a:t>
            </a:r>
          </a:p>
          <a:p>
            <a:pPr lvl="1"/>
            <a:r>
              <a:rPr lang="fr-FR" b="0" dirty="0" smtClean="0"/>
              <a:t>1 g de matière contient 9 10</a:t>
            </a:r>
            <a:r>
              <a:rPr lang="fr-FR" b="0" baseline="30000" dirty="0" smtClean="0"/>
              <a:t>13 </a:t>
            </a:r>
            <a:r>
              <a:rPr lang="fr-FR" b="0" dirty="0" smtClean="0"/>
              <a:t>J ! </a:t>
            </a:r>
            <a:br>
              <a:rPr lang="fr-FR" b="0" dirty="0" smtClean="0"/>
            </a:br>
            <a:r>
              <a:rPr lang="fr-FR" b="0" dirty="0" smtClean="0"/>
              <a:t>~1.5 </a:t>
            </a:r>
            <a:r>
              <a:rPr lang="fr-FR" b="0" dirty="0" err="1" smtClean="0"/>
              <a:t>hiroshima</a:t>
            </a:r>
            <a:endParaRPr lang="fr-FR" b="0" dirty="0" smtClean="0"/>
          </a:p>
          <a:p>
            <a:r>
              <a:rPr lang="fr-FR" b="0" dirty="0" smtClean="0"/>
              <a:t>Cette relation n’est valable que pour des </a:t>
            </a:r>
            <a:br>
              <a:rPr lang="fr-FR" b="0" dirty="0" smtClean="0"/>
            </a:br>
            <a:r>
              <a:rPr lang="fr-FR" b="0" dirty="0" smtClean="0"/>
              <a:t>objets au repos. </a:t>
            </a:r>
            <a:br>
              <a:rPr lang="fr-FR" b="0" dirty="0" smtClean="0"/>
            </a:br>
            <a:r>
              <a:rPr lang="fr-FR" b="0" dirty="0" smtClean="0"/>
              <a:t>Equations plus générales :</a:t>
            </a:r>
            <a:br>
              <a:rPr lang="fr-FR" b="0" dirty="0" smtClean="0"/>
            </a:br>
            <a:r>
              <a:rPr lang="fr-FR" b="0" dirty="0" smtClean="0">
                <a:solidFill>
                  <a:srgbClr val="FF0000"/>
                </a:solidFill>
              </a:rPr>
              <a:t>E = </a:t>
            </a:r>
            <a:r>
              <a:rPr lang="fr-FR" b="0" dirty="0" err="1" smtClean="0">
                <a:solidFill>
                  <a:srgbClr val="FF0000"/>
                </a:solidFill>
              </a:rPr>
              <a:t>E</a:t>
            </a:r>
            <a:r>
              <a:rPr lang="fr-FR" b="0" baseline="-25000" dirty="0" err="1" smtClean="0">
                <a:solidFill>
                  <a:srgbClr val="FF0000"/>
                </a:solidFill>
              </a:rPr>
              <a:t>cin</a:t>
            </a:r>
            <a:r>
              <a:rPr lang="fr-FR" b="0" dirty="0" smtClean="0">
                <a:solidFill>
                  <a:srgbClr val="FF0000"/>
                </a:solidFill>
              </a:rPr>
              <a:t> + mc</a:t>
            </a:r>
            <a:r>
              <a:rPr lang="fr-FR" b="0" baseline="30000" dirty="0" smtClean="0">
                <a:solidFill>
                  <a:srgbClr val="FF0000"/>
                </a:solidFill>
              </a:rPr>
              <a:t>2</a:t>
            </a:r>
            <a:r>
              <a:rPr lang="fr-FR" b="0" dirty="0" smtClean="0">
                <a:solidFill>
                  <a:srgbClr val="FF0000"/>
                </a:solidFill>
              </a:rPr>
              <a:t> </a:t>
            </a:r>
            <a:r>
              <a:rPr lang="fr-FR" b="0" dirty="0"/>
              <a:t/>
            </a:r>
            <a:br>
              <a:rPr lang="fr-FR" b="0" dirty="0"/>
            </a:br>
            <a:r>
              <a:rPr lang="fr-FR" b="0" dirty="0" smtClean="0">
                <a:solidFill>
                  <a:srgbClr val="FF0000"/>
                </a:solidFill>
              </a:rPr>
              <a:t>E</a:t>
            </a:r>
            <a:r>
              <a:rPr lang="fr-FR" b="0" baseline="30000" dirty="0" smtClean="0">
                <a:solidFill>
                  <a:srgbClr val="FF0000"/>
                </a:solidFill>
              </a:rPr>
              <a:t>2</a:t>
            </a:r>
            <a:r>
              <a:rPr lang="fr-FR" b="0" dirty="0" smtClean="0">
                <a:solidFill>
                  <a:srgbClr val="FF0000"/>
                </a:solidFill>
              </a:rPr>
              <a:t> = p</a:t>
            </a:r>
            <a:r>
              <a:rPr lang="fr-FR" b="0" baseline="30000" dirty="0" smtClean="0">
                <a:solidFill>
                  <a:srgbClr val="FF0000"/>
                </a:solidFill>
              </a:rPr>
              <a:t>2</a:t>
            </a:r>
            <a:r>
              <a:rPr lang="fr-FR" b="0" dirty="0" smtClean="0">
                <a:solidFill>
                  <a:srgbClr val="FF0000"/>
                </a:solidFill>
              </a:rPr>
              <a:t>c</a:t>
            </a:r>
            <a:r>
              <a:rPr lang="fr-FR" b="0" baseline="30000" dirty="0" smtClean="0">
                <a:solidFill>
                  <a:srgbClr val="FF0000"/>
                </a:solidFill>
              </a:rPr>
              <a:t>2</a:t>
            </a:r>
            <a:r>
              <a:rPr lang="fr-FR" b="0" dirty="0" smtClean="0">
                <a:solidFill>
                  <a:srgbClr val="FF0000"/>
                </a:solidFill>
              </a:rPr>
              <a:t> + m</a:t>
            </a:r>
            <a:r>
              <a:rPr lang="fr-FR" b="0" baseline="30000" dirty="0" smtClean="0">
                <a:solidFill>
                  <a:srgbClr val="FF0000"/>
                </a:solidFill>
              </a:rPr>
              <a:t>2</a:t>
            </a:r>
            <a:r>
              <a:rPr lang="fr-FR" b="0" dirty="0" smtClean="0">
                <a:solidFill>
                  <a:srgbClr val="FF0000"/>
                </a:solidFill>
              </a:rPr>
              <a:t>c</a:t>
            </a:r>
            <a:r>
              <a:rPr lang="fr-FR" b="0" baseline="30000" dirty="0" smtClean="0">
                <a:solidFill>
                  <a:srgbClr val="FF0000"/>
                </a:solidFill>
              </a:rPr>
              <a:t>4</a:t>
            </a:r>
            <a:r>
              <a:rPr lang="fr-FR" b="0" dirty="0"/>
              <a:t/>
            </a:r>
            <a:br>
              <a:rPr lang="fr-FR" b="0" dirty="0"/>
            </a:br>
            <a:r>
              <a:rPr lang="fr-FR" b="0" dirty="0" smtClean="0"/>
              <a:t>avec </a:t>
            </a:r>
            <a:r>
              <a:rPr lang="fr-FR" b="0" dirty="0" err="1" smtClean="0">
                <a:solidFill>
                  <a:srgbClr val="FF0000"/>
                </a:solidFill>
              </a:rPr>
              <a:t>E</a:t>
            </a:r>
            <a:r>
              <a:rPr lang="fr-FR" b="0" baseline="-25000" dirty="0" err="1" smtClean="0">
                <a:solidFill>
                  <a:srgbClr val="FF0000"/>
                </a:solidFill>
              </a:rPr>
              <a:t>cin</a:t>
            </a:r>
            <a:r>
              <a:rPr lang="fr-FR" b="0" dirty="0" smtClean="0"/>
              <a:t> l’énergie cinétique de l’objet et </a:t>
            </a:r>
            <a:r>
              <a:rPr lang="fr-FR" b="0" dirty="0" smtClean="0">
                <a:solidFill>
                  <a:srgbClr val="FF0000"/>
                </a:solidFill>
              </a:rPr>
              <a:t>p</a:t>
            </a:r>
            <a:r>
              <a:rPr lang="fr-FR" b="0" dirty="0" smtClean="0">
                <a:solidFill>
                  <a:srgbClr val="000000"/>
                </a:solidFill>
              </a:rPr>
              <a:t> son impulsion (quantité de mouvement) </a:t>
            </a:r>
            <a:endParaRPr lang="fr-FR" b="0" baseline="30000" dirty="0">
              <a:solidFill>
                <a:srgbClr val="00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4AE581-A849-5F46-B9BD-41BD6732210B}" type="datetime1">
              <a:rPr lang="fr-FR" smtClean="0"/>
              <a:t>12/02/13</a:t>
            </a:fld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2A29-BD24-B24D-ADEF-6BC92FD107A3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9" name="Picture 8" descr="Einstein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6235" y="1422272"/>
            <a:ext cx="2185988" cy="333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229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Masses</a:t>
            </a:r>
            <a:endParaRPr lang="fr-F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776" y="1567158"/>
            <a:ext cx="8540447" cy="4579880"/>
          </a:xfrm>
        </p:spPr>
        <p:txBody>
          <a:bodyPr>
            <a:normAutofit lnSpcReduction="10000"/>
          </a:bodyPr>
          <a:lstStyle/>
          <a:p>
            <a:r>
              <a:rPr lang="fr-FR" sz="2000" b="0" dirty="0" smtClean="0"/>
              <a:t>On</a:t>
            </a:r>
            <a:r>
              <a:rPr lang="fr-FR" b="0" dirty="0" smtClean="0"/>
              <a:t> </a:t>
            </a:r>
            <a:r>
              <a:rPr lang="fr-FR" sz="2000" b="0" dirty="0" smtClean="0"/>
              <a:t>peut exprimer une masse en unité d’énergie via </a:t>
            </a:r>
            <a:r>
              <a:rPr lang="fr-FR" sz="2000" b="0" dirty="0" smtClean="0">
                <a:solidFill>
                  <a:srgbClr val="FF0000"/>
                </a:solidFill>
              </a:rPr>
              <a:t>M=E/c</a:t>
            </a:r>
            <a:r>
              <a:rPr lang="fr-FR" sz="2000" b="0" baseline="30000" dirty="0" smtClean="0">
                <a:solidFill>
                  <a:srgbClr val="FF0000"/>
                </a:solidFill>
              </a:rPr>
              <a:t>2</a:t>
            </a:r>
            <a:r>
              <a:rPr lang="fr-FR" sz="2000" b="0" dirty="0" smtClean="0"/>
              <a:t> </a:t>
            </a:r>
            <a:br>
              <a:rPr lang="fr-FR" sz="2000" b="0" dirty="0" smtClean="0"/>
            </a:br>
            <a:r>
              <a:rPr lang="fr-FR" sz="2000" b="0" dirty="0" smtClean="0"/>
              <a:t>… mais le joule n’est pas du tout adapté à la masse des objets microscopiques. </a:t>
            </a:r>
            <a:br>
              <a:rPr lang="fr-FR" sz="2000" b="0" dirty="0" smtClean="0"/>
            </a:br>
            <a:r>
              <a:rPr lang="fr-FR" sz="2000" b="0" dirty="0" smtClean="0"/>
              <a:t>Par exemple : m</a:t>
            </a:r>
            <a:r>
              <a:rPr lang="fr-FR" sz="2000" b="0" baseline="-25000" dirty="0" smtClean="0"/>
              <a:t>e</a:t>
            </a:r>
            <a:r>
              <a:rPr lang="fr-FR" sz="2000" b="0" dirty="0" smtClean="0"/>
              <a:t> = 9.1×10</a:t>
            </a:r>
            <a:r>
              <a:rPr lang="fr-FR" sz="2000" b="0" baseline="30000" dirty="0" smtClean="0"/>
              <a:t>−31</a:t>
            </a:r>
            <a:r>
              <a:rPr lang="fr-FR" sz="2000" b="0" dirty="0" smtClean="0"/>
              <a:t> kg = 8.2 10</a:t>
            </a:r>
            <a:r>
              <a:rPr lang="fr-FR" sz="2000" b="0" baseline="30000" dirty="0" smtClean="0"/>
              <a:t>-14</a:t>
            </a:r>
            <a:r>
              <a:rPr lang="fr-FR" sz="2000" b="0" dirty="0" smtClean="0"/>
              <a:t> J/c</a:t>
            </a:r>
            <a:r>
              <a:rPr lang="fr-FR" sz="2000" b="0" baseline="30000" dirty="0" smtClean="0"/>
              <a:t>2</a:t>
            </a:r>
          </a:p>
          <a:p>
            <a:r>
              <a:rPr lang="fr-FR" sz="2000" b="0" dirty="0" smtClean="0"/>
              <a:t>Masse en </a:t>
            </a:r>
            <a:r>
              <a:rPr lang="fr-FR" sz="2000" b="0" dirty="0" err="1" smtClean="0"/>
              <a:t>électron-volt</a:t>
            </a:r>
            <a:r>
              <a:rPr lang="fr-FR" sz="2000" b="0" dirty="0" smtClean="0"/>
              <a:t>:</a:t>
            </a:r>
            <a:br>
              <a:rPr lang="fr-FR" sz="2000" b="0" dirty="0" smtClean="0"/>
            </a:br>
            <a:r>
              <a:rPr lang="fr-FR" sz="2000" b="0" dirty="0" smtClean="0"/>
              <a:t>Un </a:t>
            </a:r>
            <a:r>
              <a:rPr lang="fr-FR" sz="2000" b="0" dirty="0" err="1" smtClean="0"/>
              <a:t>électron-volt</a:t>
            </a:r>
            <a:r>
              <a:rPr lang="fr-FR" sz="2000" b="0" dirty="0" smtClean="0"/>
              <a:t> vaut 1,6×10</a:t>
            </a:r>
            <a:r>
              <a:rPr lang="fr-FR" sz="2000" b="0" baseline="30000" dirty="0" smtClean="0"/>
              <a:t>-19</a:t>
            </a:r>
            <a:r>
              <a:rPr lang="fr-FR" sz="2000" b="0" dirty="0" smtClean="0"/>
              <a:t> joule.</a:t>
            </a:r>
            <a:br>
              <a:rPr lang="fr-FR" sz="2000" b="0" dirty="0" smtClean="0"/>
            </a:br>
            <a:r>
              <a:rPr lang="fr-FR" sz="2000" b="0" dirty="0" smtClean="0"/>
              <a:t>m</a:t>
            </a:r>
            <a:r>
              <a:rPr lang="fr-FR" sz="2000" b="0" baseline="-25000" dirty="0" smtClean="0"/>
              <a:t>e</a:t>
            </a:r>
            <a:r>
              <a:rPr lang="fr-FR" sz="2000" b="0" dirty="0" smtClean="0"/>
              <a:t> = 510 999 eV/c</a:t>
            </a:r>
            <a:r>
              <a:rPr lang="fr-FR" sz="2000" b="0" baseline="30000" dirty="0" smtClean="0"/>
              <a:t>2</a:t>
            </a:r>
            <a:r>
              <a:rPr lang="fr-FR" sz="2000" b="0" dirty="0" smtClean="0"/>
              <a:t> = 0.511 MeV/c</a:t>
            </a:r>
            <a:r>
              <a:rPr lang="fr-FR" sz="2000" b="0" baseline="30000" dirty="0" smtClean="0"/>
              <a:t>2</a:t>
            </a:r>
          </a:p>
          <a:p>
            <a:r>
              <a:rPr lang="fr-FR" sz="2000" b="0" dirty="0" smtClean="0"/>
              <a:t>On a donc les formules de passage :</a:t>
            </a:r>
            <a:br>
              <a:rPr lang="fr-FR" sz="2000" b="0" dirty="0" smtClean="0"/>
            </a:br>
            <a:r>
              <a:rPr lang="fr-FR" sz="2000" b="0" dirty="0" smtClean="0"/>
              <a:t>1 eV/c</a:t>
            </a:r>
            <a:r>
              <a:rPr lang="fr-FR" sz="2000" b="0" baseline="30000" dirty="0" smtClean="0"/>
              <a:t>2</a:t>
            </a:r>
            <a:r>
              <a:rPr lang="fr-FR" sz="2000" b="0" dirty="0" smtClean="0"/>
              <a:t> = 1.783 10</a:t>
            </a:r>
            <a:r>
              <a:rPr lang="fr-FR" sz="2000" b="0" baseline="30000" dirty="0" smtClean="0"/>
              <a:t>-36 </a:t>
            </a:r>
            <a:r>
              <a:rPr lang="fr-FR" sz="2000" b="0" dirty="0" smtClean="0"/>
              <a:t>kg  et   1 kg = 5.610 10</a:t>
            </a:r>
            <a:r>
              <a:rPr lang="fr-FR" sz="2000" b="0" baseline="30000" dirty="0" smtClean="0"/>
              <a:t>35</a:t>
            </a:r>
            <a:r>
              <a:rPr lang="fr-FR" sz="2000" b="0" dirty="0" smtClean="0"/>
              <a:t> eV/c</a:t>
            </a:r>
            <a:r>
              <a:rPr lang="fr-FR" sz="2000" b="0" baseline="30000" dirty="0" smtClean="0"/>
              <a:t>2</a:t>
            </a:r>
          </a:p>
          <a:p>
            <a:r>
              <a:rPr lang="fr-FR" sz="2000" b="0" dirty="0" smtClean="0"/>
              <a:t>On utilise les multiples de l’eV : </a:t>
            </a:r>
            <a:r>
              <a:rPr lang="fr-FR" sz="2000" b="0" dirty="0" err="1" smtClean="0"/>
              <a:t>keV</a:t>
            </a:r>
            <a:r>
              <a:rPr lang="fr-FR" sz="2000" b="0" dirty="0" smtClean="0"/>
              <a:t>, MeV, </a:t>
            </a:r>
            <a:r>
              <a:rPr lang="fr-FR" sz="2000" b="0" dirty="0" err="1" smtClean="0"/>
              <a:t>GeV</a:t>
            </a:r>
            <a:r>
              <a:rPr lang="fr-FR" sz="2000" b="0" dirty="0" smtClean="0"/>
              <a:t>, </a:t>
            </a:r>
            <a:r>
              <a:rPr lang="fr-FR" sz="2000" b="0" dirty="0" err="1" smtClean="0"/>
              <a:t>TeV</a:t>
            </a:r>
            <a:r>
              <a:rPr lang="fr-FR" sz="2000" b="0" dirty="0" smtClean="0"/>
              <a:t>, </a:t>
            </a:r>
            <a:r>
              <a:rPr lang="fr-FR" sz="2000" b="0" dirty="0" err="1" smtClean="0"/>
              <a:t>PeV</a:t>
            </a:r>
            <a:r>
              <a:rPr lang="fr-FR" sz="2000" b="0" dirty="0" smtClean="0"/>
              <a:t>, …</a:t>
            </a:r>
          </a:p>
          <a:p>
            <a:r>
              <a:rPr lang="fr-FR" sz="2000" b="0" dirty="0" smtClean="0"/>
              <a:t>Unité naturelle de la physique des particules pour les énergies et les masses  : </a:t>
            </a:r>
            <a:r>
              <a:rPr lang="fr-FR" sz="2000" b="0" dirty="0" err="1" smtClean="0"/>
              <a:t>GeV</a:t>
            </a:r>
            <a:endParaRPr lang="fr-FR" sz="2000" b="0" dirty="0" smtClean="0"/>
          </a:p>
          <a:p>
            <a:endParaRPr lang="fr-FR" sz="2000" b="0" baseline="30000" dirty="0" smtClean="0"/>
          </a:p>
          <a:p>
            <a:endParaRPr lang="fr-FR" sz="2000" dirty="0" smtClean="0"/>
          </a:p>
          <a:p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91068-AB1D-574D-9890-83E3688846E9}" type="datetime1">
              <a:rPr lang="fr-FR" smtClean="0"/>
              <a:t>12/02/13</a:t>
            </a:fld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2A29-BD24-B24D-ADEF-6BC92FD107A3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6589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15"/>
          <p:cNvSpPr>
            <a:spLocks noChangeArrowheads="1"/>
          </p:cNvSpPr>
          <p:nvPr/>
        </p:nvSpPr>
        <p:spPr bwMode="auto">
          <a:xfrm>
            <a:off x="492369" y="3810000"/>
            <a:ext cx="85109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95300" indent="-495300" algn="l">
              <a:spcBef>
                <a:spcPct val="50000"/>
              </a:spcBef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4146"/>
            <a:ext cx="9144000" cy="1216400"/>
          </a:xfrm>
        </p:spPr>
        <p:txBody>
          <a:bodyPr/>
          <a:lstStyle/>
          <a:p>
            <a:r>
              <a:rPr lang="fr-FR" sz="3600" dirty="0" smtClean="0"/>
              <a:t>Comment étudier ces </a:t>
            </a:r>
            <a:r>
              <a:rPr lang="fr-FR" sz="3600" dirty="0"/>
              <a:t>constituants ? (suite)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8E27A-A3B6-944C-A0D1-C2C93DC55276}" type="datetime1">
              <a:rPr lang="fr-FR" smtClean="0"/>
              <a:t>12/02/13</a:t>
            </a:fld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14</a:t>
            </a:fld>
            <a:endParaRPr lang="fr-FR"/>
          </a:p>
        </p:txBody>
      </p:sp>
      <p:pic>
        <p:nvPicPr>
          <p:cNvPr id="8" name="Picture 7" descr="Capture d’écran 2010-12-02 à 23.41.5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6"/>
          <a:stretch/>
        </p:blipFill>
        <p:spPr>
          <a:xfrm>
            <a:off x="0" y="1247548"/>
            <a:ext cx="9144000" cy="524532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4901" y="5453913"/>
            <a:ext cx="5907295" cy="915549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465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029200" y="533400"/>
            <a:ext cx="4114800" cy="609600"/>
          </a:xfrm>
        </p:spPr>
        <p:txBody>
          <a:bodyPr/>
          <a:lstStyle/>
          <a:p>
            <a:pPr>
              <a:buFontTx/>
              <a:buNone/>
            </a:pPr>
            <a:r>
              <a:rPr lang="en-US" sz="2000" dirty="0" err="1"/>
              <a:t>Aujourd’hui</a:t>
            </a:r>
            <a:r>
              <a:rPr lang="en-US" sz="2000" dirty="0"/>
              <a:t> (13,7 milliards </a:t>
            </a:r>
            <a:r>
              <a:rPr lang="en-US" sz="2000" dirty="0" err="1"/>
              <a:t>d’années</a:t>
            </a:r>
            <a:r>
              <a:rPr lang="en-US" sz="2400" dirty="0"/>
              <a:t>)</a:t>
            </a:r>
          </a:p>
        </p:txBody>
      </p:sp>
      <p:pic>
        <p:nvPicPr>
          <p:cNvPr id="46084" name="Picture 4" descr="CERN History of the Univer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10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4953000" y="1828800"/>
            <a:ext cx="4191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dirty="0">
                <a:solidFill>
                  <a:srgbClr val="000000"/>
                </a:solidFill>
              </a:rPr>
              <a:t>Formation </a:t>
            </a:r>
            <a:r>
              <a:rPr lang="en-US" dirty="0" err="1">
                <a:solidFill>
                  <a:srgbClr val="000000"/>
                </a:solidFill>
              </a:rPr>
              <a:t>étoiles</a:t>
            </a:r>
            <a:r>
              <a:rPr lang="en-US" dirty="0">
                <a:solidFill>
                  <a:srgbClr val="000000"/>
                </a:solidFill>
              </a:rPr>
              <a:t>(1 milliard </a:t>
            </a:r>
            <a:r>
              <a:rPr lang="en-US" dirty="0" err="1">
                <a:solidFill>
                  <a:srgbClr val="000000"/>
                </a:solidFill>
              </a:rPr>
              <a:t>d’années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46086" name="Rectangle 6"/>
          <p:cNvSpPr>
            <a:spLocks noChangeArrowheads="1"/>
          </p:cNvSpPr>
          <p:nvPr/>
        </p:nvSpPr>
        <p:spPr bwMode="auto">
          <a:xfrm>
            <a:off x="4953000" y="2743200"/>
            <a:ext cx="4038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dirty="0">
                <a:solidFill>
                  <a:srgbClr val="000000"/>
                </a:solidFill>
              </a:rPr>
              <a:t>Formation des </a:t>
            </a:r>
            <a:r>
              <a:rPr lang="en-US" dirty="0" err="1">
                <a:solidFill>
                  <a:srgbClr val="000000"/>
                </a:solidFill>
              </a:rPr>
              <a:t>atomes</a:t>
            </a:r>
            <a:r>
              <a:rPr lang="en-US" dirty="0">
                <a:solidFill>
                  <a:srgbClr val="000000"/>
                </a:solidFill>
              </a:rPr>
              <a:t> (300 000 </a:t>
            </a:r>
            <a:r>
              <a:rPr lang="en-US" dirty="0" err="1">
                <a:solidFill>
                  <a:srgbClr val="000000"/>
                </a:solidFill>
              </a:rPr>
              <a:t>ans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46087" name="Rectangle 7"/>
          <p:cNvSpPr>
            <a:spLocks noChangeArrowheads="1"/>
          </p:cNvSpPr>
          <p:nvPr/>
        </p:nvSpPr>
        <p:spPr bwMode="auto">
          <a:xfrm>
            <a:off x="4953000" y="3581400"/>
            <a:ext cx="41910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dirty="0">
                <a:solidFill>
                  <a:srgbClr val="000000"/>
                </a:solidFill>
              </a:rPr>
              <a:t>Formation des </a:t>
            </a:r>
            <a:r>
              <a:rPr lang="en-US" dirty="0" err="1">
                <a:solidFill>
                  <a:srgbClr val="000000"/>
                </a:solidFill>
              </a:rPr>
              <a:t>noyaux</a:t>
            </a:r>
            <a:r>
              <a:rPr lang="en-US" dirty="0">
                <a:solidFill>
                  <a:srgbClr val="000000"/>
                </a:solidFill>
              </a:rPr>
              <a:t>  (180 </a:t>
            </a:r>
            <a:r>
              <a:rPr lang="en-US" dirty="0" err="1">
                <a:solidFill>
                  <a:srgbClr val="000000"/>
                </a:solidFill>
              </a:rPr>
              <a:t>secondes</a:t>
            </a:r>
            <a:r>
              <a:rPr lang="en-US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46088" name="Rectangle 8"/>
          <p:cNvSpPr>
            <a:spLocks noChangeArrowheads="1"/>
          </p:cNvSpPr>
          <p:nvPr/>
        </p:nvSpPr>
        <p:spPr bwMode="auto">
          <a:xfrm>
            <a:off x="4953000" y="4191000"/>
            <a:ext cx="4038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spcBef>
                <a:spcPct val="20000"/>
              </a:spcBef>
            </a:pPr>
            <a:r>
              <a:rPr lang="en-US" dirty="0">
                <a:solidFill>
                  <a:srgbClr val="000000"/>
                </a:solidFill>
              </a:rPr>
              <a:t>Formation des protons et neutrons (10</a:t>
            </a:r>
            <a:r>
              <a:rPr lang="en-US" baseline="30000" dirty="0">
                <a:solidFill>
                  <a:srgbClr val="000000"/>
                </a:solidFill>
              </a:rPr>
              <a:t>-10</a:t>
            </a:r>
            <a:r>
              <a:rPr lang="en-US" dirty="0">
                <a:solidFill>
                  <a:srgbClr val="000000"/>
                </a:solidFill>
              </a:rPr>
              <a:t> s)</a:t>
            </a:r>
          </a:p>
        </p:txBody>
      </p:sp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4953000" y="5362768"/>
            <a:ext cx="4038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dirty="0">
                <a:solidFill>
                  <a:srgbClr val="000000"/>
                </a:solidFill>
              </a:rPr>
              <a:t>??? (Avant)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E3766-E531-C942-B0B5-8D25C939D333}" type="datetime1">
              <a:rPr lang="fr-FR" smtClean="0"/>
              <a:t>12/02/13</a:t>
            </a:fld>
            <a:endParaRPr lang="fr-F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4611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20737" y="2008300"/>
            <a:ext cx="7542213" cy="1169688"/>
          </a:xfrm>
        </p:spPr>
        <p:txBody>
          <a:bodyPr/>
          <a:lstStyle/>
          <a:p>
            <a:r>
              <a:rPr lang="en-US" dirty="0" smtClean="0"/>
              <a:t>3- La </a:t>
            </a:r>
            <a:r>
              <a:rPr lang="en-US" dirty="0" err="1" smtClean="0"/>
              <a:t>matière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19728-704A-D348-80A7-E498D7D3FBE8}" type="datetime1">
              <a:rPr lang="fr-FR" smtClean="0"/>
              <a:t>12/02/13</a:t>
            </a:fld>
            <a:endParaRPr lang="fr-F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3251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L’atome</a:t>
            </a:r>
            <a:endParaRPr lang="fr-FR" dirty="0"/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301776" y="1567158"/>
            <a:ext cx="6586351" cy="4579880"/>
          </a:xfrm>
        </p:spPr>
        <p:txBody>
          <a:bodyPr>
            <a:normAutofit/>
          </a:bodyPr>
          <a:lstStyle/>
          <a:p>
            <a:r>
              <a:rPr lang="fr-FR" sz="2000" b="0" dirty="0" smtClean="0"/>
              <a:t>1 noyau et Z électrons liés au noyau par la </a:t>
            </a:r>
            <a:br>
              <a:rPr lang="fr-FR" sz="2000" b="0" dirty="0" smtClean="0"/>
            </a:br>
            <a:r>
              <a:rPr lang="fr-FR" sz="2000" b="0" dirty="0" smtClean="0">
                <a:solidFill>
                  <a:srgbClr val="0000FF"/>
                </a:solidFill>
              </a:rPr>
              <a:t>force </a:t>
            </a:r>
            <a:r>
              <a:rPr lang="fr-FR" sz="2000" b="0" dirty="0" err="1" smtClean="0">
                <a:solidFill>
                  <a:srgbClr val="0000FF"/>
                </a:solidFill>
              </a:rPr>
              <a:t>electromagnétique</a:t>
            </a:r>
            <a:endParaRPr lang="fr-FR" sz="2000" b="0" dirty="0" smtClean="0">
              <a:solidFill>
                <a:srgbClr val="0000FF"/>
              </a:solidFill>
            </a:endParaRPr>
          </a:p>
          <a:p>
            <a:r>
              <a:rPr lang="fr-FR" sz="2000" b="0" dirty="0" smtClean="0">
                <a:solidFill>
                  <a:srgbClr val="FF0000"/>
                </a:solidFill>
              </a:rPr>
              <a:t>Taille : </a:t>
            </a:r>
            <a:r>
              <a:rPr lang="fr-FR" sz="2000" b="0" dirty="0" smtClean="0"/>
              <a:t>Atome ~10</a:t>
            </a:r>
            <a:r>
              <a:rPr lang="fr-FR" sz="2000" b="0" baseline="30000" dirty="0" smtClean="0"/>
              <a:t>-10 </a:t>
            </a:r>
            <a:r>
              <a:rPr lang="fr-FR" sz="2000" b="0" dirty="0" smtClean="0"/>
              <a:t>m, e</a:t>
            </a:r>
            <a:r>
              <a:rPr lang="fr-FR" sz="2000" b="0" baseline="30000" dirty="0" smtClean="0"/>
              <a:t>-</a:t>
            </a:r>
            <a:r>
              <a:rPr lang="fr-FR" sz="2000" b="0" dirty="0" smtClean="0"/>
              <a:t>&lt;10</a:t>
            </a:r>
            <a:r>
              <a:rPr lang="fr-FR" sz="2000" b="0" baseline="30000" dirty="0" smtClean="0"/>
              <a:t>-19 </a:t>
            </a:r>
            <a:r>
              <a:rPr lang="fr-FR" sz="2000" b="0" dirty="0" smtClean="0"/>
              <a:t>m</a:t>
            </a:r>
          </a:p>
          <a:p>
            <a:r>
              <a:rPr lang="fr-FR" sz="2000" b="0" dirty="0" smtClean="0">
                <a:solidFill>
                  <a:srgbClr val="FF0000"/>
                </a:solidFill>
              </a:rPr>
              <a:t>Charge : </a:t>
            </a:r>
            <a:r>
              <a:rPr lang="fr-FR" sz="2000" b="0" dirty="0" smtClean="0"/>
              <a:t>L’atome est globalement neutre, </a:t>
            </a:r>
            <a:br>
              <a:rPr lang="fr-FR" sz="2000" b="0" dirty="0" smtClean="0"/>
            </a:br>
            <a:r>
              <a:rPr lang="fr-FR" sz="2000" b="0" dirty="0" smtClean="0"/>
              <a:t>électron –e=1.6 10</a:t>
            </a:r>
            <a:r>
              <a:rPr lang="fr-FR" sz="2000" b="0" baseline="30000" dirty="0" smtClean="0"/>
              <a:t>-19 </a:t>
            </a:r>
            <a:r>
              <a:rPr lang="fr-FR" sz="2000" b="0" dirty="0" smtClean="0"/>
              <a:t>C</a:t>
            </a:r>
          </a:p>
          <a:p>
            <a:r>
              <a:rPr lang="fr-FR" sz="2000" b="0" dirty="0" smtClean="0">
                <a:solidFill>
                  <a:srgbClr val="FF0000"/>
                </a:solidFill>
              </a:rPr>
              <a:t>Masse : </a:t>
            </a:r>
          </a:p>
          <a:p>
            <a:pPr lvl="1"/>
            <a:r>
              <a:rPr lang="fr-FR" sz="2000" b="0" dirty="0" smtClean="0"/>
              <a:t>Masse atomique ~ Masse nucléaire</a:t>
            </a:r>
          </a:p>
          <a:p>
            <a:r>
              <a:rPr lang="fr-FR" sz="2000" b="0" dirty="0" smtClean="0"/>
              <a:t>Les propriétés chimiques dépendent du nombre </a:t>
            </a:r>
            <a:r>
              <a:rPr lang="fr-FR" sz="2100" b="0" dirty="0" smtClean="0"/>
              <a:t>atomique Z</a:t>
            </a:r>
          </a:p>
          <a:p>
            <a:endParaRPr lang="fr-FR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E7975-C99D-2C40-9DAC-2898F494354C}" type="datetime1">
              <a:rPr lang="fr-FR" smtClean="0"/>
              <a:t>12/02/13</a:t>
            </a:fld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2A29-BD24-B24D-ADEF-6BC92FD107A3}" type="slidenum">
              <a:rPr lang="fr-FR" smtClean="0"/>
              <a:pPr/>
              <a:t>17</a:t>
            </a:fld>
            <a:endParaRPr lang="fr-FR"/>
          </a:p>
        </p:txBody>
      </p:sp>
      <p:pic>
        <p:nvPicPr>
          <p:cNvPr id="9" name="Image 8" descr="atom.tif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84963" y="1567158"/>
            <a:ext cx="2438400" cy="2052034"/>
          </a:xfrm>
          <a:prstGeom prst="rect">
            <a:avLst/>
          </a:prstGeom>
        </p:spPr>
      </p:pic>
      <p:sp>
        <p:nvSpPr>
          <p:cNvPr id="10" name="ZoneTexte 11"/>
          <p:cNvSpPr txBox="1"/>
          <p:nvPr/>
        </p:nvSpPr>
        <p:spPr>
          <a:xfrm>
            <a:off x="7034214" y="4061130"/>
            <a:ext cx="1676400" cy="1569660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Energie</a:t>
            </a:r>
            <a:r>
              <a:rPr lang="en-US" sz="2400" dirty="0" smtClean="0"/>
              <a:t> de liaison des </a:t>
            </a:r>
            <a:br>
              <a:rPr lang="en-US" sz="2400" dirty="0" smtClean="0"/>
            </a:br>
            <a:r>
              <a:rPr lang="en-US" sz="2400" dirty="0" err="1" smtClean="0"/>
              <a:t>électrons</a:t>
            </a: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 smtClean="0"/>
              <a:t>~10 </a:t>
            </a:r>
            <a:r>
              <a:rPr lang="en-US" sz="2400" dirty="0" err="1" smtClean="0"/>
              <a:t>eV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4598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 noyau</a:t>
            </a:r>
            <a:endParaRPr lang="fr-FR" dirty="0"/>
          </a:p>
        </p:txBody>
      </p:sp>
      <p:sp>
        <p:nvSpPr>
          <p:cNvPr id="13" name="Content Placeholder 12"/>
          <p:cNvSpPr>
            <a:spLocks noGrp="1"/>
          </p:cNvSpPr>
          <p:nvPr>
            <p:ph idx="1"/>
          </p:nvPr>
        </p:nvSpPr>
        <p:spPr>
          <a:xfrm>
            <a:off x="301777" y="1567157"/>
            <a:ext cx="6270474" cy="4925717"/>
          </a:xfrm>
        </p:spPr>
        <p:txBody>
          <a:bodyPr>
            <a:normAutofit/>
          </a:bodyPr>
          <a:lstStyle/>
          <a:p>
            <a:r>
              <a:rPr lang="fr-FR" sz="2000" b="0" dirty="0" smtClean="0"/>
              <a:t>Cohésion assurée par la </a:t>
            </a:r>
            <a:r>
              <a:rPr lang="fr-FR" sz="2000" b="0" dirty="0" smtClean="0">
                <a:solidFill>
                  <a:srgbClr val="0000FF"/>
                </a:solidFill>
              </a:rPr>
              <a:t>force nucléaire forte</a:t>
            </a:r>
          </a:p>
          <a:p>
            <a:r>
              <a:rPr lang="fr-FR" sz="2000" b="0" dirty="0" smtClean="0">
                <a:solidFill>
                  <a:srgbClr val="FF0000"/>
                </a:solidFill>
              </a:rPr>
              <a:t>Taille : </a:t>
            </a:r>
            <a:br>
              <a:rPr lang="fr-FR" sz="2000" b="0" dirty="0" smtClean="0">
                <a:solidFill>
                  <a:srgbClr val="FF0000"/>
                </a:solidFill>
              </a:rPr>
            </a:br>
            <a:r>
              <a:rPr lang="fr-FR" sz="2000" b="0" dirty="0" smtClean="0"/>
              <a:t>Pour un noyau de masse intermédiaire (80 nucléons) </a:t>
            </a:r>
            <a:br>
              <a:rPr lang="fr-FR" sz="2000" b="0" dirty="0" smtClean="0"/>
            </a:br>
            <a:r>
              <a:rPr lang="fr-FR" sz="2000" b="0" dirty="0" smtClean="0"/>
              <a:t>R~ 5 </a:t>
            </a:r>
            <a:r>
              <a:rPr lang="fr-FR" sz="2000" b="0" dirty="0" err="1" smtClean="0"/>
              <a:t>fm</a:t>
            </a:r>
            <a:r>
              <a:rPr lang="fr-FR" sz="2000" b="0" dirty="0" smtClean="0"/>
              <a:t> (</a:t>
            </a:r>
            <a:r>
              <a:rPr lang="fr-FR" sz="2000" b="0" dirty="0" smtClean="0">
                <a:solidFill>
                  <a:srgbClr val="FF0000"/>
                </a:solidFill>
              </a:rPr>
              <a:t> </a:t>
            </a:r>
            <a:r>
              <a:rPr lang="fr-FR" sz="2000" b="0" dirty="0" smtClean="0">
                <a:solidFill>
                  <a:srgbClr val="000000"/>
                </a:solidFill>
              </a:rPr>
              <a:t>rappel : </a:t>
            </a:r>
            <a:r>
              <a:rPr lang="fr-FR" sz="2000" b="0" dirty="0" smtClean="0"/>
              <a:t>1 </a:t>
            </a:r>
            <a:r>
              <a:rPr lang="fr-FR" sz="2000" b="0" dirty="0" err="1" smtClean="0"/>
              <a:t>fm</a:t>
            </a:r>
            <a:r>
              <a:rPr lang="fr-FR" sz="2000" b="0" dirty="0" smtClean="0"/>
              <a:t>= 10</a:t>
            </a:r>
            <a:r>
              <a:rPr lang="fr-FR" sz="2000" b="0" baseline="30000" dirty="0" smtClean="0"/>
              <a:t>-15 </a:t>
            </a:r>
            <a:r>
              <a:rPr lang="fr-FR" sz="2000" b="0" dirty="0" smtClean="0"/>
              <a:t>m)</a:t>
            </a:r>
            <a:endParaRPr lang="fr-FR" sz="2000" b="0" dirty="0" smtClean="0">
              <a:solidFill>
                <a:srgbClr val="FF0000"/>
              </a:solidFill>
            </a:endParaRPr>
          </a:p>
          <a:p>
            <a:r>
              <a:rPr lang="fr-FR" sz="2000" b="0" dirty="0" smtClean="0">
                <a:solidFill>
                  <a:srgbClr val="FF0000"/>
                </a:solidFill>
              </a:rPr>
              <a:t>Charge : </a:t>
            </a:r>
            <a:r>
              <a:rPr lang="fr-FR" sz="2000" b="0" dirty="0" err="1" smtClean="0"/>
              <a:t>Ze</a:t>
            </a:r>
            <a:r>
              <a:rPr lang="fr-FR" sz="2000" b="0" dirty="0" smtClean="0"/>
              <a:t> (Z protons)</a:t>
            </a:r>
          </a:p>
          <a:p>
            <a:r>
              <a:rPr lang="fr-FR" sz="2000" b="0" dirty="0" smtClean="0">
                <a:solidFill>
                  <a:srgbClr val="FF0000"/>
                </a:solidFill>
              </a:rPr>
              <a:t>Masse : </a:t>
            </a:r>
            <a:r>
              <a:rPr lang="fr-FR" sz="2000" b="0" dirty="0" smtClean="0"/>
              <a:t>de quelques </a:t>
            </a:r>
            <a:r>
              <a:rPr lang="fr-FR" sz="2000" b="0" dirty="0" err="1" smtClean="0"/>
              <a:t>GeV</a:t>
            </a:r>
            <a:r>
              <a:rPr lang="fr-FR" sz="2000" b="0" dirty="0" smtClean="0"/>
              <a:t>/c</a:t>
            </a:r>
            <a:r>
              <a:rPr lang="fr-FR" sz="2000" b="0" baseline="30000" dirty="0" smtClean="0"/>
              <a:t>2</a:t>
            </a:r>
            <a:r>
              <a:rPr lang="fr-FR" sz="2000" b="0" dirty="0" smtClean="0"/>
              <a:t> à quelques centaines de </a:t>
            </a:r>
            <a:r>
              <a:rPr lang="fr-FR" sz="2000" b="0" dirty="0" err="1" smtClean="0"/>
              <a:t>GeV</a:t>
            </a:r>
            <a:r>
              <a:rPr lang="fr-FR" sz="2000" b="0" dirty="0" smtClean="0"/>
              <a:t>/c</a:t>
            </a:r>
            <a:r>
              <a:rPr lang="fr-FR" sz="2000" b="0" baseline="30000" dirty="0" smtClean="0"/>
              <a:t>2</a:t>
            </a:r>
          </a:p>
          <a:p>
            <a:pPr lvl="1"/>
            <a:r>
              <a:rPr lang="fr-FR" sz="2000" b="0" dirty="0" smtClean="0"/>
              <a:t>m (</a:t>
            </a:r>
            <a:r>
              <a:rPr lang="fr-FR" sz="2000" b="0" baseline="30000" dirty="0" smtClean="0"/>
              <a:t>1</a:t>
            </a:r>
            <a:r>
              <a:rPr lang="fr-FR" sz="2000" b="0" dirty="0" smtClean="0"/>
              <a:t>H)= 1.67×10</a:t>
            </a:r>
            <a:r>
              <a:rPr lang="fr-FR" sz="2000" b="0" baseline="30000" dirty="0" smtClean="0"/>
              <a:t>−27</a:t>
            </a:r>
            <a:r>
              <a:rPr lang="fr-FR" sz="2000" b="0" dirty="0" smtClean="0"/>
              <a:t> kg </a:t>
            </a:r>
            <a:br>
              <a:rPr lang="fr-FR" sz="2000" b="0" dirty="0" smtClean="0"/>
            </a:br>
            <a:r>
              <a:rPr lang="fr-FR" sz="2000" b="0" dirty="0" smtClean="0"/>
              <a:t>            = 938.8 MeV/c</a:t>
            </a:r>
            <a:r>
              <a:rPr lang="fr-FR" sz="2000" b="0" baseline="30000" dirty="0" smtClean="0"/>
              <a:t>2</a:t>
            </a:r>
            <a:endParaRPr lang="fr-FR" sz="2000" b="0" dirty="0" smtClean="0"/>
          </a:p>
          <a:p>
            <a:pPr lvl="1"/>
            <a:r>
              <a:rPr lang="fr-FR" sz="2000" b="0" dirty="0" smtClean="0"/>
              <a:t>m (</a:t>
            </a:r>
            <a:r>
              <a:rPr lang="fr-FR" sz="2000" b="0" baseline="30000" dirty="0" smtClean="0"/>
              <a:t>244</a:t>
            </a:r>
            <a:r>
              <a:rPr lang="fr-FR" sz="2000" b="0" dirty="0" smtClean="0"/>
              <a:t>Pu) ≈  4.08 10-</a:t>
            </a:r>
            <a:r>
              <a:rPr lang="fr-FR" sz="2000" b="0" baseline="30000" dirty="0" smtClean="0"/>
              <a:t>25</a:t>
            </a:r>
            <a:r>
              <a:rPr lang="fr-FR" sz="2000" b="0" dirty="0" smtClean="0"/>
              <a:t> kg ≈ 230 </a:t>
            </a:r>
            <a:r>
              <a:rPr lang="fr-FR" sz="2000" b="0" dirty="0" err="1" smtClean="0"/>
              <a:t>GeV</a:t>
            </a:r>
            <a:r>
              <a:rPr lang="fr-FR" sz="2000" b="0" dirty="0" smtClean="0"/>
              <a:t>/c</a:t>
            </a:r>
            <a:r>
              <a:rPr lang="fr-FR" sz="2000" b="0" baseline="30000" dirty="0" smtClean="0"/>
              <a:t>2</a:t>
            </a:r>
          </a:p>
          <a:p>
            <a:r>
              <a:rPr lang="fr-FR" sz="2000" b="0" dirty="0" smtClean="0"/>
              <a:t>Certains noyaux sont stable, d’autre sont instables et se désintègrent</a:t>
            </a:r>
          </a:p>
          <a:p>
            <a:endParaRPr lang="fr-FR" sz="2200" b="0" dirty="0" smtClean="0"/>
          </a:p>
          <a:p>
            <a:endParaRPr lang="fr-FR" b="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CADAC1-DEF1-7B4F-85F0-8B32B2EEF1E7}" type="datetime1">
              <a:rPr lang="fr-FR" smtClean="0"/>
              <a:t>12/02/13</a:t>
            </a:fld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2A29-BD24-B24D-ADEF-6BC92FD107A3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9" name="ZoneTexte 12"/>
          <p:cNvSpPr txBox="1"/>
          <p:nvPr/>
        </p:nvSpPr>
        <p:spPr>
          <a:xfrm>
            <a:off x="6749895" y="3913539"/>
            <a:ext cx="2394105" cy="1200328"/>
          </a:xfrm>
          <a:prstGeom prst="rect">
            <a:avLst/>
          </a:prstGeom>
          <a:solidFill>
            <a:srgbClr val="CCFF66"/>
          </a:solidFill>
        </p:spPr>
        <p:txBody>
          <a:bodyPr wrap="none" rtlCol="0">
            <a:spAutoFit/>
          </a:bodyPr>
          <a:lstStyle/>
          <a:p>
            <a:r>
              <a:rPr lang="en-US" sz="2400" dirty="0" err="1"/>
              <a:t>Energie</a:t>
            </a:r>
            <a:r>
              <a:rPr lang="en-US" sz="2400" dirty="0"/>
              <a:t> de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liaison </a:t>
            </a:r>
            <a:br>
              <a:rPr lang="en-US" sz="2400" dirty="0" smtClean="0"/>
            </a:br>
            <a:r>
              <a:rPr lang="en-US" sz="2400" dirty="0" smtClean="0"/>
              <a:t>~10 MeV/</a:t>
            </a:r>
            <a:r>
              <a:rPr lang="en-US" sz="2400" dirty="0" err="1" smtClean="0"/>
              <a:t>nucléon</a:t>
            </a:r>
            <a:endParaRPr lang="en-US" sz="2400" dirty="0"/>
          </a:p>
        </p:txBody>
      </p:sp>
      <p:pic>
        <p:nvPicPr>
          <p:cNvPr id="11" name="Picture 10" descr="nucleus-p.jp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253" y="1746097"/>
            <a:ext cx="1651000" cy="17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489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Les nucléons</a:t>
            </a:r>
            <a:endParaRPr lang="fr-FR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1776" y="1567158"/>
            <a:ext cx="6773079" cy="4579880"/>
          </a:xfrm>
        </p:spPr>
        <p:txBody>
          <a:bodyPr>
            <a:normAutofit fontScale="92500" lnSpcReduction="20000"/>
          </a:bodyPr>
          <a:lstStyle/>
          <a:p>
            <a:r>
              <a:rPr lang="en-US" b="0" dirty="0"/>
              <a:t>Proton (p) and neutrons (n) : </a:t>
            </a:r>
            <a:r>
              <a:rPr lang="en-US" b="0" dirty="0" err="1"/>
              <a:t>cohésion</a:t>
            </a:r>
            <a:r>
              <a:rPr lang="en-US" b="0" dirty="0"/>
              <a:t> </a:t>
            </a:r>
            <a:r>
              <a:rPr lang="en-US" b="0" dirty="0" err="1"/>
              <a:t>assurée</a:t>
            </a:r>
            <a:r>
              <a:rPr lang="en-US" b="0" dirty="0"/>
              <a:t> par la </a:t>
            </a:r>
            <a:r>
              <a:rPr lang="en-US" b="0" dirty="0">
                <a:solidFill>
                  <a:srgbClr val="0000FF"/>
                </a:solidFill>
              </a:rPr>
              <a:t>force forte (de </a:t>
            </a:r>
            <a:r>
              <a:rPr lang="en-US" b="0" dirty="0" err="1">
                <a:solidFill>
                  <a:srgbClr val="0000FF"/>
                </a:solidFill>
              </a:rPr>
              <a:t>couleur</a:t>
            </a:r>
            <a:r>
              <a:rPr lang="en-US" b="0" dirty="0">
                <a:solidFill>
                  <a:srgbClr val="0000FF"/>
                </a:solidFill>
              </a:rPr>
              <a:t>)</a:t>
            </a:r>
          </a:p>
          <a:p>
            <a:r>
              <a:rPr lang="en-US" b="0" dirty="0" err="1">
                <a:solidFill>
                  <a:srgbClr val="FF0000"/>
                </a:solidFill>
              </a:rPr>
              <a:t>Taille</a:t>
            </a:r>
            <a:r>
              <a:rPr lang="en-US" b="0" dirty="0">
                <a:solidFill>
                  <a:srgbClr val="FF0000"/>
                </a:solidFill>
              </a:rPr>
              <a:t> : </a:t>
            </a:r>
            <a:r>
              <a:rPr lang="en-US" b="0" dirty="0" err="1"/>
              <a:t>p,n</a:t>
            </a:r>
            <a:r>
              <a:rPr lang="en-US" b="0" dirty="0"/>
              <a:t> ~1 </a:t>
            </a:r>
            <a:r>
              <a:rPr lang="en-US" b="0" dirty="0" err="1" smtClean="0"/>
              <a:t>fm</a:t>
            </a:r>
            <a:endParaRPr lang="en-US" b="0" dirty="0" smtClean="0"/>
          </a:p>
          <a:p>
            <a:r>
              <a:rPr lang="en-US" b="0" dirty="0" smtClean="0">
                <a:solidFill>
                  <a:srgbClr val="FF0000"/>
                </a:solidFill>
              </a:rPr>
              <a:t>Charge </a:t>
            </a:r>
            <a:r>
              <a:rPr lang="en-US" b="0" dirty="0">
                <a:solidFill>
                  <a:srgbClr val="FF0000"/>
                </a:solidFill>
              </a:rPr>
              <a:t>: </a:t>
            </a:r>
            <a:r>
              <a:rPr lang="en-US" b="0" dirty="0"/>
              <a:t>proton +e; neutron non chargé</a:t>
            </a:r>
          </a:p>
          <a:p>
            <a:r>
              <a:rPr lang="en-US" b="0" dirty="0">
                <a:solidFill>
                  <a:srgbClr val="FF0000"/>
                </a:solidFill>
              </a:rPr>
              <a:t>Masse : </a:t>
            </a:r>
          </a:p>
          <a:p>
            <a:pPr lvl="1"/>
            <a:r>
              <a:rPr lang="en-US" b="0" dirty="0" err="1" smtClean="0"/>
              <a:t>m</a:t>
            </a:r>
            <a:r>
              <a:rPr lang="en-US" b="0" baseline="-25000" dirty="0" err="1" smtClean="0"/>
              <a:t>p</a:t>
            </a:r>
            <a:r>
              <a:rPr lang="en-US" b="0" dirty="0" smtClean="0"/>
              <a:t> </a:t>
            </a:r>
            <a:r>
              <a:rPr lang="en-US" b="0" dirty="0"/>
              <a:t>= 1.672621637(83)×10</a:t>
            </a:r>
            <a:r>
              <a:rPr lang="en-US" b="0" baseline="30000" dirty="0"/>
              <a:t>−27 </a:t>
            </a:r>
            <a:r>
              <a:rPr lang="en-US" b="0" dirty="0"/>
              <a:t>kg = 938.27 </a:t>
            </a:r>
            <a:r>
              <a:rPr lang="en-US" b="0" dirty="0" smtClean="0"/>
              <a:t>MeV</a:t>
            </a:r>
            <a:r>
              <a:rPr lang="en-US" b="0" dirty="0"/>
              <a:t>/c</a:t>
            </a:r>
            <a:r>
              <a:rPr lang="en-US" b="0" baseline="30000" dirty="0"/>
              <a:t>2 </a:t>
            </a:r>
            <a:endParaRPr lang="en-US" b="0" dirty="0"/>
          </a:p>
          <a:p>
            <a:pPr lvl="1"/>
            <a:r>
              <a:rPr lang="en-US" b="0" dirty="0" err="1" smtClean="0"/>
              <a:t>m</a:t>
            </a:r>
            <a:r>
              <a:rPr lang="en-US" b="0" baseline="-25000" dirty="0" err="1" smtClean="0"/>
              <a:t>n</a:t>
            </a:r>
            <a:r>
              <a:rPr lang="en-US" b="0" dirty="0" smtClean="0"/>
              <a:t> </a:t>
            </a:r>
            <a:r>
              <a:rPr lang="en-US" b="0" dirty="0"/>
              <a:t>= 1.67492729(28)×10</a:t>
            </a:r>
            <a:r>
              <a:rPr lang="en-US" b="0" baseline="30000" dirty="0"/>
              <a:t>−27 </a:t>
            </a:r>
            <a:r>
              <a:rPr lang="en-US" b="0" dirty="0"/>
              <a:t>kg = </a:t>
            </a:r>
            <a:r>
              <a:rPr lang="en-US" b="0" dirty="0" smtClean="0"/>
              <a:t>939.57 </a:t>
            </a:r>
            <a:r>
              <a:rPr lang="en-US" b="0" dirty="0"/>
              <a:t>MeV/c</a:t>
            </a:r>
            <a:r>
              <a:rPr lang="en-US" b="0" baseline="30000" dirty="0"/>
              <a:t>2</a:t>
            </a:r>
            <a:r>
              <a:rPr lang="en-US" b="0" dirty="0"/>
              <a:t> </a:t>
            </a:r>
          </a:p>
          <a:p>
            <a:pPr lvl="1"/>
            <a:r>
              <a:rPr lang="en-US" b="0" dirty="0"/>
              <a:t>m</a:t>
            </a:r>
            <a:r>
              <a:rPr lang="en-US" b="0" baseline="-25000" dirty="0"/>
              <a:t>p</a:t>
            </a:r>
            <a:r>
              <a:rPr lang="en-US" b="0" dirty="0"/>
              <a:t>~m</a:t>
            </a:r>
            <a:r>
              <a:rPr lang="en-US" b="0" baseline="-25000" dirty="0"/>
              <a:t>n</a:t>
            </a:r>
            <a:r>
              <a:rPr lang="en-US" b="0" dirty="0"/>
              <a:t>~1836 </a:t>
            </a:r>
            <a:r>
              <a:rPr lang="en-US" b="0" dirty="0" smtClean="0"/>
              <a:t>m</a:t>
            </a:r>
            <a:r>
              <a:rPr lang="en-US" b="0" baseline="-25000" dirty="0" smtClean="0"/>
              <a:t>e</a:t>
            </a:r>
            <a:endParaRPr lang="en-US" b="0" dirty="0"/>
          </a:p>
          <a:p>
            <a:r>
              <a:rPr lang="en-US" b="0" dirty="0" err="1" smtClean="0"/>
              <a:t>Stabilité</a:t>
            </a:r>
            <a:r>
              <a:rPr lang="en-US" b="0" dirty="0" smtClean="0"/>
              <a:t> :</a:t>
            </a:r>
          </a:p>
          <a:p>
            <a:pPr lvl="1"/>
            <a:r>
              <a:rPr lang="en-US" b="0" dirty="0" smtClean="0"/>
              <a:t>Proton : stable </a:t>
            </a:r>
            <a:r>
              <a:rPr lang="en-US" b="0" dirty="0"/>
              <a:t>(</a:t>
            </a:r>
            <a:r>
              <a:rPr lang="en-US" b="0" dirty="0" err="1"/>
              <a:t>période</a:t>
            </a:r>
            <a:r>
              <a:rPr lang="en-US" b="0" dirty="0"/>
              <a:t> &gt;3×10</a:t>
            </a:r>
            <a:r>
              <a:rPr lang="en-US" b="0" baseline="30000" dirty="0"/>
              <a:t>29</a:t>
            </a:r>
            <a:r>
              <a:rPr lang="en-US" b="0" dirty="0"/>
              <a:t> </a:t>
            </a:r>
            <a:r>
              <a:rPr lang="en-US" b="0" dirty="0" err="1"/>
              <a:t>ans</a:t>
            </a:r>
            <a:r>
              <a:rPr lang="en-US" b="0" dirty="0" smtClean="0"/>
              <a:t>)</a:t>
            </a:r>
          </a:p>
          <a:p>
            <a:pPr lvl="1"/>
            <a:r>
              <a:rPr lang="en-US" b="0" dirty="0" smtClean="0"/>
              <a:t>neutron : instable</a:t>
            </a:r>
            <a:r>
              <a:rPr lang="en-US" b="0" dirty="0"/>
              <a:t>, </a:t>
            </a:r>
            <a:r>
              <a:rPr lang="en-US" b="0" dirty="0" err="1"/>
              <a:t>période</a:t>
            </a:r>
            <a:r>
              <a:rPr lang="en-US" b="0" dirty="0"/>
              <a:t> 614 s ~10 minutes</a:t>
            </a:r>
          </a:p>
          <a:p>
            <a:endParaRPr lang="fr-FR" b="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7A506A-784B-714E-BE3E-20EFD13D789F}" type="datetime1">
              <a:rPr lang="fr-FR" smtClean="0"/>
              <a:t>12/02/13</a:t>
            </a:fld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2A29-BD24-B24D-ADEF-6BC92FD107A3}" type="slidenum">
              <a:rPr lang="fr-FR" smtClean="0"/>
              <a:pPr/>
              <a:t>19</a:t>
            </a:fld>
            <a:endParaRPr lang="fr-FR"/>
          </a:p>
        </p:txBody>
      </p:sp>
      <p:pic>
        <p:nvPicPr>
          <p:cNvPr id="9" name="Image 10" descr="nucleon.tif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05187" y="1567158"/>
            <a:ext cx="1981200" cy="1776248"/>
          </a:xfrm>
          <a:prstGeom prst="rect">
            <a:avLst/>
          </a:prstGeom>
        </p:spPr>
      </p:pic>
      <p:sp>
        <p:nvSpPr>
          <p:cNvPr id="10" name="ZoneTexte 13"/>
          <p:cNvSpPr txBox="1"/>
          <p:nvPr/>
        </p:nvSpPr>
        <p:spPr>
          <a:xfrm>
            <a:off x="7074855" y="3471983"/>
            <a:ext cx="1992853" cy="830997"/>
          </a:xfrm>
          <a:prstGeom prst="rect">
            <a:avLst/>
          </a:prstGeom>
          <a:solidFill>
            <a:srgbClr val="CCFF66"/>
          </a:solidFill>
        </p:spPr>
        <p:txBody>
          <a:bodyPr wrap="none" rtlCol="0">
            <a:spAutoFit/>
          </a:bodyPr>
          <a:lstStyle/>
          <a:p>
            <a:r>
              <a:rPr lang="en-US" sz="2400" dirty="0" err="1"/>
              <a:t>Energie</a:t>
            </a:r>
            <a:r>
              <a:rPr lang="en-US" sz="2400" dirty="0"/>
              <a:t> de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liaison ~ 1 </a:t>
            </a:r>
            <a:r>
              <a:rPr lang="en-US" sz="2400" dirty="0" err="1" smtClean="0"/>
              <a:t>GeV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08839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FR" dirty="0" smtClean="0"/>
              <a:t>Historique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 smtClean="0"/>
              <a:t>Physique des hautes énergies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 smtClean="0"/>
              <a:t>La matière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 smtClean="0"/>
              <a:t>L’antimatière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 smtClean="0"/>
              <a:t>Les interactions fondamentales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 smtClean="0"/>
              <a:t>Les accélérateurs de particules</a:t>
            </a:r>
          </a:p>
          <a:p>
            <a:pPr marL="457200" indent="-457200">
              <a:buFont typeface="+mj-lt"/>
              <a:buAutoNum type="arabicPeriod"/>
            </a:pPr>
            <a:r>
              <a:rPr lang="fr-FR" dirty="0" smtClean="0"/>
              <a:t>Les détecteurs de particules</a:t>
            </a:r>
          </a:p>
          <a:p>
            <a:pPr marL="0" indent="0">
              <a:buNone/>
            </a:pPr>
            <a:endParaRPr lang="fr-FR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F43E47-0E2D-5144-A271-DC31CD0CDC94}" type="datetime1">
              <a:rPr lang="fr-FR" smtClean="0"/>
              <a:t>12/02/13</a:t>
            </a:fld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8928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r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matière</a:t>
            </a:r>
            <a:r>
              <a:rPr lang="en-US" dirty="0" smtClean="0"/>
              <a:t> qui nous </a:t>
            </a:r>
            <a:r>
              <a:rPr lang="en-US" dirty="0" err="1" smtClean="0"/>
              <a:t>entoure</a:t>
            </a:r>
            <a:endParaRPr lang="en-US" dirty="0"/>
          </a:p>
        </p:txBody>
      </p:sp>
      <p:sp>
        <p:nvSpPr>
          <p:cNvPr id="11" name="Espace réservé du contenu 10"/>
          <p:cNvSpPr>
            <a:spLocks noGrp="1"/>
          </p:cNvSpPr>
          <p:nvPr>
            <p:ph idx="1"/>
          </p:nvPr>
        </p:nvSpPr>
        <p:spPr>
          <a:xfrm>
            <a:off x="301776" y="1413845"/>
            <a:ext cx="8540447" cy="713153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fr-FR" sz="3600" b="0" dirty="0" smtClean="0"/>
              <a:t>Toute la matière ordinaire peut être décrite par les interactions de quatre fermions élémentaires (spin ½) :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sz="3300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588EB-212B-5F47-ACD1-17E6AE3C0AE1}" type="datetime1">
              <a:rPr lang="fr-FR" smtClean="0"/>
              <a:t>12/02/13</a:t>
            </a:fld>
            <a:endParaRPr lang="fr-FR"/>
          </a:p>
        </p:txBody>
      </p:sp>
      <p:sp>
        <p:nvSpPr>
          <p:cNvPr id="6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7827847" y="6331777"/>
            <a:ext cx="762000" cy="365125"/>
          </a:xfrm>
        </p:spPr>
        <p:txBody>
          <a:bodyPr/>
          <a:lstStyle/>
          <a:p>
            <a:fld id="{673ECF0E-DA06-F341-A610-44C23E1E384F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120650" y="1590675"/>
            <a:ext cx="18684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20650" y="1590675"/>
            <a:ext cx="18684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120650" y="1590675"/>
            <a:ext cx="18684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120650" y="1590675"/>
            <a:ext cx="18684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" name="Tableau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2164057"/>
              </p:ext>
            </p:extLst>
          </p:nvPr>
        </p:nvGraphicFramePr>
        <p:xfrm>
          <a:off x="424916" y="2391489"/>
          <a:ext cx="6286148" cy="2123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1537"/>
                <a:gridCol w="1571537"/>
                <a:gridCol w="1178408"/>
                <a:gridCol w="196466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Particule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Symbole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Type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Charge (</a:t>
                      </a:r>
                      <a:r>
                        <a:rPr lang="en-US" dirty="0" err="1" smtClean="0"/>
                        <a:t>unité</a:t>
                      </a:r>
                      <a:r>
                        <a:rPr lang="en-US" dirty="0" smtClean="0"/>
                        <a:t> e)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Electron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e</a:t>
                      </a:r>
                      <a:r>
                        <a:rPr lang="en-US" baseline="30000" dirty="0" smtClean="0">
                          <a:solidFill>
                            <a:schemeClr val="tx1"/>
                          </a:solidFill>
                        </a:rPr>
                        <a:t>-</a:t>
                      </a:r>
                      <a:endParaRPr lang="en-US" baseline="30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Lepton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-1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Neutrino</a:t>
                      </a:r>
                    </a:p>
                    <a:p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Electronique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ν</a:t>
                      </a:r>
                      <a:r>
                        <a:rPr lang="en-US" baseline="-25000" dirty="0" err="1" smtClean="0">
                          <a:solidFill>
                            <a:schemeClr val="tx1"/>
                          </a:solidFill>
                        </a:rPr>
                        <a:t>e</a:t>
                      </a:r>
                      <a:endParaRPr lang="en-US" baseline="-25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Lepton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Quark</a:t>
                      </a:r>
                      <a:r>
                        <a:rPr lang="en-US" baseline="0" dirty="0" smtClean="0">
                          <a:solidFill>
                            <a:schemeClr val="tx1"/>
                          </a:solidFill>
                        </a:rPr>
                        <a:t> up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u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Quark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2/3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Quark down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>
                          <a:solidFill>
                            <a:schemeClr val="tx1"/>
                          </a:solidFill>
                        </a:rPr>
                        <a:t>d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Quark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-1/3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301776" y="5015547"/>
            <a:ext cx="45335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 smtClean="0"/>
              <a:t>Les quarks sont les briques élémentaires des protons et des  neutrons, qui sont les états liés de plus basse énergie d’un système trois quarks.</a:t>
            </a:r>
          </a:p>
          <a:p>
            <a:endParaRPr lang="fr-FR" dirty="0"/>
          </a:p>
        </p:txBody>
      </p:sp>
      <p:grpSp>
        <p:nvGrpSpPr>
          <p:cNvPr id="12" name="Group 11"/>
          <p:cNvGrpSpPr/>
          <p:nvPr/>
        </p:nvGrpSpPr>
        <p:grpSpPr>
          <a:xfrm>
            <a:off x="6019800" y="4765193"/>
            <a:ext cx="2227240" cy="1721427"/>
            <a:chOff x="5903485" y="4520450"/>
            <a:chExt cx="2588485" cy="2000633"/>
          </a:xfrm>
        </p:grpSpPr>
        <p:pic>
          <p:nvPicPr>
            <p:cNvPr id="14" name="Image 13" descr="Quark_structure_neutron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03485" y="5455483"/>
              <a:ext cx="1065600" cy="1065600"/>
            </a:xfrm>
            <a:prstGeom prst="rect">
              <a:avLst/>
            </a:prstGeom>
          </p:spPr>
        </p:pic>
        <p:pic>
          <p:nvPicPr>
            <p:cNvPr id="15" name="Image 14" descr="Quark_structure_proton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03485" y="4520450"/>
              <a:ext cx="1067031" cy="1067031"/>
            </a:xfrm>
            <a:prstGeom prst="rect">
              <a:avLst/>
            </a:prstGeom>
          </p:spPr>
        </p:pic>
        <p:sp>
          <p:nvSpPr>
            <p:cNvPr id="16" name="ZoneTexte 15"/>
            <p:cNvSpPr txBox="1"/>
            <p:nvPr/>
          </p:nvSpPr>
          <p:spPr>
            <a:xfrm>
              <a:off x="7005410" y="4847779"/>
              <a:ext cx="13764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Proton </a:t>
              </a:r>
              <a:r>
                <a:rPr lang="en-US" dirty="0" smtClean="0"/>
                <a:t>(</a:t>
              </a:r>
              <a:r>
                <a:rPr lang="en-US" dirty="0" err="1" smtClean="0"/>
                <a:t>uud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sp>
          <p:nvSpPr>
            <p:cNvPr id="17" name="ZoneTexte 16"/>
            <p:cNvSpPr txBox="1"/>
            <p:nvPr/>
          </p:nvSpPr>
          <p:spPr>
            <a:xfrm>
              <a:off x="6969085" y="5794170"/>
              <a:ext cx="15228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Neutron </a:t>
              </a:r>
              <a:r>
                <a:rPr lang="en-US" dirty="0" smtClean="0"/>
                <a:t>(</a:t>
              </a:r>
              <a:r>
                <a:rPr lang="en-US" dirty="0" err="1" smtClean="0"/>
                <a:t>udd</a:t>
              </a:r>
              <a:r>
                <a:rPr lang="en-US" dirty="0" smtClean="0"/>
                <a:t>)</a:t>
              </a:r>
              <a:endParaRPr lang="en-US" dirty="0"/>
            </a:p>
          </p:txBody>
        </p:sp>
      </p:grpSp>
      <p:sp>
        <p:nvSpPr>
          <p:cNvPr id="19" name="ZoneTexte 18"/>
          <p:cNvSpPr txBox="1"/>
          <p:nvPr/>
        </p:nvSpPr>
        <p:spPr>
          <a:xfrm>
            <a:off x="6855406" y="3024765"/>
            <a:ext cx="1944882" cy="867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cap="small" dirty="0" smtClean="0">
                <a:solidFill>
                  <a:srgbClr val="FF0000"/>
                </a:solidFill>
              </a:rPr>
              <a:t>La première</a:t>
            </a:r>
          </a:p>
          <a:p>
            <a:pPr algn="ctr"/>
            <a:r>
              <a:rPr lang="en-US" sz="2800" b="1" cap="small" dirty="0" err="1" smtClean="0">
                <a:solidFill>
                  <a:srgbClr val="FF0000"/>
                </a:solidFill>
              </a:rPr>
              <a:t>génération</a:t>
            </a:r>
            <a:endParaRPr lang="en-US" sz="2800" b="1" cap="smal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798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6915"/>
          </a:xfrm>
        </p:spPr>
        <p:txBody>
          <a:bodyPr/>
          <a:lstStyle/>
          <a:p>
            <a:r>
              <a:rPr lang="fr-FR" dirty="0" smtClean="0"/>
              <a:t>Matière : 3 générations</a:t>
            </a:r>
            <a:endParaRPr lang="fr-FR" dirty="0"/>
          </a:p>
        </p:txBody>
      </p:sp>
      <p:sp>
        <p:nvSpPr>
          <p:cNvPr id="6" name="Espace réservé du contenu 5"/>
          <p:cNvSpPr>
            <a:spLocks noGrp="1"/>
          </p:cNvSpPr>
          <p:nvPr>
            <p:ph sz="half" idx="1"/>
          </p:nvPr>
        </p:nvSpPr>
        <p:spPr>
          <a:xfrm>
            <a:off x="178877" y="1400738"/>
            <a:ext cx="8628859" cy="723692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buNone/>
            </a:pPr>
            <a:r>
              <a:rPr lang="fr-FR" sz="2600" b="0" dirty="0" smtClean="0"/>
              <a:t>La matière n’est pas si simple : Il y a 3 générations de fermions fondamentaux :</a:t>
            </a:r>
          </a:p>
          <a:p>
            <a:pPr>
              <a:buNone/>
            </a:pPr>
            <a:endParaRPr lang="fr-FR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5465763" y="1953270"/>
            <a:ext cx="3477711" cy="4410098"/>
          </a:xfrm>
        </p:spPr>
        <p:txBody>
          <a:bodyPr>
            <a:noAutofit/>
          </a:bodyPr>
          <a:lstStyle/>
          <a:p>
            <a:r>
              <a:rPr lang="fr-FR" sz="1600" b="0" dirty="0" smtClean="0"/>
              <a:t>Chaque génération p. ex. (μ</a:t>
            </a:r>
            <a:r>
              <a:rPr lang="fr-FR" sz="1600" b="0" baseline="30000" dirty="0" smtClean="0"/>
              <a:t>-</a:t>
            </a:r>
            <a:r>
              <a:rPr lang="fr-FR" sz="1600" b="0" dirty="0" smtClean="0"/>
              <a:t>,</a:t>
            </a:r>
            <a:r>
              <a:rPr lang="fr-FR" sz="1600" b="0" dirty="0" err="1" smtClean="0"/>
              <a:t>ν</a:t>
            </a:r>
            <a:r>
              <a:rPr lang="fr-FR" sz="1600" b="0" baseline="-25000" dirty="0" err="1" smtClean="0"/>
              <a:t>μ</a:t>
            </a:r>
            <a:r>
              <a:rPr lang="fr-FR" sz="1600" b="0" dirty="0" err="1" smtClean="0"/>
              <a:t>,c,s</a:t>
            </a:r>
            <a:r>
              <a:rPr lang="fr-FR" sz="1600" b="0" dirty="0" smtClean="0"/>
              <a:t>) est une réplique de (e</a:t>
            </a:r>
            <a:r>
              <a:rPr lang="fr-FR" sz="1600" b="0" baseline="30000" dirty="0" smtClean="0"/>
              <a:t>-</a:t>
            </a:r>
            <a:r>
              <a:rPr lang="fr-FR" sz="1600" b="0" dirty="0" smtClean="0"/>
              <a:t>,</a:t>
            </a:r>
            <a:r>
              <a:rPr lang="fr-FR" sz="1600" b="0" dirty="0" err="1" smtClean="0"/>
              <a:t>ν</a:t>
            </a:r>
            <a:r>
              <a:rPr lang="fr-FR" sz="1600" b="0" baseline="-25000" dirty="0" err="1" smtClean="0"/>
              <a:t>e</a:t>
            </a:r>
            <a:r>
              <a:rPr lang="fr-FR" sz="1600" b="0" dirty="0" err="1" smtClean="0"/>
              <a:t>,u,d</a:t>
            </a:r>
            <a:r>
              <a:rPr lang="fr-FR" sz="1600" b="0" dirty="0" smtClean="0"/>
              <a:t>)</a:t>
            </a:r>
          </a:p>
          <a:p>
            <a:r>
              <a:rPr lang="fr-FR" sz="1600" b="0" dirty="0" smtClean="0"/>
              <a:t>La principale différence est la masse des particules : La première génération est  la plus légère et la troisième la plus lourde.</a:t>
            </a:r>
          </a:p>
          <a:p>
            <a:r>
              <a:rPr lang="fr-FR" sz="1600" b="0" dirty="0" smtClean="0"/>
              <a:t>Une Conséquence du mariage de la relativité et de la mécanique quantique est que pour chaque particule, il existe une antiparticule qui a une masse identique, un spin identique mais des charges opposées.</a:t>
            </a:r>
          </a:p>
          <a:p>
            <a:endParaRPr lang="fr-FR" sz="1600" b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2A29-BD24-B24D-ADEF-6BC92FD107A3}" type="slidenum">
              <a:rPr lang="fr-FR" smtClean="0"/>
              <a:pPr/>
              <a:t>21</a:t>
            </a:fld>
            <a:endParaRPr lang="fr-FR"/>
          </a:p>
        </p:txBody>
      </p:sp>
      <p:pic>
        <p:nvPicPr>
          <p:cNvPr id="7" name="Image 6" descr="partic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77" y="2375893"/>
            <a:ext cx="5152177" cy="3522875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BAF7B-6FB4-A447-B316-C3F2D5DB99A5}" type="datetime1">
              <a:rPr lang="fr-FR" smtClean="0"/>
              <a:t>12/02/13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8966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Hadrons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42999"/>
            <a:ext cx="8229600" cy="5578475"/>
          </a:xfrm>
        </p:spPr>
        <p:txBody>
          <a:bodyPr>
            <a:normAutofit/>
          </a:bodyPr>
          <a:lstStyle/>
          <a:p>
            <a:r>
              <a:rPr lang="en-US" dirty="0" smtClean="0"/>
              <a:t>Les </a:t>
            </a:r>
            <a:r>
              <a:rPr lang="en-US" dirty="0" smtClean="0">
                <a:solidFill>
                  <a:srgbClr val="0000FF"/>
                </a:solidFill>
              </a:rPr>
              <a:t>quarks </a:t>
            </a:r>
            <a:r>
              <a:rPr lang="en-US" dirty="0" err="1" smtClean="0"/>
              <a:t>libres</a:t>
            </a:r>
            <a:r>
              <a:rPr lang="en-US" dirty="0" smtClean="0"/>
              <a:t> ne </a:t>
            </a:r>
            <a:r>
              <a:rPr lang="en-US" dirty="0" err="1" smtClean="0"/>
              <a:t>sont</a:t>
            </a:r>
            <a:r>
              <a:rPr lang="en-US" dirty="0" smtClean="0"/>
              <a:t> </a:t>
            </a:r>
            <a:r>
              <a:rPr lang="en-US" dirty="0" err="1" smtClean="0"/>
              <a:t>jamais</a:t>
            </a:r>
            <a:r>
              <a:rPr lang="en-US" dirty="0" smtClean="0"/>
              <a:t> </a:t>
            </a:r>
            <a:r>
              <a:rPr lang="en-US" dirty="0" err="1" smtClean="0">
                <a:solidFill>
                  <a:srgbClr val="0000FF"/>
                </a:solidFill>
              </a:rPr>
              <a:t>observés</a:t>
            </a:r>
            <a:r>
              <a:rPr lang="en-US" dirty="0" smtClean="0"/>
              <a:t>, </a:t>
            </a:r>
            <a:r>
              <a:rPr lang="en-US" dirty="0" err="1" smtClean="0"/>
              <a:t>ils</a:t>
            </a:r>
            <a:r>
              <a:rPr lang="en-US" dirty="0" smtClean="0"/>
              <a:t> </a:t>
            </a:r>
            <a:r>
              <a:rPr lang="en-US" dirty="0" err="1" smtClean="0"/>
              <a:t>sont</a:t>
            </a:r>
            <a:r>
              <a:rPr lang="en-US" dirty="0" smtClean="0"/>
              <a:t> </a:t>
            </a:r>
            <a:r>
              <a:rPr lang="en-US" dirty="0" err="1" smtClean="0"/>
              <a:t>toujours</a:t>
            </a:r>
            <a:r>
              <a:rPr lang="en-US" dirty="0" smtClean="0"/>
              <a:t> </a:t>
            </a:r>
            <a:r>
              <a:rPr lang="en-US" dirty="0" err="1" smtClean="0"/>
              <a:t>confinés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des </a:t>
            </a:r>
            <a:r>
              <a:rPr lang="en-US" dirty="0" err="1" smtClean="0">
                <a:solidFill>
                  <a:srgbClr val="FF0000"/>
                </a:solidFill>
              </a:rPr>
              <a:t>états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liés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/>
              <a:t>appelés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hadrons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Macroscopiquement</a:t>
            </a:r>
            <a:r>
              <a:rPr lang="en-US" dirty="0" smtClean="0"/>
              <a:t> les </a:t>
            </a:r>
            <a:r>
              <a:rPr lang="en-US" dirty="0" smtClean="0">
                <a:solidFill>
                  <a:srgbClr val="FF0000"/>
                </a:solidFill>
              </a:rPr>
              <a:t>hadrons </a:t>
            </a:r>
            <a:r>
              <a:rPr lang="en-US" dirty="0" smtClean="0"/>
              <a:t>se </a:t>
            </a:r>
            <a:r>
              <a:rPr lang="en-US" dirty="0" err="1" smtClean="0"/>
              <a:t>comportent</a:t>
            </a:r>
            <a:r>
              <a:rPr lang="en-US" dirty="0" smtClean="0"/>
              <a:t> </a:t>
            </a:r>
            <a:r>
              <a:rPr lang="en-US" dirty="0" err="1" smtClean="0"/>
              <a:t>comme</a:t>
            </a:r>
            <a:r>
              <a:rPr lang="en-US" dirty="0" smtClean="0"/>
              <a:t> des </a:t>
            </a:r>
            <a:r>
              <a:rPr lang="en-US" dirty="0" err="1" smtClean="0"/>
              <a:t>particules</a:t>
            </a:r>
            <a:r>
              <a:rPr lang="en-US" dirty="0" smtClean="0"/>
              <a:t> </a:t>
            </a:r>
            <a:r>
              <a:rPr lang="en-US" dirty="0" err="1" smtClean="0"/>
              <a:t>ponctuelles</a:t>
            </a:r>
            <a:endParaRPr lang="en-US" dirty="0" smtClean="0"/>
          </a:p>
          <a:p>
            <a:r>
              <a:rPr lang="en-US" dirty="0" smtClean="0"/>
              <a:t>Les Hadrons </a:t>
            </a:r>
            <a:r>
              <a:rPr lang="en-US" dirty="0" err="1" smtClean="0"/>
              <a:t>sont</a:t>
            </a:r>
            <a:r>
              <a:rPr lang="en-US" dirty="0" smtClean="0"/>
              <a:t> de </a:t>
            </a:r>
            <a:r>
              <a:rPr lang="en-US" dirty="0" err="1" smtClean="0"/>
              <a:t>deux</a:t>
            </a:r>
            <a:r>
              <a:rPr lang="en-US" dirty="0" smtClean="0"/>
              <a:t> types :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MESONS </a:t>
            </a:r>
            <a:r>
              <a:rPr lang="en-US" dirty="0" smtClean="0"/>
              <a:t>(</a:t>
            </a:r>
            <a:r>
              <a:rPr lang="en-US" dirty="0" err="1" smtClean="0"/>
              <a:t>qq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err="1" smtClean="0"/>
              <a:t>états</a:t>
            </a:r>
            <a:r>
              <a:rPr lang="en-US" dirty="0" smtClean="0"/>
              <a:t> </a:t>
            </a:r>
            <a:r>
              <a:rPr lang="en-US" dirty="0" err="1" smtClean="0"/>
              <a:t>liés</a:t>
            </a:r>
            <a:r>
              <a:rPr lang="en-US" dirty="0" smtClean="0"/>
              <a:t> d’un quark et d’un anti-quark</a:t>
            </a:r>
            <a:br>
              <a:rPr lang="en-US" dirty="0" smtClean="0"/>
            </a:br>
            <a:endParaRPr lang="en-US" dirty="0"/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BARYONS </a:t>
            </a:r>
            <a:r>
              <a:rPr lang="en-US" dirty="0" smtClean="0"/>
              <a:t>(</a:t>
            </a:r>
            <a:r>
              <a:rPr lang="en-US" dirty="0" err="1" smtClean="0"/>
              <a:t>qqq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err="1" smtClean="0"/>
              <a:t>états</a:t>
            </a:r>
            <a:r>
              <a:rPr lang="en-US" dirty="0" smtClean="0"/>
              <a:t> </a:t>
            </a:r>
            <a:r>
              <a:rPr lang="en-US" dirty="0" err="1" smtClean="0"/>
              <a:t>liés</a:t>
            </a:r>
            <a:r>
              <a:rPr lang="en-US" dirty="0" smtClean="0"/>
              <a:t> de 3 quarks</a:t>
            </a:r>
            <a:br>
              <a:rPr lang="en-US" dirty="0" smtClean="0"/>
            </a:br>
            <a:endParaRPr lang="en-US" dirty="0" smtClean="0"/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ANTIBARYONS </a:t>
            </a:r>
            <a:r>
              <a:rPr lang="en-US" dirty="0" smtClean="0"/>
              <a:t>(</a:t>
            </a:r>
            <a:r>
              <a:rPr lang="en-US" dirty="0" err="1" smtClean="0"/>
              <a:t>qqq</a:t>
            </a:r>
            <a:r>
              <a:rPr lang="en-US" dirty="0" smtClean="0"/>
              <a:t>) e.g.  </a:t>
            </a:r>
            <a:br>
              <a:rPr lang="en-US" dirty="0" smtClean="0"/>
            </a:b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2A29-BD24-B24D-ADEF-6BC92FD107A3}" type="slidenum">
              <a:rPr lang="fr-FR" smtClean="0"/>
              <a:pPr/>
              <a:t>22</a:t>
            </a:fld>
            <a:endParaRPr lang="fr-FR"/>
          </a:p>
        </p:txBody>
      </p:sp>
      <p:pic>
        <p:nvPicPr>
          <p:cNvPr id="10" name="Image 9" descr="latex-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5063" y="3949546"/>
            <a:ext cx="2882900" cy="304800"/>
          </a:xfrm>
          <a:prstGeom prst="rect">
            <a:avLst/>
          </a:prstGeom>
        </p:spPr>
      </p:pic>
      <p:pic>
        <p:nvPicPr>
          <p:cNvPr id="11" name="Image 10" descr="latex-image-1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5375" y="5075965"/>
            <a:ext cx="2743200" cy="266700"/>
          </a:xfrm>
          <a:prstGeom prst="rect">
            <a:avLst/>
          </a:prstGeom>
        </p:spPr>
      </p:pic>
      <p:pic>
        <p:nvPicPr>
          <p:cNvPr id="12" name="Image 11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9612" y="5796000"/>
            <a:ext cx="1079500" cy="304800"/>
          </a:xfrm>
          <a:prstGeom prst="rect">
            <a:avLst/>
          </a:prstGeom>
        </p:spPr>
      </p:pic>
      <p:cxnSp>
        <p:nvCxnSpPr>
          <p:cNvPr id="13" name="Connecteur droit 12"/>
          <p:cNvCxnSpPr/>
          <p:nvPr/>
        </p:nvCxnSpPr>
        <p:spPr>
          <a:xfrm>
            <a:off x="2734343" y="3710322"/>
            <a:ext cx="1524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3505395" y="5879569"/>
            <a:ext cx="1524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/>
          <p:cNvCxnSpPr/>
          <p:nvPr/>
        </p:nvCxnSpPr>
        <p:spPr>
          <a:xfrm>
            <a:off x="3166370" y="7526220"/>
            <a:ext cx="1524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15"/>
          <p:cNvCxnSpPr/>
          <p:nvPr/>
        </p:nvCxnSpPr>
        <p:spPr>
          <a:xfrm>
            <a:off x="3304145" y="5877981"/>
            <a:ext cx="1524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16"/>
          <p:cNvCxnSpPr/>
          <p:nvPr/>
        </p:nvCxnSpPr>
        <p:spPr>
          <a:xfrm>
            <a:off x="3606020" y="5884333"/>
            <a:ext cx="152400" cy="1588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DE09E4-2225-5E49-82B4-97CE487048D4}" type="datetime1">
              <a:rPr lang="fr-FR" smtClean="0"/>
              <a:t>12/02/13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33999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4- </a:t>
            </a:r>
            <a:r>
              <a:rPr lang="en-US" dirty="0" err="1" smtClean="0"/>
              <a:t>L’anti</a:t>
            </a:r>
            <a:r>
              <a:rPr lang="en-US" dirty="0" err="1"/>
              <a:t>-</a:t>
            </a:r>
            <a:r>
              <a:rPr lang="en-US" dirty="0" err="1" smtClean="0"/>
              <a:t>matière</a:t>
            </a:r>
            <a:endParaRPr lang="en-US" dirty="0"/>
          </a:p>
        </p:txBody>
      </p:sp>
      <p:pic>
        <p:nvPicPr>
          <p:cNvPr id="6" name="Content Placeholder 5" descr="img022.jpg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C2E8FF"/>
              </a:clrFrom>
              <a:clrTo>
                <a:srgbClr val="C2E8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97" r="-19897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27639-B98B-9045-9F40-7A81C5DCB48E}" type="datetime1">
              <a:rPr lang="fr-FR" smtClean="0"/>
              <a:t>12/02/13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97876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l’Anti</a:t>
            </a:r>
            <a:r>
              <a:rPr lang="en-US" dirty="0" err="1" smtClean="0"/>
              <a:t>-</a:t>
            </a:r>
            <a:r>
              <a:rPr lang="en-US" dirty="0" err="1" smtClean="0"/>
              <a:t>matière</a:t>
            </a:r>
            <a:r>
              <a:rPr lang="en-US" dirty="0"/>
              <a:t> (suite)</a:t>
            </a:r>
            <a:endParaRPr lang="en-US" dirty="0"/>
          </a:p>
        </p:txBody>
      </p:sp>
      <p:pic>
        <p:nvPicPr>
          <p:cNvPr id="8" name="Content Placeholder 7" descr="img018.jpg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C2E8FF"/>
              </a:clrFrom>
              <a:clrTo>
                <a:srgbClr val="C2E8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98" r="-19898"/>
          <a:stretch>
            <a:fillRect/>
          </a:stretch>
        </p:blipFill>
        <p:spPr>
          <a:xfrm>
            <a:off x="301625" y="1566863"/>
            <a:ext cx="8540750" cy="4579937"/>
          </a:xfr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98BA77-4611-3C44-967C-500B019F9BB2}" type="datetime1">
              <a:rPr lang="fr-FR" smtClean="0"/>
              <a:t>12/02/13</a:t>
            </a:fld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24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0066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img028.jpg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C2E8FF"/>
              </a:clrFrom>
              <a:clrTo>
                <a:srgbClr val="C2E8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97" r="-19897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409F74-C9ED-484E-88F2-0679BF390B9E}" type="datetime1">
              <a:rPr lang="fr-FR" smtClean="0"/>
              <a:t>12/02/13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5639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</a:t>
            </a:r>
            <a:r>
              <a:rPr lang="en-US" dirty="0" smtClean="0"/>
              <a:t>- Les interactions </a:t>
            </a:r>
            <a:r>
              <a:rPr lang="en-US" dirty="0" err="1" smtClean="0"/>
              <a:t>fondamentales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DEC2-FF8A-BF4D-9CFF-70ED9D363D40}" type="datetime1">
              <a:rPr lang="fr-FR" smtClean="0"/>
              <a:t>12/02/13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0149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interactio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311383"/>
            <a:ext cx="3811846" cy="188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79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fr-FR"/>
              <a:t>Interaction entre particules</a:t>
            </a:r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5350177" y="1858721"/>
            <a:ext cx="511333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r>
              <a:rPr lang="fr-FR" sz="4400" dirty="0">
                <a:solidFill>
                  <a:schemeClr val="tx2"/>
                </a:solidFill>
              </a:rPr>
              <a:t>Messager</a:t>
            </a:r>
          </a:p>
        </p:txBody>
      </p:sp>
      <p:sp>
        <p:nvSpPr>
          <p:cNvPr id="50181" name="Line 5"/>
          <p:cNvSpPr>
            <a:spLocks noChangeShapeType="1"/>
          </p:cNvSpPr>
          <p:nvPr/>
        </p:nvSpPr>
        <p:spPr bwMode="auto">
          <a:xfrm flipH="1" flipV="1">
            <a:off x="4223715" y="2530064"/>
            <a:ext cx="2451527" cy="0"/>
          </a:xfrm>
          <a:prstGeom prst="line">
            <a:avLst/>
          </a:prstGeom>
          <a:noFill/>
          <a:ln w="25400">
            <a:solidFill>
              <a:srgbClr val="FF99CC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" name="Picture 2" descr="D:\users\muanza\boson_media.gif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0A47CD"/>
              </a:clrFrom>
              <a:clrTo>
                <a:srgbClr val="0A47C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95"/>
          <a:stretch/>
        </p:blipFill>
        <p:spPr bwMode="auto">
          <a:xfrm>
            <a:off x="1170074" y="3610624"/>
            <a:ext cx="6107281" cy="259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3666A-5684-3445-8DA4-190FCE113A58}" type="datetime1">
              <a:rPr lang="fr-FR" smtClean="0"/>
              <a:t>12/02/13</a:t>
            </a:fld>
            <a:endParaRPr lang="fr-F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20627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fr-FR" dirty="0">
                <a:solidFill>
                  <a:srgbClr val="000000"/>
                </a:solidFill>
              </a:rPr>
              <a:t>Interaction Gravitationnelle</a:t>
            </a:r>
          </a:p>
        </p:txBody>
      </p:sp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245317" y="1607488"/>
            <a:ext cx="6288901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buFontTx/>
              <a:buChar char="•"/>
            </a:pPr>
            <a:r>
              <a:rPr lang="fr-FR" sz="3200" dirty="0"/>
              <a:t> Importante à très grande échelle, </a:t>
            </a:r>
          </a:p>
          <a:p>
            <a:r>
              <a:rPr lang="fr-FR" sz="3200" dirty="0"/>
              <a:t>   négligeable à très petite échelle</a:t>
            </a:r>
          </a:p>
          <a:p>
            <a:endParaRPr lang="fr-FR" sz="3200" dirty="0"/>
          </a:p>
          <a:p>
            <a:pPr>
              <a:buFontTx/>
              <a:buChar char="•"/>
            </a:pPr>
            <a:r>
              <a:rPr lang="fr-FR" sz="3200" dirty="0"/>
              <a:t> </a:t>
            </a:r>
            <a:r>
              <a:rPr lang="fr-FR" sz="3200" dirty="0" smtClean="0"/>
              <a:t>S</a:t>
            </a:r>
            <a:r>
              <a:rPr lang="fr-FR" sz="3200" dirty="0" smtClean="0">
                <a:latin typeface="Arial"/>
              </a:rPr>
              <a:t>’</a:t>
            </a:r>
            <a:r>
              <a:rPr lang="fr-FR" sz="3200" dirty="0" smtClean="0"/>
              <a:t>exerce </a:t>
            </a:r>
            <a:r>
              <a:rPr lang="fr-FR" sz="3200" dirty="0"/>
              <a:t>sur toutes les particules</a:t>
            </a:r>
          </a:p>
          <a:p>
            <a:endParaRPr lang="fr-FR" sz="3200" dirty="0"/>
          </a:p>
          <a:p>
            <a:pPr>
              <a:buFontTx/>
              <a:buChar char="•"/>
            </a:pPr>
            <a:r>
              <a:rPr lang="fr-FR" sz="3200" dirty="0"/>
              <a:t> Messager : Graviton ?</a:t>
            </a:r>
          </a:p>
          <a:p>
            <a:r>
              <a:rPr lang="fr-FR" sz="3200" dirty="0"/>
              <a:t>   	 </a:t>
            </a:r>
          </a:p>
          <a:p>
            <a:pPr>
              <a:buFontTx/>
              <a:buChar char="•"/>
            </a:pPr>
            <a:r>
              <a:rPr lang="fr-FR" sz="3200" dirty="0"/>
              <a:t> Interaction à </a:t>
            </a:r>
            <a:r>
              <a:rPr lang="fr-FR" sz="3200" dirty="0">
                <a:solidFill>
                  <a:srgbClr val="FF6600"/>
                </a:solidFill>
              </a:rPr>
              <a:t>longue portée</a:t>
            </a:r>
            <a:r>
              <a:rPr lang="fr-FR" sz="3200" dirty="0"/>
              <a:t> </a:t>
            </a:r>
          </a:p>
          <a:p>
            <a:r>
              <a:rPr lang="fr-FR" sz="3200" dirty="0"/>
              <a:t>   dépendant des masses</a:t>
            </a:r>
          </a:p>
        </p:txBody>
      </p:sp>
      <p:pic>
        <p:nvPicPr>
          <p:cNvPr id="34824" name="Picture 8" descr="C:\Cosmique\4-5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2209800"/>
            <a:ext cx="2484438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86028-EEEA-2748-8312-871268483641}" type="datetime1">
              <a:rPr lang="fr-FR" smtClean="0"/>
              <a:t>12/02/13</a:t>
            </a:fld>
            <a:endParaRPr lang="fr-F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4903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sz="4800" dirty="0">
                <a:solidFill>
                  <a:srgbClr val="000000"/>
                </a:solidFill>
              </a:rPr>
              <a:t>Interaction Électromagnétique</a:t>
            </a:r>
          </a:p>
        </p:txBody>
      </p:sp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609600" y="1658885"/>
            <a:ext cx="7814960" cy="3958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fr-FR" dirty="0"/>
              <a:t> </a:t>
            </a:r>
          </a:p>
          <a:p>
            <a:pPr>
              <a:buFontTx/>
              <a:buChar char="•"/>
            </a:pPr>
            <a:r>
              <a:rPr lang="fr-FR" sz="3200" dirty="0"/>
              <a:t>S</a:t>
            </a:r>
            <a:r>
              <a:rPr lang="ja-JP" altLang="fr-FR" sz="3200" dirty="0">
                <a:latin typeface="Arial"/>
              </a:rPr>
              <a:t>’</a:t>
            </a:r>
            <a:r>
              <a:rPr lang="fr-FR" sz="3200" dirty="0"/>
              <a:t>exerce sur toutes les particules possédant </a:t>
            </a:r>
          </a:p>
          <a:p>
            <a:r>
              <a:rPr lang="fr-FR" sz="3200" dirty="0"/>
              <a:t>   une charge électrique.</a:t>
            </a:r>
            <a:endParaRPr lang="fr-FR" sz="3200" dirty="0">
              <a:sym typeface="Symbol" charset="0"/>
            </a:endParaRPr>
          </a:p>
          <a:p>
            <a:pPr>
              <a:lnSpc>
                <a:spcPct val="110000"/>
              </a:lnSpc>
            </a:pPr>
            <a:endParaRPr lang="fr-FR" sz="3200" dirty="0">
              <a:sym typeface="Symbol" charset="0"/>
            </a:endParaRPr>
          </a:p>
          <a:p>
            <a:pPr>
              <a:buFontTx/>
              <a:buChar char="•"/>
            </a:pPr>
            <a:r>
              <a:rPr lang="fr-FR" sz="3200" dirty="0"/>
              <a:t> Messager : Photon</a:t>
            </a:r>
          </a:p>
          <a:p>
            <a:r>
              <a:rPr lang="fr-FR" sz="3200" dirty="0"/>
              <a:t> 		</a:t>
            </a:r>
          </a:p>
          <a:p>
            <a:pPr>
              <a:buFontTx/>
              <a:buChar char="•"/>
            </a:pPr>
            <a:r>
              <a:rPr lang="fr-FR" sz="3200" dirty="0"/>
              <a:t> Interaction à longue portée dépendant</a:t>
            </a:r>
          </a:p>
          <a:p>
            <a:r>
              <a:rPr lang="fr-FR" sz="3200" dirty="0"/>
              <a:t>   de la charge électrique</a:t>
            </a:r>
          </a:p>
        </p:txBody>
      </p:sp>
      <p:pic>
        <p:nvPicPr>
          <p:cNvPr id="35844" name="Picture 4" descr="foud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501" y="2602819"/>
            <a:ext cx="2027238" cy="202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72629-AAB8-0F4F-B973-43AE25CEDEF1}" type="datetime1">
              <a:rPr lang="fr-FR" smtClean="0"/>
              <a:t>12/02/13</a:t>
            </a:fld>
            <a:endParaRPr lang="fr-F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5494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Physique des </a:t>
            </a:r>
            <a:r>
              <a:rPr lang="en-US" dirty="0" err="1" smtClean="0"/>
              <a:t>particules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4000" dirty="0" smtClean="0"/>
              <a:t>Etude des constituants (élémentaires) de la matière</a:t>
            </a:r>
          </a:p>
          <a:p>
            <a:r>
              <a:rPr lang="fr-FR" sz="4000" dirty="0" smtClean="0"/>
              <a:t>Etudes des forces qui s’exercent entre ces constituants</a:t>
            </a:r>
            <a:endParaRPr lang="fr-FR" sz="4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5DDCD-AF76-A24D-97E2-255953054937}" type="datetime1">
              <a:rPr lang="fr-FR" smtClean="0"/>
              <a:t>12/02/13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3881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fr-FR" dirty="0">
                <a:solidFill>
                  <a:srgbClr val="000000"/>
                </a:solidFill>
              </a:rPr>
              <a:t>Interaction Forte</a:t>
            </a:r>
          </a:p>
        </p:txBody>
      </p:sp>
      <p:sp>
        <p:nvSpPr>
          <p:cNvPr id="37891" name="Text Box 3"/>
          <p:cNvSpPr txBox="1">
            <a:spLocks noChangeArrowheads="1"/>
          </p:cNvSpPr>
          <p:nvPr/>
        </p:nvSpPr>
        <p:spPr bwMode="auto">
          <a:xfrm>
            <a:off x="533400" y="1736845"/>
            <a:ext cx="5486400" cy="3816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 dirty="0"/>
          </a:p>
          <a:p>
            <a:pPr>
              <a:buFontTx/>
              <a:buChar char="•"/>
            </a:pPr>
            <a:r>
              <a:rPr lang="fr-FR" sz="2800" dirty="0"/>
              <a:t>S</a:t>
            </a:r>
            <a:r>
              <a:rPr lang="ja-JP" altLang="fr-FR" sz="2800" dirty="0">
                <a:latin typeface="Arial"/>
              </a:rPr>
              <a:t>’</a:t>
            </a:r>
            <a:r>
              <a:rPr lang="fr-FR" sz="2800" dirty="0"/>
              <a:t>exerce uniquement sur les quarks</a:t>
            </a:r>
          </a:p>
          <a:p>
            <a:endParaRPr lang="fr-FR" sz="2800" dirty="0"/>
          </a:p>
          <a:p>
            <a:pPr>
              <a:buFontTx/>
              <a:buChar char="•"/>
            </a:pPr>
            <a:r>
              <a:rPr lang="fr-FR" sz="2800" dirty="0"/>
              <a:t> Messagers  :  gluons</a:t>
            </a:r>
          </a:p>
          <a:p>
            <a:r>
              <a:rPr lang="fr-FR" sz="2800" dirty="0"/>
              <a:t>			</a:t>
            </a:r>
          </a:p>
          <a:p>
            <a:pPr>
              <a:buFontTx/>
              <a:buChar char="•"/>
            </a:pPr>
            <a:r>
              <a:rPr lang="fr-FR" sz="2800" dirty="0"/>
              <a:t> </a:t>
            </a:r>
            <a:r>
              <a:rPr lang="fr-FR" sz="2800" dirty="0" smtClean="0"/>
              <a:t>Assure la cohésion des </a:t>
            </a:r>
            <a:r>
              <a:rPr lang="fr-FR" sz="2800" dirty="0">
                <a:solidFill>
                  <a:srgbClr val="FF3300"/>
                </a:solidFill>
              </a:rPr>
              <a:t>quarks </a:t>
            </a:r>
            <a:r>
              <a:rPr lang="fr-FR" sz="2800" dirty="0"/>
              <a:t>dans </a:t>
            </a:r>
            <a:r>
              <a:rPr lang="fr-FR" sz="2800" dirty="0" smtClean="0"/>
              <a:t>les nucléons et des </a:t>
            </a:r>
            <a:r>
              <a:rPr lang="fr-FR" sz="2800" dirty="0"/>
              <a:t>protons </a:t>
            </a:r>
          </a:p>
          <a:p>
            <a:r>
              <a:rPr lang="fr-FR" sz="2800" dirty="0"/>
              <a:t>  et neutrons dans le noyau</a:t>
            </a:r>
          </a:p>
        </p:txBody>
      </p:sp>
      <p:pic>
        <p:nvPicPr>
          <p:cNvPr id="9" name="Image 10" descr="nucleon.tif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05187" y="1567158"/>
            <a:ext cx="1981200" cy="1776248"/>
          </a:xfrm>
          <a:prstGeom prst="rect">
            <a:avLst/>
          </a:prstGeom>
        </p:spPr>
      </p:pic>
      <p:sp>
        <p:nvSpPr>
          <p:cNvPr id="37896" name="Line 8"/>
          <p:cNvSpPr>
            <a:spLocks noChangeShapeType="1"/>
          </p:cNvSpPr>
          <p:nvPr/>
        </p:nvSpPr>
        <p:spPr bwMode="auto">
          <a:xfrm flipV="1">
            <a:off x="4194179" y="2500530"/>
            <a:ext cx="3436077" cy="1132130"/>
          </a:xfrm>
          <a:prstGeom prst="line">
            <a:avLst/>
          </a:prstGeom>
          <a:noFill/>
          <a:ln w="635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DEBDF7-5456-7646-A5FC-8D2B44363410}" type="datetime1">
              <a:rPr lang="fr-FR" smtClean="0"/>
              <a:t>12/02/13</a:t>
            </a:fld>
            <a:endParaRPr lang="fr-F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0819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000000"/>
                </a:solidFill>
              </a:rPr>
              <a:t>Interaction Faible</a:t>
            </a:r>
          </a:p>
        </p:txBody>
      </p:sp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292390" y="1557882"/>
            <a:ext cx="5943600" cy="436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fr-FR" sz="2800" dirty="0"/>
          </a:p>
          <a:p>
            <a:pPr>
              <a:buFontTx/>
              <a:buChar char="•"/>
            </a:pPr>
            <a:r>
              <a:rPr lang="fr-FR" sz="2800" dirty="0"/>
              <a:t> </a:t>
            </a:r>
            <a:r>
              <a:rPr lang="fr-FR" sz="2800" dirty="0" smtClean="0"/>
              <a:t>Radioactivité </a:t>
            </a:r>
            <a:r>
              <a:rPr lang="fr-FR" sz="2800" dirty="0" smtClean="0">
                <a:latin typeface="Symbol" charset="2"/>
                <a:cs typeface="Symbol" charset="2"/>
              </a:rPr>
              <a:t>b</a:t>
            </a:r>
            <a:endParaRPr lang="fr-FR" sz="2800" dirty="0">
              <a:latin typeface="Symbol" charset="2"/>
              <a:cs typeface="Symbol" charset="2"/>
            </a:endParaRPr>
          </a:p>
          <a:p>
            <a:endParaRPr lang="fr-FR" sz="2800" dirty="0">
              <a:sym typeface="Symbol" charset="0"/>
            </a:endParaRPr>
          </a:p>
          <a:p>
            <a:pPr>
              <a:buFontTx/>
              <a:buChar char="•"/>
            </a:pPr>
            <a:r>
              <a:rPr lang="fr-FR" sz="2800" dirty="0">
                <a:sym typeface="Symbol" charset="0"/>
              </a:rPr>
              <a:t> </a:t>
            </a:r>
            <a:r>
              <a:rPr lang="fr-FR" sz="2800" dirty="0" smtClean="0">
                <a:sym typeface="Symbol" charset="0"/>
              </a:rPr>
              <a:t>S</a:t>
            </a:r>
            <a:r>
              <a:rPr lang="fr-FR" sz="2800" dirty="0" smtClean="0">
                <a:latin typeface="Arial"/>
                <a:sym typeface="Symbol" charset="0"/>
              </a:rPr>
              <a:t>’</a:t>
            </a:r>
            <a:r>
              <a:rPr lang="fr-FR" sz="2800" dirty="0" smtClean="0">
                <a:sym typeface="Symbol" charset="0"/>
              </a:rPr>
              <a:t>exerce </a:t>
            </a:r>
            <a:r>
              <a:rPr lang="fr-FR" sz="2800" dirty="0">
                <a:sym typeface="Symbol" charset="0"/>
              </a:rPr>
              <a:t>sur toutes les particules</a:t>
            </a:r>
          </a:p>
          <a:p>
            <a:endParaRPr lang="fr-FR" sz="2800" dirty="0">
              <a:sym typeface="Symbol" charset="0"/>
            </a:endParaRPr>
          </a:p>
          <a:p>
            <a:pPr>
              <a:buFontTx/>
              <a:buChar char="•"/>
            </a:pPr>
            <a:r>
              <a:rPr lang="fr-FR" sz="2800" dirty="0"/>
              <a:t> Messagers : </a:t>
            </a:r>
          </a:p>
          <a:p>
            <a:r>
              <a:rPr lang="fr-FR" sz="2800" dirty="0"/>
              <a:t>	</a:t>
            </a:r>
            <a:r>
              <a:rPr lang="fr-FR" sz="2800" dirty="0" smtClean="0"/>
              <a:t>des </a:t>
            </a:r>
            <a:r>
              <a:rPr lang="fr-FR" sz="2800" dirty="0"/>
              <a:t>particules appelées</a:t>
            </a:r>
          </a:p>
          <a:p>
            <a:r>
              <a:rPr lang="fr-FR" sz="2800" dirty="0"/>
              <a:t>       	     W</a:t>
            </a:r>
            <a:r>
              <a:rPr lang="fr-FR" sz="2800" baseline="30000" dirty="0"/>
              <a:t>+</a:t>
            </a:r>
            <a:r>
              <a:rPr lang="fr-FR" sz="2800" dirty="0"/>
              <a:t> , W</a:t>
            </a:r>
            <a:r>
              <a:rPr lang="fr-FR" sz="2800" baseline="30000" dirty="0"/>
              <a:t>-</a:t>
            </a:r>
            <a:r>
              <a:rPr lang="fr-FR" sz="2800" dirty="0"/>
              <a:t>  et </a:t>
            </a:r>
            <a:r>
              <a:rPr lang="fr-FR" sz="2800" dirty="0">
                <a:sym typeface="Symbol" charset="0"/>
              </a:rPr>
              <a:t>Z</a:t>
            </a:r>
            <a:r>
              <a:rPr lang="fr-FR" sz="2800" baseline="30000" dirty="0">
                <a:sym typeface="Symbol" charset="0"/>
              </a:rPr>
              <a:t>0</a:t>
            </a:r>
          </a:p>
          <a:p>
            <a:endParaRPr lang="fr-FR" sz="2800" dirty="0">
              <a:sym typeface="Symbol" charset="0"/>
            </a:endParaRPr>
          </a:p>
          <a:p>
            <a:pPr>
              <a:buFontTx/>
              <a:buChar char="•"/>
            </a:pPr>
            <a:r>
              <a:rPr lang="fr-FR" sz="2800" dirty="0">
                <a:sym typeface="Symbol" charset="0"/>
              </a:rPr>
              <a:t> Interaction de courte portée</a:t>
            </a:r>
            <a:endParaRPr lang="fr-FR" sz="2800" dirty="0"/>
          </a:p>
        </p:txBody>
      </p:sp>
      <p:pic>
        <p:nvPicPr>
          <p:cNvPr id="7" name="Image 6" descr="radioactiv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0438" y="1522332"/>
            <a:ext cx="2438400" cy="2133600"/>
          </a:xfrm>
          <a:prstGeom prst="rect">
            <a:avLst/>
          </a:prstGeom>
        </p:spPr>
      </p:pic>
      <p:pic>
        <p:nvPicPr>
          <p:cNvPr id="8" name="Image 7" descr="radioactivity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22389" y="4617153"/>
            <a:ext cx="3166449" cy="1574229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E59988-6556-BE4C-88B9-EB33B0C77F2E}" type="datetime1">
              <a:rPr lang="fr-FR" smtClean="0"/>
              <a:t>12/02/13</a:t>
            </a:fld>
            <a:endParaRPr lang="fr-F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49933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Group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806858"/>
              </p:ext>
            </p:extLst>
          </p:nvPr>
        </p:nvGraphicFramePr>
        <p:xfrm>
          <a:off x="0" y="1451646"/>
          <a:ext cx="9023349" cy="4832314"/>
        </p:xfrm>
        <a:graphic>
          <a:graphicData uri="http://schemas.openxmlformats.org/drawingml/2006/table">
            <a:tbl>
              <a:tblPr/>
              <a:tblGrid>
                <a:gridCol w="1608122"/>
                <a:gridCol w="2081228"/>
                <a:gridCol w="1295400"/>
                <a:gridCol w="1066800"/>
                <a:gridCol w="1066800"/>
                <a:gridCol w="990600"/>
                <a:gridCol w="914399"/>
              </a:tblGrid>
              <a:tr h="54740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Force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Fermions 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Bosons 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Range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Charge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/>
                      </a:r>
                      <a:br>
                        <a:rPr kumimoji="0" lang="en-US" sz="14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</a:br>
                      <a:r>
                        <a:rPr kumimoji="0" lang="en-US" sz="14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Relative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intensity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03826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Gravitation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/>
                      </a:r>
                      <a:b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</a:b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Gravité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,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marées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,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trajectoire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 des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planètes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Toutes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 les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particules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massives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graviton (?)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infinie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mass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-39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0145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Electromagnetique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/>
                      </a:r>
                      <a:b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</a:b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Presque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tous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 les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phénomènes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 de la vie courante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Leptons chargés et quarks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photon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infinie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Charge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électrique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-2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02638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Forte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/>
                      </a:r>
                      <a:b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</a:b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Cohésion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 des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noyaux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atomiques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quarks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gluon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-15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m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Charge de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couleur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1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0216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Faible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/>
                      </a:r>
                      <a:b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</a:b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Radioactivité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 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Symbol" charset="2"/>
                          <a:ea typeface="Times New Roman" pitchFamily="-105" charset="0"/>
                          <a:cs typeface="Symbol" charset="2"/>
                        </a:rPr>
                        <a:t>b</a:t>
                      </a: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, Soleil 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leptons et quarks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W</a:t>
                      </a:r>
                      <a:r>
                        <a:rPr kumimoji="0" lang="en-US" sz="1400" b="0" i="0" u="none" strike="noStrike" cap="none" normalizeH="0" baseline="3000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+</a:t>
                      </a:r>
                      <a:r>
                        <a:rPr kumimoji="0" lang="en-US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, W</a:t>
                      </a:r>
                      <a:r>
                        <a:rPr kumimoji="0" lang="en-US" sz="1400" b="0" i="0" u="none" strike="noStrike" cap="none" normalizeH="0" baseline="3000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-</a:t>
                      </a:r>
                      <a:r>
                        <a:rPr kumimoji="0" lang="en-US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, Z° bosons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-18</a:t>
                      </a:r>
                      <a:r>
                        <a:rPr kumimoji="0" lang="en-US" sz="1400" b="0" i="0" u="none" strike="noStrike" cap="none" normalizeH="0" baseline="0" noProof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 m</a:t>
                      </a:r>
                      <a:endParaRPr kumimoji="0" lang="en-US" sz="1400" b="0" i="0" u="none" strike="noStrike" cap="none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Charge </a:t>
                      </a:r>
                      <a:r>
                        <a:rPr kumimoji="0" lang="en-US" sz="1400" b="0" i="0" u="none" strike="noStrike" cap="none" normalizeH="0" baseline="0" noProof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faible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10</a:t>
                      </a:r>
                      <a:r>
                        <a:rPr kumimoji="0" lang="en-US" sz="1400" b="0" i="0" u="none" strike="noStrike" cap="none" normalizeH="0" baseline="3000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5" charset="0"/>
                          <a:ea typeface="Times New Roman" pitchFamily="-105" charset="0"/>
                          <a:cs typeface="Arial" pitchFamily="-105" charset="0"/>
                        </a:rPr>
                        <a:t>-7</a:t>
                      </a:r>
                      <a:endParaRPr kumimoji="0" lang="en-US" sz="1400" b="0" i="0" u="none" strike="noStrike" cap="none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-105" charset="0"/>
                        <a:ea typeface="Times New Roman" pitchFamily="-105" charset="0"/>
                        <a:cs typeface="Arial" pitchFamily="-105" charset="0"/>
                      </a:endParaRPr>
                    </a:p>
                  </a:txBody>
                  <a:tcPr anchor="ctr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800" dirty="0" smtClean="0"/>
              <a:t>Les 4 interactions fondamentales</a:t>
            </a:r>
            <a:endParaRPr lang="fr-FR" sz="4800" dirty="0"/>
          </a:p>
        </p:txBody>
      </p:sp>
      <p:sp>
        <p:nvSpPr>
          <p:cNvPr id="6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2C8AD-C553-9149-AC2B-7534F4105447}" type="slidenum">
              <a:rPr lang="fr-FR"/>
              <a:pPr/>
              <a:t>32</a:t>
            </a:fld>
            <a:endParaRPr lang="fr-FR"/>
          </a:p>
        </p:txBody>
      </p:sp>
      <p:pic>
        <p:nvPicPr>
          <p:cNvPr id="7" name="Picture 2" descr="gravita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413" y="2168938"/>
            <a:ext cx="1292225" cy="1086072"/>
          </a:xfrm>
          <a:prstGeom prst="rect">
            <a:avLst/>
          </a:prstGeom>
          <a:noFill/>
        </p:spPr>
      </p:pic>
      <p:pic>
        <p:nvPicPr>
          <p:cNvPr id="8" name="Picture 3" descr="Electr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0412" y="3192144"/>
            <a:ext cx="1292225" cy="1086073"/>
          </a:xfrm>
          <a:prstGeom prst="rect">
            <a:avLst/>
          </a:prstGeom>
          <a:noFill/>
        </p:spPr>
      </p:pic>
      <p:pic>
        <p:nvPicPr>
          <p:cNvPr id="9" name="Picture 4" descr="Fort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70413" y="4226560"/>
            <a:ext cx="1292224" cy="1086072"/>
          </a:xfrm>
          <a:prstGeom prst="rect">
            <a:avLst/>
          </a:prstGeom>
          <a:noFill/>
        </p:spPr>
      </p:pic>
      <p:pic>
        <p:nvPicPr>
          <p:cNvPr id="10" name="Picture 5" descr="faibl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70413" y="5197888"/>
            <a:ext cx="1292224" cy="1086072"/>
          </a:xfrm>
          <a:prstGeom prst="rect">
            <a:avLst/>
          </a:prstGeom>
          <a:noFill/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120650" y="1590675"/>
            <a:ext cx="18684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120650" y="1590675"/>
            <a:ext cx="18684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120650" y="1590675"/>
            <a:ext cx="18684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4" name="Rectangle 9"/>
          <p:cNvSpPr>
            <a:spLocks noChangeArrowheads="1"/>
          </p:cNvSpPr>
          <p:nvPr/>
        </p:nvSpPr>
        <p:spPr bwMode="auto">
          <a:xfrm>
            <a:off x="120650" y="1590675"/>
            <a:ext cx="1868488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9292C-49D3-6F4F-BED2-98CDD1C40FE3}" type="datetime1">
              <a:rPr lang="fr-FR" smtClean="0"/>
              <a:t>12/02/13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39393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12/12/2012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Olympiades de Physique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4235CB7-AE38-784D-AE5E-CDC720618567}" type="slidenum">
              <a:rPr lang="en-US"/>
              <a:pPr>
                <a:defRPr/>
              </a:pPr>
              <a:t>33</a:t>
            </a:fld>
            <a:endParaRPr lang="en-US"/>
          </a:p>
        </p:txBody>
      </p:sp>
      <p:pic>
        <p:nvPicPr>
          <p:cNvPr id="24580" name="Picture 8" descr="Tableau-particules--C3-A9l-C3-A9mentaires-750px--28bis-2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7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Box 9"/>
          <p:cNvSpPr txBox="1">
            <a:spLocks noChangeArrowheads="1"/>
          </p:cNvSpPr>
          <p:nvPr/>
        </p:nvSpPr>
        <p:spPr bwMode="auto">
          <a:xfrm>
            <a:off x="6704013" y="1995488"/>
            <a:ext cx="311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24582" name="TextBox 10"/>
          <p:cNvSpPr txBox="1">
            <a:spLocks noChangeArrowheads="1"/>
          </p:cNvSpPr>
          <p:nvPr/>
        </p:nvSpPr>
        <p:spPr bwMode="auto">
          <a:xfrm>
            <a:off x="6692900" y="2803525"/>
            <a:ext cx="2809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s</a:t>
            </a:r>
          </a:p>
        </p:txBody>
      </p:sp>
      <p:sp>
        <p:nvSpPr>
          <p:cNvPr id="24583" name="TextBox 11"/>
          <p:cNvSpPr txBox="1">
            <a:spLocks noChangeArrowheads="1"/>
          </p:cNvSpPr>
          <p:nvPr/>
        </p:nvSpPr>
        <p:spPr bwMode="auto">
          <a:xfrm>
            <a:off x="6704013" y="3671888"/>
            <a:ext cx="311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24584" name="TextBox 12"/>
          <p:cNvSpPr txBox="1">
            <a:spLocks noChangeArrowheads="1"/>
          </p:cNvSpPr>
          <p:nvPr/>
        </p:nvSpPr>
        <p:spPr bwMode="auto">
          <a:xfrm>
            <a:off x="8275638" y="1995488"/>
            <a:ext cx="311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24585" name="TextBox 13"/>
          <p:cNvSpPr txBox="1">
            <a:spLocks noChangeArrowheads="1"/>
          </p:cNvSpPr>
          <p:nvPr/>
        </p:nvSpPr>
        <p:spPr bwMode="auto">
          <a:xfrm>
            <a:off x="8269288" y="2803525"/>
            <a:ext cx="2889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24586" name="TextBox 14"/>
          <p:cNvSpPr txBox="1">
            <a:spLocks noChangeArrowheads="1"/>
          </p:cNvSpPr>
          <p:nvPr/>
        </p:nvSpPr>
        <p:spPr bwMode="auto">
          <a:xfrm>
            <a:off x="8281988" y="3671888"/>
            <a:ext cx="266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24587" name="TextBox 15"/>
          <p:cNvSpPr txBox="1">
            <a:spLocks noChangeArrowheads="1"/>
          </p:cNvSpPr>
          <p:nvPr/>
        </p:nvSpPr>
        <p:spPr bwMode="auto">
          <a:xfrm>
            <a:off x="3424238" y="2047875"/>
            <a:ext cx="3032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24588" name="TextBox 16"/>
          <p:cNvSpPr txBox="1">
            <a:spLocks noChangeArrowheads="1"/>
          </p:cNvSpPr>
          <p:nvPr/>
        </p:nvSpPr>
        <p:spPr bwMode="auto">
          <a:xfrm>
            <a:off x="4992688" y="3671888"/>
            <a:ext cx="371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  <a:latin typeface="Symbol" charset="0"/>
                <a:cs typeface="Symbol" charset="0"/>
              </a:rPr>
              <a:t>n</a:t>
            </a:r>
            <a:r>
              <a:rPr lang="en-US" baseline="-25000">
                <a:solidFill>
                  <a:srgbClr val="FF0000"/>
                </a:solidFill>
                <a:latin typeface="Symbol" charset="0"/>
                <a:cs typeface="Symbol" charset="0"/>
              </a:rPr>
              <a:t>t</a:t>
            </a:r>
            <a:endParaRPr lang="en-US" baseline="-25000">
              <a:solidFill>
                <a:srgbClr val="FF0000"/>
              </a:solidFill>
            </a:endParaRPr>
          </a:p>
        </p:txBody>
      </p:sp>
      <p:sp>
        <p:nvSpPr>
          <p:cNvPr id="24589" name="TextBox 17"/>
          <p:cNvSpPr txBox="1">
            <a:spLocks noChangeArrowheads="1"/>
          </p:cNvSpPr>
          <p:nvPr/>
        </p:nvSpPr>
        <p:spPr bwMode="auto">
          <a:xfrm>
            <a:off x="4992688" y="2803525"/>
            <a:ext cx="3937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  <a:latin typeface="Symbol" charset="0"/>
                <a:cs typeface="Symbol" charset="0"/>
              </a:rPr>
              <a:t>n</a:t>
            </a:r>
            <a:r>
              <a:rPr lang="en-US" baseline="-25000">
                <a:solidFill>
                  <a:srgbClr val="FF0000"/>
                </a:solidFill>
                <a:latin typeface="Symbol" charset="0"/>
                <a:cs typeface="Symbol" charset="0"/>
              </a:rPr>
              <a:t>m</a:t>
            </a:r>
          </a:p>
        </p:txBody>
      </p:sp>
      <p:sp>
        <p:nvSpPr>
          <p:cNvPr id="24590" name="TextBox 18"/>
          <p:cNvSpPr txBox="1">
            <a:spLocks noChangeArrowheads="1"/>
          </p:cNvSpPr>
          <p:nvPr/>
        </p:nvSpPr>
        <p:spPr bwMode="auto">
          <a:xfrm>
            <a:off x="4981575" y="2047875"/>
            <a:ext cx="384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  <a:latin typeface="Symbol" charset="0"/>
                <a:cs typeface="Symbol" charset="0"/>
              </a:rPr>
              <a:t>n</a:t>
            </a:r>
            <a:r>
              <a:rPr lang="en-US" baseline="-2500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24591" name="TextBox 19"/>
          <p:cNvSpPr txBox="1">
            <a:spLocks noChangeArrowheads="1"/>
          </p:cNvSpPr>
          <p:nvPr/>
        </p:nvSpPr>
        <p:spPr bwMode="auto">
          <a:xfrm>
            <a:off x="3425825" y="2803525"/>
            <a:ext cx="317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  <a:latin typeface="Symbol" charset="0"/>
                <a:cs typeface="Symbol" charset="0"/>
              </a:rPr>
              <a:t>m</a:t>
            </a:r>
          </a:p>
        </p:txBody>
      </p:sp>
      <p:sp>
        <p:nvSpPr>
          <p:cNvPr id="24592" name="TextBox 20"/>
          <p:cNvSpPr txBox="1">
            <a:spLocks noChangeArrowheads="1"/>
          </p:cNvSpPr>
          <p:nvPr/>
        </p:nvSpPr>
        <p:spPr bwMode="auto">
          <a:xfrm>
            <a:off x="3425825" y="3671888"/>
            <a:ext cx="2873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  <a:latin typeface="Symbol" charset="0"/>
                <a:cs typeface="Symbol" charset="0"/>
              </a:rPr>
              <a:t>t</a:t>
            </a:r>
          </a:p>
        </p:txBody>
      </p:sp>
      <p:sp>
        <p:nvSpPr>
          <p:cNvPr id="24593" name="TextBox 21"/>
          <p:cNvSpPr txBox="1">
            <a:spLocks noChangeArrowheads="1"/>
          </p:cNvSpPr>
          <p:nvPr/>
        </p:nvSpPr>
        <p:spPr bwMode="auto">
          <a:xfrm>
            <a:off x="3460750" y="4656138"/>
            <a:ext cx="279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  <a:latin typeface="Symbol" charset="0"/>
                <a:cs typeface="Symbol" charset="0"/>
              </a:rPr>
              <a:t>g</a:t>
            </a:r>
          </a:p>
        </p:txBody>
      </p:sp>
      <p:sp>
        <p:nvSpPr>
          <p:cNvPr id="24594" name="TextBox 22"/>
          <p:cNvSpPr txBox="1">
            <a:spLocks noChangeArrowheads="1"/>
          </p:cNvSpPr>
          <p:nvPr/>
        </p:nvSpPr>
        <p:spPr bwMode="auto">
          <a:xfrm>
            <a:off x="4689475" y="4667250"/>
            <a:ext cx="3095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g</a:t>
            </a:r>
          </a:p>
        </p:txBody>
      </p:sp>
      <p:cxnSp>
        <p:nvCxnSpPr>
          <p:cNvPr id="24" name="Straight Arrow Connector 23"/>
          <p:cNvCxnSpPr/>
          <p:nvPr/>
        </p:nvCxnSpPr>
        <p:spPr>
          <a:xfrm flipH="1">
            <a:off x="8837613" y="2047875"/>
            <a:ext cx="9525" cy="24812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4596" name="TextBox 24"/>
          <p:cNvSpPr txBox="1">
            <a:spLocks noChangeArrowheads="1"/>
          </p:cNvSpPr>
          <p:nvPr/>
        </p:nvSpPr>
        <p:spPr bwMode="auto">
          <a:xfrm>
            <a:off x="8812213" y="2530475"/>
            <a:ext cx="3810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ndar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M</a:t>
            </a:r>
          </a:p>
          <a:p>
            <a:r>
              <a:rPr lang="en-US">
                <a:solidFill>
                  <a:srgbClr val="FF0000"/>
                </a:solidFill>
              </a:rPr>
              <a:t>a</a:t>
            </a:r>
          </a:p>
          <a:p>
            <a:r>
              <a:rPr lang="en-US">
                <a:solidFill>
                  <a:srgbClr val="FF0000"/>
                </a:solidFill>
              </a:rPr>
              <a:t>s</a:t>
            </a:r>
          </a:p>
          <a:p>
            <a:r>
              <a:rPr lang="en-US">
                <a:solidFill>
                  <a:srgbClr val="FF0000"/>
                </a:solidFill>
              </a:rPr>
              <a:t>s</a:t>
            </a:r>
          </a:p>
          <a:p>
            <a:r>
              <a:rPr lang="en-US">
                <a:solidFill>
                  <a:srgbClr val="FF0000"/>
                </a:solidFill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492798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Masse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latin typeface="Candara" charset="0"/>
              </a:rPr>
              <a:t>La masse est omniprésente en physique</a:t>
            </a:r>
            <a:br>
              <a:rPr lang="fr-FR" dirty="0">
                <a:latin typeface="Candara" charset="0"/>
              </a:rPr>
            </a:br>
            <a:r>
              <a:rPr lang="fr-FR" dirty="0">
                <a:latin typeface="Candara" charset="0"/>
              </a:rPr>
              <a:t/>
            </a:r>
            <a:br>
              <a:rPr lang="fr-FR" dirty="0">
                <a:latin typeface="Candara" charset="0"/>
              </a:rPr>
            </a:br>
            <a:r>
              <a:rPr lang="fr-FR" dirty="0">
                <a:latin typeface="Candara" charset="0"/>
              </a:rPr>
              <a:t/>
            </a:r>
            <a:br>
              <a:rPr lang="fr-FR" dirty="0">
                <a:latin typeface="Candara" charset="0"/>
              </a:rPr>
            </a:br>
            <a:r>
              <a:rPr lang="fr-FR" dirty="0">
                <a:latin typeface="Candara" charset="0"/>
              </a:rPr>
              <a:t/>
            </a:r>
            <a:br>
              <a:rPr lang="fr-FR" dirty="0">
                <a:latin typeface="Candara" charset="0"/>
              </a:rPr>
            </a:br>
            <a:r>
              <a:rPr lang="fr-FR" dirty="0">
                <a:latin typeface="Candara" charset="0"/>
              </a:rPr>
              <a:t/>
            </a:r>
            <a:br>
              <a:rPr lang="fr-FR" dirty="0">
                <a:latin typeface="Candara" charset="0"/>
              </a:rPr>
            </a:br>
            <a:r>
              <a:rPr lang="fr-FR" dirty="0">
                <a:latin typeface="Candara" charset="0"/>
              </a:rPr>
              <a:t/>
            </a:r>
            <a:br>
              <a:rPr lang="fr-FR" dirty="0">
                <a:latin typeface="Candara" charset="0"/>
              </a:rPr>
            </a:br>
            <a:r>
              <a:rPr lang="fr-FR" dirty="0">
                <a:latin typeface="Candara" charset="0"/>
              </a:rPr>
              <a:t>Toutes ces masses sont identiques</a:t>
            </a:r>
          </a:p>
          <a:p>
            <a:r>
              <a:rPr lang="fr-FR" dirty="0">
                <a:latin typeface="Candara" charset="0"/>
              </a:rPr>
              <a:t>Or au sein du modèle standard les particules sont toutes de masses nulles, sinon les invariances de jauge (symétries de la théorie) sont explicitement brisées.</a:t>
            </a:r>
            <a:br>
              <a:rPr lang="fr-FR" dirty="0">
                <a:latin typeface="Candara" charset="0"/>
              </a:rPr>
            </a:br>
            <a:r>
              <a:rPr lang="fr-FR" dirty="0">
                <a:solidFill>
                  <a:srgbClr val="FF0000"/>
                </a:solidFill>
                <a:latin typeface="Candara" charset="0"/>
              </a:rPr>
              <a:t>➜</a:t>
            </a:r>
            <a:r>
              <a:rPr lang="fr-FR" dirty="0">
                <a:latin typeface="Candara" charset="0"/>
              </a:rPr>
              <a:t> </a:t>
            </a:r>
            <a:r>
              <a:rPr lang="fr-FR" dirty="0">
                <a:solidFill>
                  <a:srgbClr val="FF0000"/>
                </a:solidFill>
                <a:latin typeface="Candara" charset="0"/>
              </a:rPr>
              <a:t>Contraire aux résultats expérimentaux</a:t>
            </a:r>
          </a:p>
          <a:p>
            <a:endParaRPr lang="fr-FR" dirty="0">
              <a:latin typeface="Candara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03/12/2010</a:t>
            </a:r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58A3B32-4A60-704B-97D5-405978D10A6E}" type="slidenum">
              <a:rPr lang="fr-FR"/>
              <a:pPr>
                <a:defRPr/>
              </a:pPr>
              <a:t>34</a:t>
            </a:fld>
            <a:endParaRPr lang="fr-FR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8523306"/>
              </p:ext>
            </p:extLst>
          </p:nvPr>
        </p:nvGraphicFramePr>
        <p:xfrm>
          <a:off x="819150" y="2188369"/>
          <a:ext cx="6261100" cy="1516061"/>
        </p:xfrm>
        <a:graphic>
          <a:graphicData uri="http://schemas.openxmlformats.org/drawingml/2006/table">
            <a:tbl>
              <a:tblPr>
                <a:tableStyleId>{21E4AEA4-8DFA-4A89-87EB-49C32662AFE0}</a:tableStyleId>
              </a:tblPr>
              <a:tblGrid>
                <a:gridCol w="1560120"/>
                <a:gridCol w="3063968"/>
                <a:gridCol w="1637012"/>
              </a:tblGrid>
              <a:tr h="518321">
                <a:tc>
                  <a:txBody>
                    <a:bodyPr/>
                    <a:lstStyle/>
                    <a:p>
                      <a:endParaRPr lang="fr-FR" sz="2800" b="0" i="0" dirty="0">
                        <a:solidFill>
                          <a:schemeClr val="tx1"/>
                        </a:solidFill>
                        <a:latin typeface="Chalkboard SE Bold"/>
                        <a:cs typeface="Chalkboard SE Bold"/>
                      </a:endParaRPr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r>
                        <a:rPr lang="fr-FR" sz="1800" dirty="0" smtClean="0">
                          <a:solidFill>
                            <a:schemeClr val="tx1"/>
                          </a:solidFill>
                        </a:rPr>
                        <a:t>Masse </a:t>
                      </a:r>
                      <a:r>
                        <a:rPr lang="fr-FR" sz="1800" noProof="0" dirty="0" smtClean="0">
                          <a:solidFill>
                            <a:schemeClr val="tx1"/>
                          </a:solidFill>
                        </a:rPr>
                        <a:t>gravitationnelle</a:t>
                      </a:r>
                      <a:endParaRPr lang="fr-FR" sz="1800" noProof="0" dirty="0">
                        <a:solidFill>
                          <a:schemeClr val="tx1"/>
                        </a:solidFill>
                      </a:endParaRPr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r>
                        <a:rPr lang="fr-FR" sz="1800" smtClean="0">
                          <a:solidFill>
                            <a:schemeClr val="tx1"/>
                          </a:solidFill>
                        </a:rPr>
                        <a:t>Galilée</a:t>
                      </a:r>
                      <a:endParaRPr lang="fr-F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34" marB="45734"/>
                </a:tc>
              </a:tr>
              <a:tr h="518321">
                <a:tc>
                  <a:txBody>
                    <a:bodyPr/>
                    <a:lstStyle/>
                    <a:p>
                      <a:endParaRPr lang="fr-FR" sz="2800" b="0" i="0" dirty="0">
                        <a:solidFill>
                          <a:schemeClr val="tx1"/>
                        </a:solidFill>
                        <a:latin typeface="Chalkboard SE Bold"/>
                        <a:cs typeface="Chalkboard SE Bold"/>
                      </a:endParaRPr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r>
                        <a:rPr lang="fr-FR" sz="1800" dirty="0" smtClean="0">
                          <a:solidFill>
                            <a:schemeClr val="tx1"/>
                          </a:solidFill>
                        </a:rPr>
                        <a:t>Masse inertielle</a:t>
                      </a:r>
                      <a:endParaRPr lang="fr-F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r>
                        <a:rPr lang="fr-FR" sz="1800" smtClean="0">
                          <a:solidFill>
                            <a:schemeClr val="tx1"/>
                          </a:solidFill>
                        </a:rPr>
                        <a:t>Newton</a:t>
                      </a:r>
                      <a:endParaRPr lang="fr-F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34" marB="45734"/>
                </a:tc>
              </a:tr>
              <a:tr h="479419">
                <a:tc>
                  <a:txBody>
                    <a:bodyPr/>
                    <a:lstStyle/>
                    <a:p>
                      <a:endParaRPr lang="fr-FR" sz="2800" b="0" i="0" baseline="30000" dirty="0">
                        <a:solidFill>
                          <a:schemeClr val="tx1"/>
                        </a:solidFill>
                        <a:latin typeface="Chalkboard SE Bold"/>
                        <a:cs typeface="Chalkboard SE Bold"/>
                      </a:endParaRPr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r>
                        <a:rPr lang="fr-FR" sz="1800" dirty="0" smtClean="0">
                          <a:solidFill>
                            <a:schemeClr val="tx1"/>
                          </a:solidFill>
                        </a:rPr>
                        <a:t>Equivalence masse-énergie</a:t>
                      </a:r>
                      <a:endParaRPr lang="fr-F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34" marB="45734"/>
                </a:tc>
                <a:tc>
                  <a:txBody>
                    <a:bodyPr/>
                    <a:lstStyle/>
                    <a:p>
                      <a:r>
                        <a:rPr lang="fr-FR" sz="1800" dirty="0" smtClean="0">
                          <a:solidFill>
                            <a:schemeClr val="tx1"/>
                          </a:solidFill>
                        </a:rPr>
                        <a:t>Einstein</a:t>
                      </a:r>
                      <a:endParaRPr lang="fr-FR" sz="1800" dirty="0">
                        <a:solidFill>
                          <a:schemeClr val="tx1"/>
                        </a:solidFill>
                      </a:endParaRPr>
                    </a:p>
                  </a:txBody>
                  <a:tcPr marT="45734" marB="45734"/>
                </a:tc>
              </a:tr>
            </a:tbl>
          </a:graphicData>
        </a:graphic>
      </p:graphicFrame>
      <p:pic>
        <p:nvPicPr>
          <p:cNvPr id="27671" name="Picture 9" descr="latex-image-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3275945"/>
            <a:ext cx="1285875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2" name="Picture 10" descr="latex-image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" y="2734608"/>
            <a:ext cx="1209675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73" name="Picture 11" descr="latex-image-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275" y="2166283"/>
            <a:ext cx="121920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6423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Le </a:t>
            </a:r>
            <a:r>
              <a:rPr lang="en-US" dirty="0" err="1" smtClean="0">
                <a:ea typeface="+mj-ea"/>
                <a:cs typeface="+mj-cs"/>
              </a:rPr>
              <a:t>mécanisme</a:t>
            </a:r>
            <a:r>
              <a:rPr lang="en-US" dirty="0" smtClean="0">
                <a:ea typeface="+mj-ea"/>
                <a:cs typeface="+mj-cs"/>
              </a:rPr>
              <a:t> de Higgs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01625" y="1566863"/>
            <a:ext cx="8540750" cy="4792662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fr-FR" sz="2000">
                <a:latin typeface="Candara" charset="0"/>
              </a:rPr>
              <a:t>La solution la plus simple est (Higgs, Kibble, Brout, Englert 1960’s) :</a:t>
            </a:r>
          </a:p>
          <a:p>
            <a:pPr lvl="1">
              <a:lnSpc>
                <a:spcPct val="80000"/>
              </a:lnSpc>
            </a:pPr>
            <a:r>
              <a:rPr lang="fr-FR" sz="1900">
                <a:latin typeface="Candara" charset="0"/>
              </a:rPr>
              <a:t>Toutes les particules sont de masse nulle.</a:t>
            </a:r>
          </a:p>
          <a:p>
            <a:pPr lvl="1">
              <a:lnSpc>
                <a:spcPct val="80000"/>
              </a:lnSpc>
            </a:pPr>
            <a:r>
              <a:rPr lang="fr-FR" sz="1900">
                <a:latin typeface="Candara" charset="0"/>
              </a:rPr>
              <a:t>Un nouveau champ scalaire imprègne l’univers. Les particules interagissant avec ce champ acquièrent un masse. Plus l’interaction avec ce champ est intense, plus la masse est élevée.</a:t>
            </a:r>
          </a:p>
          <a:p>
            <a:pPr>
              <a:lnSpc>
                <a:spcPct val="80000"/>
              </a:lnSpc>
            </a:pPr>
            <a:r>
              <a:rPr lang="fr-FR" sz="2000">
                <a:latin typeface="Candara" charset="0"/>
              </a:rPr>
              <a:t>L’équation la plus connue de la physique </a:t>
            </a:r>
            <a:r>
              <a:rPr lang="fr-FR" sz="2000">
                <a:solidFill>
                  <a:srgbClr val="FF0000"/>
                </a:solidFill>
                <a:latin typeface="Candara" charset="0"/>
              </a:rPr>
              <a:t>E=mc</a:t>
            </a:r>
            <a:r>
              <a:rPr lang="fr-FR" sz="2000" baseline="30000">
                <a:solidFill>
                  <a:srgbClr val="FF0000"/>
                </a:solidFill>
                <a:latin typeface="Candara" charset="0"/>
              </a:rPr>
              <a:t>2</a:t>
            </a:r>
            <a:r>
              <a:rPr lang="fr-FR" sz="2000">
                <a:solidFill>
                  <a:srgbClr val="FF0000"/>
                </a:solidFill>
                <a:latin typeface="Candara" charset="0"/>
              </a:rPr>
              <a:t> </a:t>
            </a:r>
            <a:r>
              <a:rPr lang="fr-FR" sz="2000">
                <a:latin typeface="Candara" charset="0"/>
              </a:rPr>
              <a:t>est le cas particulier d’une équation plus générale </a:t>
            </a:r>
            <a:r>
              <a:rPr lang="fr-FR" sz="2000">
                <a:solidFill>
                  <a:srgbClr val="FF0000"/>
                </a:solidFill>
                <a:latin typeface="Candara" charset="0"/>
              </a:rPr>
              <a:t>E</a:t>
            </a:r>
            <a:r>
              <a:rPr lang="fr-FR" sz="2000" baseline="30000">
                <a:solidFill>
                  <a:srgbClr val="FF0000"/>
                </a:solidFill>
                <a:latin typeface="Candara" charset="0"/>
              </a:rPr>
              <a:t>2</a:t>
            </a:r>
            <a:r>
              <a:rPr lang="fr-FR" sz="2000">
                <a:solidFill>
                  <a:srgbClr val="FF0000"/>
                </a:solidFill>
                <a:latin typeface="Candara" charset="0"/>
              </a:rPr>
              <a:t>=p</a:t>
            </a:r>
            <a:r>
              <a:rPr lang="fr-FR" sz="2000" baseline="30000">
                <a:solidFill>
                  <a:srgbClr val="FF0000"/>
                </a:solidFill>
                <a:latin typeface="Candara" charset="0"/>
              </a:rPr>
              <a:t>2</a:t>
            </a:r>
            <a:r>
              <a:rPr lang="fr-FR" sz="2000">
                <a:solidFill>
                  <a:srgbClr val="FF0000"/>
                </a:solidFill>
                <a:latin typeface="Candara" charset="0"/>
              </a:rPr>
              <a:t>c</a:t>
            </a:r>
            <a:r>
              <a:rPr lang="fr-FR" sz="2000" baseline="30000">
                <a:solidFill>
                  <a:srgbClr val="FF0000"/>
                </a:solidFill>
                <a:latin typeface="Candara" charset="0"/>
              </a:rPr>
              <a:t>2</a:t>
            </a:r>
            <a:r>
              <a:rPr lang="fr-FR" sz="2000">
                <a:solidFill>
                  <a:srgbClr val="FF0000"/>
                </a:solidFill>
                <a:latin typeface="Candara" charset="0"/>
              </a:rPr>
              <a:t>+m</a:t>
            </a:r>
            <a:r>
              <a:rPr lang="fr-FR" sz="2000" baseline="30000">
                <a:solidFill>
                  <a:srgbClr val="FF0000"/>
                </a:solidFill>
                <a:latin typeface="Candara" charset="0"/>
              </a:rPr>
              <a:t>2</a:t>
            </a:r>
            <a:r>
              <a:rPr lang="fr-FR" sz="2000">
                <a:solidFill>
                  <a:srgbClr val="FF0000"/>
                </a:solidFill>
                <a:latin typeface="Candara" charset="0"/>
              </a:rPr>
              <a:t>c</a:t>
            </a:r>
            <a:r>
              <a:rPr lang="fr-FR" sz="2000" baseline="30000">
                <a:solidFill>
                  <a:srgbClr val="FF0000"/>
                </a:solidFill>
                <a:latin typeface="Candara" charset="0"/>
              </a:rPr>
              <a:t>4</a:t>
            </a:r>
          </a:p>
          <a:p>
            <a:pPr lvl="1">
              <a:lnSpc>
                <a:spcPct val="80000"/>
              </a:lnSpc>
              <a:buFontTx/>
              <a:buNone/>
            </a:pPr>
            <a:r>
              <a:rPr lang="fr-FR" sz="1900">
                <a:latin typeface="Candara" charset="0"/>
              </a:rPr>
              <a:t>Pour une particule de masse nulle </a:t>
            </a:r>
            <a:r>
              <a:rPr lang="fr-FR" sz="1900">
                <a:solidFill>
                  <a:srgbClr val="FF0000"/>
                </a:solidFill>
                <a:latin typeface="Candara" charset="0"/>
              </a:rPr>
              <a:t>m=0</a:t>
            </a:r>
            <a:r>
              <a:rPr lang="fr-FR" sz="1900">
                <a:latin typeface="Candara" charset="0"/>
              </a:rPr>
              <a:t>, on obtient </a:t>
            </a:r>
            <a:r>
              <a:rPr lang="fr-FR" sz="1900">
                <a:solidFill>
                  <a:srgbClr val="FF0000"/>
                </a:solidFill>
                <a:latin typeface="Candara" charset="0"/>
              </a:rPr>
              <a:t>E=pc </a:t>
            </a:r>
            <a:r>
              <a:rPr lang="fr-FR" sz="1900">
                <a:latin typeface="Candara" charset="0"/>
              </a:rPr>
              <a:t>et puisque </a:t>
            </a:r>
            <a:r>
              <a:rPr lang="fr-FR" sz="1900">
                <a:solidFill>
                  <a:srgbClr val="FF0000"/>
                </a:solidFill>
                <a:latin typeface="Candara" charset="0"/>
              </a:rPr>
              <a:t>v/c=pc/E</a:t>
            </a:r>
            <a:r>
              <a:rPr lang="fr-FR" sz="1900">
                <a:latin typeface="Candara" charset="0"/>
              </a:rPr>
              <a:t>, alors </a:t>
            </a:r>
            <a:r>
              <a:rPr lang="fr-FR" sz="1900">
                <a:solidFill>
                  <a:srgbClr val="FF0000"/>
                </a:solidFill>
                <a:latin typeface="Candara" charset="0"/>
              </a:rPr>
              <a:t>v=c.</a:t>
            </a:r>
            <a:br>
              <a:rPr lang="fr-FR" sz="1900">
                <a:solidFill>
                  <a:srgbClr val="FF0000"/>
                </a:solidFill>
                <a:latin typeface="Candara" charset="0"/>
              </a:rPr>
            </a:br>
            <a:r>
              <a:rPr lang="fr-FR" sz="1900">
                <a:latin typeface="Candara" charset="0"/>
              </a:rPr>
              <a:t>➜Les particules de masse nulle se déplacent obligatoirement à la vitesse de la lumière. Avec des arguments similaires, les particules massives ne peuvent jamais atteindre la vitesse de la lumière</a:t>
            </a:r>
          </a:p>
          <a:p>
            <a:pPr>
              <a:lnSpc>
                <a:spcPct val="80000"/>
              </a:lnSpc>
            </a:pPr>
            <a:r>
              <a:rPr lang="fr-FR" sz="2000">
                <a:latin typeface="Candara" charset="0"/>
              </a:rPr>
              <a:t>Quand les particules de masse nulle se propagent dans le champ de Higgs, elle interagissent avec ce champ. Elles sont ralenties (v&lt;c) et de ce fait acquièrent une masse.</a:t>
            </a:r>
          </a:p>
          <a:p>
            <a:pPr lvl="1">
              <a:lnSpc>
                <a:spcPct val="80000"/>
              </a:lnSpc>
            </a:pPr>
            <a:endParaRPr lang="fr-FR" sz="1900">
              <a:latin typeface="Candara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/>
              <a:t>03/12/2010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662BB13-A035-AA48-BAED-84DCAE9AC22C}" type="slidenum">
              <a:rPr lang="fr-FR"/>
              <a:pPr>
                <a:defRPr/>
              </a:pPr>
              <a:t>35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00477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Le boson de Higgs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29698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>
                <a:latin typeface="Candara" charset="0"/>
              </a:rPr>
              <a:t>Comme tous les champs, le champs de </a:t>
            </a:r>
            <a:r>
              <a:rPr lang="fr-FR" dirty="0" err="1">
                <a:latin typeface="Candara" charset="0"/>
              </a:rPr>
              <a:t>Higgs</a:t>
            </a:r>
            <a:r>
              <a:rPr lang="fr-FR" dirty="0">
                <a:latin typeface="Candara" charset="0"/>
              </a:rPr>
              <a:t> doit avoir un “quanta”, qui est nommé le “</a:t>
            </a:r>
            <a:r>
              <a:rPr lang="fr-FR" altLang="ja-JP" b="1" dirty="0">
                <a:solidFill>
                  <a:srgbClr val="FF0000"/>
                </a:solidFill>
                <a:latin typeface="Candara" charset="0"/>
              </a:rPr>
              <a:t>boson de </a:t>
            </a:r>
            <a:r>
              <a:rPr lang="fr-FR" altLang="ja-JP" b="1" dirty="0" err="1">
                <a:solidFill>
                  <a:srgbClr val="FF0000"/>
                </a:solidFill>
                <a:latin typeface="Candara" charset="0"/>
              </a:rPr>
              <a:t>Higgs</a:t>
            </a:r>
            <a:r>
              <a:rPr lang="fr-FR" dirty="0">
                <a:latin typeface="Candara" charset="0"/>
              </a:rPr>
              <a:t>”</a:t>
            </a:r>
            <a:endParaRPr lang="fr-FR" altLang="ja-JP" dirty="0">
              <a:latin typeface="Candara" charset="0"/>
            </a:endParaRPr>
          </a:p>
          <a:p>
            <a:r>
              <a:rPr lang="fr-FR" dirty="0">
                <a:latin typeface="Candara" charset="0"/>
                <a:cs typeface="Arial" charset="0"/>
              </a:rPr>
              <a:t>la théorie ne contraint pas significativement la masse du boson de </a:t>
            </a:r>
            <a:r>
              <a:rPr lang="fr-FR" dirty="0" err="1">
                <a:latin typeface="Candara" charset="0"/>
                <a:cs typeface="Arial" charset="0"/>
              </a:rPr>
              <a:t>Higgs</a:t>
            </a:r>
            <a:r>
              <a:rPr lang="fr-FR" dirty="0">
                <a:latin typeface="Candara" charset="0"/>
                <a:cs typeface="Arial" charset="0"/>
              </a:rPr>
              <a:t>. M</a:t>
            </a:r>
            <a:r>
              <a:rPr lang="fr-FR" baseline="-25000" dirty="0">
                <a:latin typeface="Candara" charset="0"/>
                <a:cs typeface="Arial" charset="0"/>
              </a:rPr>
              <a:t>H</a:t>
            </a:r>
            <a:r>
              <a:rPr lang="fr-FR" dirty="0">
                <a:latin typeface="Candara" charset="0"/>
                <a:cs typeface="Arial" charset="0"/>
              </a:rPr>
              <a:t> peut-être considérée comme un paramètre libre. Le boson de </a:t>
            </a:r>
            <a:r>
              <a:rPr lang="fr-FR" dirty="0" err="1">
                <a:latin typeface="Candara" charset="0"/>
                <a:cs typeface="Arial" charset="0"/>
              </a:rPr>
              <a:t>Higgs</a:t>
            </a:r>
            <a:r>
              <a:rPr lang="fr-FR" dirty="0">
                <a:latin typeface="Candara" charset="0"/>
                <a:cs typeface="Arial" charset="0"/>
              </a:rPr>
              <a:t> pouvait être n’importe où entre 10GeV and ~1000GeV. </a:t>
            </a:r>
            <a:endParaRPr lang="fr-FR" dirty="0">
              <a:latin typeface="Candara" charset="0"/>
            </a:endParaRPr>
          </a:p>
          <a:p>
            <a:r>
              <a:rPr lang="fr-FR" dirty="0">
                <a:latin typeface="Candara" charset="0"/>
                <a:cs typeface="Arial" charset="0"/>
              </a:rPr>
              <a:t>Cette théorie est élégante, cohérente et en accord avec toutes les observations … mais pendant 40 ans, cette particule a échappé à l’observation, il est </a:t>
            </a:r>
            <a:r>
              <a:rPr lang="fr-FR" dirty="0" smtClean="0">
                <a:latin typeface="Candara" charset="0"/>
                <a:cs typeface="Arial" charset="0"/>
              </a:rPr>
              <a:t>quasi certain qu’il </a:t>
            </a:r>
            <a:r>
              <a:rPr lang="fr-FR" dirty="0">
                <a:latin typeface="Candara" charset="0"/>
                <a:cs typeface="Arial" charset="0"/>
              </a:rPr>
              <a:t>ait été </a:t>
            </a:r>
            <a:r>
              <a:rPr lang="fr-FR" dirty="0" smtClean="0">
                <a:latin typeface="Candara" charset="0"/>
                <a:cs typeface="Arial" charset="0"/>
              </a:rPr>
              <a:t>observé </a:t>
            </a:r>
            <a:r>
              <a:rPr lang="fr-FR" dirty="0">
                <a:latin typeface="Candara" charset="0"/>
                <a:cs typeface="Arial" charset="0"/>
              </a:rPr>
              <a:t>cette année dans des expériences du CERN </a:t>
            </a:r>
          </a:p>
          <a:p>
            <a:pPr marL="0" indent="0">
              <a:buNone/>
            </a:pPr>
            <a:endParaRPr lang="fr-FR" dirty="0">
              <a:latin typeface="Candara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fr-FR" dirty="0"/>
              <a:t>03/12/2010</a:t>
            </a:r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2873D1-BF11-AF47-8A2C-56A3197AE569}" type="slidenum">
              <a:rPr lang="fr-FR"/>
              <a:pPr>
                <a:defRPr/>
              </a:pPr>
              <a:t>36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3274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>
          <a:xfrm>
            <a:off x="0" y="0"/>
            <a:ext cx="9123363" cy="1938421"/>
          </a:xfrm>
        </p:spPr>
        <p:txBody>
          <a:bodyPr anchor="ctr">
            <a:normAutofit/>
          </a:bodyPr>
          <a:lstStyle/>
          <a:p>
            <a:r>
              <a:rPr lang="en-US" dirty="0" err="1" smtClean="0"/>
              <a:t>Modèle</a:t>
            </a:r>
            <a:r>
              <a:rPr lang="en-US" dirty="0" smtClean="0"/>
              <a:t> standard de la physique des </a:t>
            </a:r>
            <a:r>
              <a:rPr lang="en-US" dirty="0" err="1" smtClean="0"/>
              <a:t>particules</a:t>
            </a:r>
            <a:endParaRPr lang="en-US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2A29-BD24-B24D-ADEF-6BC92FD107A3}" type="slidenum">
              <a:rPr lang="fr-FR" smtClean="0"/>
              <a:pPr/>
              <a:t>37</a:t>
            </a:fld>
            <a:endParaRPr lang="fr-FR" dirty="0"/>
          </a:p>
        </p:txBody>
      </p:sp>
      <p:pic>
        <p:nvPicPr>
          <p:cNvPr id="2" name="Picture 1" descr="stew.jp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900" y="2154921"/>
            <a:ext cx="6680200" cy="32766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2BF6B-2B69-F247-AF2F-7A2959F94367}" type="datetime1">
              <a:rPr lang="fr-FR" smtClean="0"/>
              <a:t>12/02/13</a:t>
            </a:fld>
            <a:endParaRPr lang="fr-FR"/>
          </a:p>
        </p:txBody>
      </p:sp>
      <p:sp>
        <p:nvSpPr>
          <p:cNvPr id="7" name="TextBox 12"/>
          <p:cNvSpPr txBox="1">
            <a:spLocks noChangeArrowheads="1"/>
          </p:cNvSpPr>
          <p:nvPr/>
        </p:nvSpPr>
        <p:spPr bwMode="auto">
          <a:xfrm>
            <a:off x="288297" y="5295372"/>
            <a:ext cx="84582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fr-FR" sz="3200" dirty="0">
                <a:solidFill>
                  <a:srgbClr val="008000"/>
                </a:solidFill>
                <a:latin typeface="+mn-lt"/>
              </a:rPr>
              <a:t>Aboutissement et fleuron de la physique du </a:t>
            </a:r>
            <a:r>
              <a:rPr lang="fr-FR" sz="3200" dirty="0" smtClean="0">
                <a:solidFill>
                  <a:srgbClr val="008000"/>
                </a:solidFill>
                <a:latin typeface="+mn-lt"/>
              </a:rPr>
              <a:t>20</a:t>
            </a:r>
            <a:r>
              <a:rPr lang="fr-FR" sz="3200" baseline="30000" dirty="0" smtClean="0">
                <a:solidFill>
                  <a:srgbClr val="008000"/>
                </a:solidFill>
                <a:latin typeface="+mn-lt"/>
              </a:rPr>
              <a:t>ème</a:t>
            </a:r>
            <a:r>
              <a:rPr lang="fr-FR" sz="3200" dirty="0" smtClean="0">
                <a:solidFill>
                  <a:srgbClr val="008000"/>
                </a:solidFill>
                <a:latin typeface="+mn-lt"/>
              </a:rPr>
              <a:t> </a:t>
            </a:r>
            <a:r>
              <a:rPr lang="fr-FR" sz="3200" dirty="0">
                <a:solidFill>
                  <a:srgbClr val="008000"/>
                </a:solidFill>
                <a:latin typeface="+mn-lt"/>
              </a:rPr>
              <a:t>siècle</a:t>
            </a:r>
          </a:p>
        </p:txBody>
      </p:sp>
    </p:spTree>
    <p:extLst>
      <p:ext uri="{BB962C8B-B14F-4D97-AF65-F5344CB8AC3E}">
        <p14:creationId xmlns:p14="http://schemas.microsoft.com/office/powerpoint/2010/main" val="34496404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-1" y="0"/>
            <a:ext cx="9123364" cy="1143000"/>
          </a:xfrm>
        </p:spPr>
        <p:txBody>
          <a:bodyPr>
            <a:normAutofit/>
          </a:bodyPr>
          <a:lstStyle/>
          <a:p>
            <a:r>
              <a:rPr lang="fr-FR" sz="4000" b="1" dirty="0" smtClean="0"/>
              <a:t>Le modèle standard</a:t>
            </a:r>
            <a:endParaRPr lang="fr-FR" sz="4000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1279096"/>
            <a:ext cx="9144000" cy="4352020"/>
          </a:xfrm>
        </p:spPr>
        <p:txBody>
          <a:bodyPr>
            <a:normAutofit/>
          </a:bodyPr>
          <a:lstStyle/>
          <a:p>
            <a:r>
              <a:rPr lang="fr-FR" sz="2400" dirty="0" smtClean="0"/>
              <a:t>Description remarquablement complète et précise des phénomènes connus en physique des particules (on comprend vraiment la physique jusqu’à une échelle de 100GeV)</a:t>
            </a:r>
          </a:p>
          <a:p>
            <a:r>
              <a:rPr lang="fr-FR" dirty="0"/>
              <a:t>(Sur)testé avec </a:t>
            </a:r>
            <a:r>
              <a:rPr lang="fr-FR" dirty="0" smtClean="0"/>
              <a:t>précision</a:t>
            </a:r>
            <a:br>
              <a:rPr lang="fr-FR" dirty="0" smtClean="0"/>
            </a:br>
            <a:r>
              <a:rPr lang="fr-FR" dirty="0" smtClean="0">
                <a:solidFill>
                  <a:srgbClr val="000000"/>
                </a:solidFill>
              </a:rPr>
              <a:t>précision &lt;10</a:t>
            </a:r>
            <a:r>
              <a:rPr lang="fr-FR" baseline="30000" dirty="0" smtClean="0">
                <a:solidFill>
                  <a:srgbClr val="000000"/>
                </a:solidFill>
              </a:rPr>
              <a:t>-4 </a:t>
            </a:r>
            <a:r>
              <a:rPr lang="fr-FR" dirty="0" smtClean="0">
                <a:solidFill>
                  <a:srgbClr val="000000"/>
                </a:solidFill>
              </a:rPr>
              <a:t> dans des centaines de mesures, jusqu’à un impressionnant 10</a:t>
            </a:r>
            <a:r>
              <a:rPr lang="fr-FR" baseline="30000" dirty="0" smtClean="0">
                <a:solidFill>
                  <a:srgbClr val="000000"/>
                </a:solidFill>
              </a:rPr>
              <a:t>-12 </a:t>
            </a:r>
            <a:r>
              <a:rPr lang="fr-FR" dirty="0" smtClean="0">
                <a:solidFill>
                  <a:srgbClr val="000000"/>
                </a:solidFill>
              </a:rPr>
              <a:t>pour le facteur  gyromagnétique de l’électron.</a:t>
            </a:r>
          </a:p>
          <a:p>
            <a:endParaRPr lang="fr-FR" sz="2400" dirty="0" smtClean="0"/>
          </a:p>
          <a:p>
            <a:endParaRPr lang="fr-FR" sz="2400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1BFE9-2381-5641-96F2-0FB9E7C87ECB}" type="slidenum">
              <a:rPr lang="fr-FR" smtClean="0"/>
              <a:pPr/>
              <a:t>38</a:t>
            </a:fld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2BE9B-141B-D94F-AD91-6813263FE39D}" type="datetime1">
              <a:rPr lang="fr-FR" smtClean="0"/>
              <a:t>12/02/13</a:t>
            </a:fld>
            <a:endParaRPr lang="fr-FR"/>
          </a:p>
        </p:txBody>
      </p:sp>
      <p:sp>
        <p:nvSpPr>
          <p:cNvPr id="8" name="TextBox 7"/>
          <p:cNvSpPr txBox="1"/>
          <p:nvPr/>
        </p:nvSpPr>
        <p:spPr>
          <a:xfrm>
            <a:off x="1175554" y="4937568"/>
            <a:ext cx="67928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>
                <a:solidFill>
                  <a:srgbClr val="FF0000"/>
                </a:solidFill>
              </a:rPr>
              <a:t>Pourquoi chercher au-delà ?</a:t>
            </a:r>
            <a:endParaRPr lang="fr-FR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2538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5318"/>
            <a:ext cx="9144000" cy="919717"/>
          </a:xfrm>
        </p:spPr>
        <p:txBody>
          <a:bodyPr/>
          <a:lstStyle/>
          <a:p>
            <a:r>
              <a:rPr lang="it-IT" sz="4000" dirty="0" err="1" smtClean="0">
                <a:latin typeface="Arial" charset="0"/>
                <a:ea typeface="ＭＳ Ｐゴシック" charset="0"/>
              </a:rPr>
              <a:t>Des</a:t>
            </a:r>
            <a:r>
              <a:rPr lang="it-IT" sz="4000" dirty="0" smtClean="0">
                <a:latin typeface="Arial" charset="0"/>
                <a:ea typeface="ＭＳ Ｐゴシック" charset="0"/>
              </a:rPr>
              <a:t> </a:t>
            </a:r>
            <a:r>
              <a:rPr lang="it-IT" sz="4000" dirty="0" err="1" smtClean="0">
                <a:latin typeface="Arial" charset="0"/>
                <a:ea typeface="ＭＳ Ｐゴシック" charset="0"/>
              </a:rPr>
              <a:t>questions</a:t>
            </a:r>
            <a:r>
              <a:rPr lang="it-IT" sz="4000" dirty="0" smtClean="0">
                <a:latin typeface="Arial" charset="0"/>
                <a:ea typeface="ＭＳ Ｐゴシック" charset="0"/>
              </a:rPr>
              <a:t> sans </a:t>
            </a:r>
            <a:r>
              <a:rPr lang="it-IT" sz="4000" dirty="0" err="1" smtClean="0">
                <a:latin typeface="Arial" charset="0"/>
                <a:ea typeface="ＭＳ Ｐゴシック" charset="0"/>
              </a:rPr>
              <a:t>réponses</a:t>
            </a:r>
            <a:endParaRPr lang="en-GB" sz="4000" dirty="0">
              <a:latin typeface="Arial" charset="0"/>
              <a:ea typeface="ＭＳ Ｐゴシック" charset="0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70338" y="1599228"/>
            <a:ext cx="8792308" cy="4154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l"/>
            <a:r>
              <a:rPr lang="fr-FR" sz="2400" dirty="0" smtClean="0">
                <a:solidFill>
                  <a:srgbClr val="00547E"/>
                </a:solidFill>
                <a:latin typeface="+mn-lt"/>
              </a:rPr>
              <a:t/>
            </a:r>
            <a:br>
              <a:rPr lang="fr-FR" sz="2400" dirty="0" smtClean="0">
                <a:solidFill>
                  <a:srgbClr val="00547E"/>
                </a:solidFill>
                <a:latin typeface="+mn-lt"/>
              </a:rPr>
            </a:br>
            <a:endParaRPr lang="fr-FR" sz="2400" dirty="0" smtClean="0">
              <a:solidFill>
                <a:srgbClr val="00547E"/>
              </a:solidFill>
              <a:latin typeface="+mn-lt"/>
            </a:endParaRPr>
          </a:p>
          <a:p>
            <a:pPr algn="l">
              <a:buFontTx/>
              <a:buChar char="•"/>
            </a:pPr>
            <a:r>
              <a:rPr lang="fr-FR" sz="2400" dirty="0" smtClean="0">
                <a:latin typeface="+mn-lt"/>
              </a:rPr>
              <a:t>Qu’est</a:t>
            </a:r>
            <a:r>
              <a:rPr lang="fr-FR" sz="2400" dirty="0" smtClean="0">
                <a:latin typeface="+mn-lt"/>
              </a:rPr>
              <a:t>-ce que la matière noire ?</a:t>
            </a:r>
          </a:p>
          <a:p>
            <a:pPr algn="l">
              <a:buFontTx/>
              <a:buChar char="•"/>
            </a:pPr>
            <a:r>
              <a:rPr lang="fr-FR" sz="2400" dirty="0" smtClean="0">
                <a:latin typeface="+mn-lt"/>
              </a:rPr>
              <a:t>Pourquoi l’antimatière a disparu ?</a:t>
            </a:r>
          </a:p>
          <a:p>
            <a:pPr algn="l">
              <a:buFontTx/>
              <a:buChar char="•"/>
            </a:pPr>
            <a:r>
              <a:rPr lang="fr-FR" sz="2400" dirty="0" smtClean="0">
                <a:latin typeface="+mn-lt"/>
              </a:rPr>
              <a:t>Pourquoi les 4 interactions fondamentales ont des intensités si différentes ? Comment réconcilier la gravité avec les autres interactions ?</a:t>
            </a:r>
          </a:p>
          <a:p>
            <a:pPr algn="l">
              <a:buFontTx/>
              <a:buChar char="•"/>
            </a:pPr>
            <a:r>
              <a:rPr lang="fr-FR" sz="2400" dirty="0" smtClean="0">
                <a:latin typeface="+mn-lt"/>
              </a:rPr>
              <a:t>Combien y-a-t-il vraiment de dimensions dans notre univers</a:t>
            </a:r>
          </a:p>
          <a:p>
            <a:pPr algn="l"/>
            <a:endParaRPr lang="fr-FR" sz="2400" dirty="0" smtClean="0">
              <a:solidFill>
                <a:srgbClr val="00547E"/>
              </a:solidFill>
              <a:latin typeface="+mn-lt"/>
            </a:endParaRPr>
          </a:p>
          <a:p>
            <a:r>
              <a:rPr lang="fr-FR" sz="2400" dirty="0" smtClean="0">
                <a:solidFill>
                  <a:srgbClr val="CC0000"/>
                </a:solidFill>
                <a:latin typeface="+mn-lt"/>
              </a:rPr>
              <a:t>La réponse à certaines de ces questions est probablement cachée dans la région jusqu’alors inexplorée du </a:t>
            </a:r>
            <a:r>
              <a:rPr lang="fr-FR" sz="2400" dirty="0" err="1" smtClean="0">
                <a:solidFill>
                  <a:srgbClr val="CC0000"/>
                </a:solidFill>
                <a:latin typeface="+mn-lt"/>
              </a:rPr>
              <a:t>TeV</a:t>
            </a:r>
            <a:r>
              <a:rPr lang="fr-FR" sz="2400" dirty="0" smtClean="0">
                <a:solidFill>
                  <a:srgbClr val="CC0000"/>
                </a:solidFill>
                <a:latin typeface="+mn-lt"/>
              </a:rPr>
              <a:t> (10</a:t>
            </a:r>
            <a:r>
              <a:rPr lang="fr-FR" sz="2400" baseline="30000" dirty="0" smtClean="0">
                <a:solidFill>
                  <a:srgbClr val="CC0000"/>
                </a:solidFill>
                <a:latin typeface="+mn-lt"/>
              </a:rPr>
              <a:t>12</a:t>
            </a:r>
            <a:r>
              <a:rPr lang="fr-FR" sz="2400" dirty="0" smtClean="0">
                <a:solidFill>
                  <a:srgbClr val="CC0000"/>
                </a:solidFill>
                <a:latin typeface="+mn-lt"/>
              </a:rPr>
              <a:t> eV)</a:t>
            </a:r>
            <a:endParaRPr lang="fr-FR" sz="2400" dirty="0">
              <a:solidFill>
                <a:srgbClr val="CC0000"/>
              </a:solidFill>
              <a:latin typeface="+mn-lt"/>
            </a:endParaRPr>
          </a:p>
        </p:txBody>
      </p:sp>
      <p:sp>
        <p:nvSpPr>
          <p:cNvPr id="20484" name="Rectangle 4"/>
          <p:cNvSpPr>
            <a:spLocks noChangeArrowheads="1"/>
          </p:cNvSpPr>
          <p:nvPr/>
        </p:nvSpPr>
        <p:spPr bwMode="auto">
          <a:xfrm>
            <a:off x="8077200" y="-374650"/>
            <a:ext cx="1846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C05C2F-DBC8-DE44-B729-E532FD251601}" type="datetime1">
              <a:rPr lang="fr-FR" smtClean="0"/>
              <a:t>12/02/13</a:t>
            </a:fld>
            <a:endParaRPr lang="fr-FR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39</a:t>
            </a:fld>
            <a:endParaRPr lang="fr-FR"/>
          </a:p>
        </p:txBody>
      </p:sp>
      <p:pic>
        <p:nvPicPr>
          <p:cNvPr id="9" name="Image 6" descr="constituents.tif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79675" y="1111291"/>
            <a:ext cx="4184650" cy="116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72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20737" y="678775"/>
            <a:ext cx="7542213" cy="3515028"/>
          </a:xfrm>
        </p:spPr>
        <p:txBody>
          <a:bodyPr/>
          <a:lstStyle/>
          <a:p>
            <a:r>
              <a:rPr lang="fr-FR" dirty="0" smtClean="0"/>
              <a:t>1- Historique:</a:t>
            </a:r>
            <a:br>
              <a:rPr lang="fr-FR" dirty="0" smtClean="0"/>
            </a:br>
            <a:r>
              <a:rPr lang="fr-FR" dirty="0" smtClean="0"/>
              <a:t>La quête des constituants élémentaires de la matière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590862-CA17-AA4C-8F8F-138EF0BEA902}" type="datetime1">
              <a:rPr lang="fr-FR" smtClean="0"/>
              <a:t>12/02/13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3913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6- Les accélérateurs de particules</a:t>
            </a:r>
            <a:endParaRPr lang="fr-FR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78672-D891-1741-BC5C-21E9CB7801ED}" type="datetime1">
              <a:rPr lang="fr-FR" smtClean="0"/>
              <a:t>12/02/13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40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5029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WINNT\Profiles\steve\Bureau\meter_stick.g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5564"/>
            <a:ext cx="7308739" cy="633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57E98-9FBC-4848-BD7F-3A13063A55CB}" type="datetime1">
              <a:rPr lang="fr-FR" smtClean="0"/>
              <a:t>12/02/13</a:t>
            </a:fld>
            <a:endParaRPr lang="fr-F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1578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 </a:t>
            </a:r>
            <a:r>
              <a:rPr lang="en-US" dirty="0" err="1" smtClean="0"/>
              <a:t>outils</a:t>
            </a:r>
            <a:r>
              <a:rPr lang="en-US" dirty="0" smtClean="0"/>
              <a:t> </a:t>
            </a:r>
            <a:r>
              <a:rPr lang="en-US" dirty="0" err="1" smtClean="0"/>
              <a:t>expérimentaux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0" dirty="0" smtClean="0"/>
              <a:t>Pour observer un objet :</a:t>
            </a:r>
            <a:br>
              <a:rPr lang="fr-FR" b="0" dirty="0" smtClean="0"/>
            </a:br>
            <a:endParaRPr lang="fr-FR" b="0" dirty="0" smtClean="0"/>
          </a:p>
          <a:p>
            <a:pPr marL="0" indent="0">
              <a:buNone/>
            </a:pPr>
            <a:endParaRPr lang="fr-FR" b="0" dirty="0" smtClean="0"/>
          </a:p>
          <a:p>
            <a:endParaRPr lang="fr-FR" b="0" dirty="0" smtClean="0"/>
          </a:p>
          <a:p>
            <a:r>
              <a:rPr lang="fr-FR" b="0" dirty="0" smtClean="0"/>
              <a:t>Comment voir une particule ? </a:t>
            </a:r>
            <a:br>
              <a:rPr lang="fr-FR" b="0" dirty="0" smtClean="0"/>
            </a:br>
            <a:r>
              <a:rPr lang="fr-FR" b="0" dirty="0" smtClean="0"/>
              <a:t>(invisible même avec un microscope)</a:t>
            </a:r>
          </a:p>
          <a:p>
            <a:pPr lvl="1"/>
            <a:r>
              <a:rPr lang="fr-FR" b="0" dirty="0" smtClean="0"/>
              <a:t>Source : particules subatomique de haute énergie.</a:t>
            </a:r>
            <a:br>
              <a:rPr lang="fr-FR" b="0" dirty="0" smtClean="0"/>
            </a:br>
            <a:r>
              <a:rPr lang="fr-FR" b="0" dirty="0" smtClean="0"/>
              <a:t>(accélérateur de particules) </a:t>
            </a:r>
            <a:r>
              <a:rPr lang="fr-FR" b="0" dirty="0" smtClean="0">
                <a:sym typeface="Wingdings"/>
              </a:rPr>
              <a:t></a:t>
            </a:r>
            <a:r>
              <a:rPr lang="fr-FR" b="0" dirty="0" smtClean="0"/>
              <a:t> </a:t>
            </a:r>
            <a:r>
              <a:rPr lang="fr-FR" b="0" dirty="0" smtClean="0">
                <a:solidFill>
                  <a:srgbClr val="FF0000"/>
                </a:solidFill>
              </a:rPr>
              <a:t>“source lumineuse”</a:t>
            </a:r>
          </a:p>
          <a:p>
            <a:pPr lvl="1"/>
            <a:r>
              <a:rPr lang="fr-FR" b="0" dirty="0" smtClean="0"/>
              <a:t>Détecteurs de particules subatomiques </a:t>
            </a:r>
            <a:r>
              <a:rPr lang="fr-FR" b="0" dirty="0" smtClean="0">
                <a:sym typeface="Wingdings"/>
              </a:rPr>
              <a:t> </a:t>
            </a:r>
            <a:r>
              <a:rPr lang="fr-FR" b="0" dirty="0" smtClean="0">
                <a:solidFill>
                  <a:srgbClr val="FF0000"/>
                </a:solidFill>
              </a:rPr>
              <a:t>“yeux”</a:t>
            </a:r>
            <a:endParaRPr lang="fr-FR" b="0" dirty="0">
              <a:solidFill>
                <a:srgbClr val="FF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DF77-1268-0E40-A582-EAC63894ACD1}" type="datetime1">
              <a:rPr lang="fr-FR" smtClean="0"/>
              <a:t>12/02/13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2A29-BD24-B24D-ADEF-6BC92FD107A3}" type="slidenum">
              <a:rPr lang="fr-FR" smtClean="0"/>
              <a:pPr/>
              <a:t>42</a:t>
            </a:fld>
            <a:endParaRPr lang="fr-FR"/>
          </a:p>
        </p:txBody>
      </p:sp>
      <p:pic>
        <p:nvPicPr>
          <p:cNvPr id="7" name="Picture 6" descr="eye_detect.g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054" y="1327270"/>
            <a:ext cx="3512309" cy="203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5754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Collisions </a:t>
            </a:r>
            <a:r>
              <a:rPr lang="en-US" sz="4000" dirty="0" err="1" smtClean="0"/>
              <a:t>dans</a:t>
            </a:r>
            <a:r>
              <a:rPr lang="en-US" sz="4000" dirty="0" smtClean="0"/>
              <a:t> le monde </a:t>
            </a:r>
            <a:r>
              <a:rPr lang="en-US" sz="4000" dirty="0" err="1" smtClean="0"/>
              <a:t>macroscopique</a:t>
            </a:r>
            <a:endParaRPr lang="en-US" sz="4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A1518-FBE6-C447-9CF5-923F0F2BB79D}" type="datetime1">
              <a:rPr lang="fr-FR" smtClean="0"/>
              <a:t>12/02/13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2A29-BD24-B24D-ADEF-6BC92FD107A3}" type="slidenum">
              <a:rPr lang="fr-FR" smtClean="0"/>
              <a:pPr/>
              <a:t>43</a:t>
            </a:fld>
            <a:endParaRPr lang="fr-FR"/>
          </a:p>
        </p:txBody>
      </p:sp>
      <p:pic>
        <p:nvPicPr>
          <p:cNvPr id="9" name="Image 8" descr="xsec3.tiff"/>
          <p:cNvPicPr>
            <a:picLocks noChangeAspect="1"/>
          </p:cNvPicPr>
          <p:nvPr/>
        </p:nvPicPr>
        <p:blipFill rotWithShape="1">
          <a:blip r:embed="rId2"/>
          <a:srcRect b="14019"/>
          <a:stretch/>
        </p:blipFill>
        <p:spPr>
          <a:xfrm>
            <a:off x="2212975" y="2057401"/>
            <a:ext cx="4718050" cy="3450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5683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Collisions </a:t>
            </a:r>
            <a:r>
              <a:rPr lang="en-US" sz="4000" dirty="0" err="1"/>
              <a:t>dans</a:t>
            </a:r>
            <a:r>
              <a:rPr lang="en-US" sz="4000" dirty="0"/>
              <a:t> le monde </a:t>
            </a:r>
            <a:r>
              <a:rPr lang="en-US" sz="4000" dirty="0" err="1" smtClean="0"/>
              <a:t>microscopique</a:t>
            </a:r>
            <a:endParaRPr lang="fr-FR" sz="4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3A04F-4959-4947-AD94-CA504F75AEE9}" type="datetime1">
              <a:rPr lang="fr-FR" smtClean="0"/>
              <a:t>12/02/13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2A29-BD24-B24D-ADEF-6BC92FD107A3}" type="slidenum">
              <a:rPr lang="fr-FR" smtClean="0"/>
              <a:pPr/>
              <a:t>44</a:t>
            </a:fld>
            <a:endParaRPr lang="fr-FR"/>
          </a:p>
        </p:txBody>
      </p:sp>
      <p:pic>
        <p:nvPicPr>
          <p:cNvPr id="8" name="Image 7" descr="xsec2.tiff"/>
          <p:cNvPicPr>
            <a:picLocks noChangeAspect="1"/>
          </p:cNvPicPr>
          <p:nvPr/>
        </p:nvPicPr>
        <p:blipFill rotWithShape="1">
          <a:blip r:embed="rId2"/>
          <a:srcRect b="29311"/>
          <a:stretch/>
        </p:blipFill>
        <p:spPr>
          <a:xfrm>
            <a:off x="2186180" y="1754421"/>
            <a:ext cx="4687892" cy="3468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553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15"/>
          <p:cNvSpPr>
            <a:spLocks noChangeArrowheads="1"/>
          </p:cNvSpPr>
          <p:nvPr/>
        </p:nvSpPr>
        <p:spPr bwMode="auto">
          <a:xfrm>
            <a:off x="492369" y="3810000"/>
            <a:ext cx="85109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95300" indent="-495300" algn="l">
              <a:spcBef>
                <a:spcPct val="50000"/>
              </a:spcBef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4146"/>
            <a:ext cx="9144000" cy="1216400"/>
          </a:xfrm>
        </p:spPr>
        <p:txBody>
          <a:bodyPr/>
          <a:lstStyle/>
          <a:p>
            <a:r>
              <a:rPr lang="en-US" dirty="0" err="1" smtClean="0"/>
              <a:t>Accélérateurs</a:t>
            </a:r>
            <a:r>
              <a:rPr lang="en-US" dirty="0" smtClean="0"/>
              <a:t> de </a:t>
            </a:r>
            <a:r>
              <a:rPr lang="en-US" dirty="0" err="1" smtClean="0"/>
              <a:t>particules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E554E-C851-FF4C-B1CD-05AB4F56F54C}" type="datetime1">
              <a:rPr lang="fr-FR" smtClean="0"/>
              <a:t>12/02/13</a:t>
            </a:fld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45</a:t>
            </a:fld>
            <a:endParaRPr lang="fr-FR"/>
          </a:p>
        </p:txBody>
      </p:sp>
      <p:pic>
        <p:nvPicPr>
          <p:cNvPr id="8" name="Picture 7" descr="Capture d’écran 2010-12-02 à 23.41.5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6"/>
          <a:stretch/>
        </p:blipFill>
        <p:spPr>
          <a:xfrm>
            <a:off x="0" y="1247548"/>
            <a:ext cx="9144000" cy="524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986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3" descr="Tunn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055" y="783360"/>
            <a:ext cx="7104185" cy="461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Box 8"/>
          <p:cNvSpPr txBox="1">
            <a:spLocks noChangeArrowheads="1"/>
          </p:cNvSpPr>
          <p:nvPr/>
        </p:nvSpPr>
        <p:spPr bwMode="auto">
          <a:xfrm>
            <a:off x="7955574" y="279400"/>
            <a:ext cx="18466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1E7DB9-5E05-3043-B59D-267940000456}" type="datetime1">
              <a:rPr lang="fr-FR" smtClean="0"/>
              <a:t>12/02/13</a:t>
            </a:fld>
            <a:endParaRPr lang="fr-F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46</a:t>
            </a:fld>
            <a:endParaRPr lang="fr-FR"/>
          </a:p>
        </p:txBody>
      </p:sp>
      <p:sp>
        <p:nvSpPr>
          <p:cNvPr id="5" name="TextBox 4"/>
          <p:cNvSpPr txBox="1"/>
          <p:nvPr/>
        </p:nvSpPr>
        <p:spPr>
          <a:xfrm>
            <a:off x="222487" y="75474"/>
            <a:ext cx="86862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 smtClean="0">
                <a:latin typeface="+mj-lt"/>
                <a:ea typeface="ＭＳ Ｐゴシック" charset="0"/>
              </a:rPr>
              <a:t>Pour explorer le monde inconnu :</a:t>
            </a:r>
            <a:br>
              <a:rPr lang="fr-CA" sz="2000" dirty="0" smtClean="0">
                <a:latin typeface="+mj-lt"/>
                <a:ea typeface="ＭＳ Ｐゴシック" charset="0"/>
              </a:rPr>
            </a:br>
            <a:r>
              <a:rPr lang="fr-CA" sz="2000" dirty="0" smtClean="0">
                <a:latin typeface="+mj-lt"/>
                <a:ea typeface="ＭＳ Ｐゴシック" charset="0"/>
              </a:rPr>
              <a:t>Il faut un accélérateur capable de produire des masses de l’ordre du </a:t>
            </a:r>
            <a:r>
              <a:rPr lang="fr-CA" sz="2000" dirty="0" err="1" smtClean="0">
                <a:latin typeface="+mj-lt"/>
                <a:ea typeface="ＭＳ Ｐゴシック" charset="0"/>
              </a:rPr>
              <a:t>TeV</a:t>
            </a:r>
            <a:endParaRPr lang="fr-CA" sz="2000" dirty="0"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5239" y="5678202"/>
            <a:ext cx="86862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 smtClean="0">
                <a:latin typeface="+mj-lt"/>
                <a:ea typeface="ＭＳ Ｐゴシック" charset="0"/>
              </a:rPr>
              <a:t>… Et un détecteur capable de les identifier</a:t>
            </a:r>
            <a:endParaRPr lang="fr-CA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36630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ERN_picture_sk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2784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GB"/>
          </a:p>
        </p:txBody>
      </p:sp>
      <p:sp>
        <p:nvSpPr>
          <p:cNvPr id="15364" name="Slide Number Placeholder 40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41BFB15E-4662-E64E-A79F-EFEC6DE4FA4D}" type="slidenum">
              <a:rPr lang="en-US" sz="800"/>
              <a:pPr/>
              <a:t>47</a:t>
            </a:fld>
            <a:endParaRPr lang="en-US" sz="800"/>
          </a:p>
        </p:txBody>
      </p:sp>
      <p:sp>
        <p:nvSpPr>
          <p:cNvPr id="15366" name="Title 1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685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200">
                <a:solidFill>
                  <a:srgbClr val="FF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Le LHC du CERN</a:t>
            </a:r>
            <a:endParaRPr lang="fr-FR" sz="3200">
              <a:latin typeface="Helvetica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5367" name="TextBox 12"/>
          <p:cNvSpPr txBox="1">
            <a:spLocks noChangeArrowheads="1"/>
          </p:cNvSpPr>
          <p:nvPr/>
        </p:nvSpPr>
        <p:spPr bwMode="auto">
          <a:xfrm>
            <a:off x="228600" y="685800"/>
            <a:ext cx="87630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90000"/>
              </a:lnSpc>
            </a:pPr>
            <a:r>
              <a:rPr lang="en-GB">
                <a:solidFill>
                  <a:srgbClr val="FFFFFF"/>
                </a:solidFill>
              </a:rPr>
              <a:t>Le CERN (Centre Européen de Recherche Nucléaire) est situé à la frontière franco-suisse près de Genève. </a:t>
            </a:r>
          </a:p>
        </p:txBody>
      </p:sp>
      <p:cxnSp>
        <p:nvCxnSpPr>
          <p:cNvPr id="15374" name="Straight Arrow Connector 8"/>
          <p:cNvCxnSpPr>
            <a:cxnSpLocks noChangeShapeType="1"/>
          </p:cNvCxnSpPr>
          <p:nvPr/>
        </p:nvCxnSpPr>
        <p:spPr bwMode="auto">
          <a:xfrm>
            <a:off x="8534400" y="5409242"/>
            <a:ext cx="381000" cy="1588"/>
          </a:xfrm>
          <a:prstGeom prst="straightConnector1">
            <a:avLst/>
          </a:prstGeom>
          <a:noFill/>
          <a:ln w="28575">
            <a:solidFill>
              <a:schemeClr val="bg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5334000" y="5410200"/>
            <a:ext cx="1143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fr-FR">
                <a:solidFill>
                  <a:schemeClr val="bg1"/>
                </a:solidFill>
              </a:rPr>
              <a:t>CERN</a:t>
            </a:r>
          </a:p>
        </p:txBody>
      </p:sp>
      <p:grpSp>
        <p:nvGrpSpPr>
          <p:cNvPr id="3" name="Group 14"/>
          <p:cNvGrpSpPr>
            <a:grpSpLocks/>
          </p:cNvGrpSpPr>
          <p:nvPr/>
        </p:nvGrpSpPr>
        <p:grpSpPr bwMode="auto">
          <a:xfrm>
            <a:off x="381000" y="1371600"/>
            <a:ext cx="8763000" cy="1447800"/>
            <a:chOff x="381000" y="1371600"/>
            <a:chExt cx="8763000" cy="1447800"/>
          </a:xfrm>
        </p:grpSpPr>
        <p:sp>
          <p:nvSpPr>
            <p:cNvPr id="15371" name="TextBox 12"/>
            <p:cNvSpPr txBox="1">
              <a:spLocks noChangeArrowheads="1"/>
            </p:cNvSpPr>
            <p:nvPr/>
          </p:nvSpPr>
          <p:spPr bwMode="auto">
            <a:xfrm>
              <a:off x="381000" y="1371600"/>
              <a:ext cx="8763000" cy="651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>
                <a:lnSpc>
                  <a:spcPct val="90000"/>
                </a:lnSpc>
              </a:pPr>
              <a:r>
                <a:rPr lang="en-GB">
                  <a:solidFill>
                    <a:srgbClr val="FFFFFF"/>
                  </a:solidFill>
                </a:rPr>
                <a:t>Le plus grand accélérateur du monde, le Large Hadron Collider (</a:t>
              </a:r>
              <a:r>
                <a:rPr lang="en-GB">
                  <a:solidFill>
                    <a:srgbClr val="FCF933"/>
                  </a:solidFill>
                </a:rPr>
                <a:t>LHC</a:t>
              </a:r>
              <a:r>
                <a:rPr lang="en-GB">
                  <a:solidFill>
                    <a:srgbClr val="FFFFFF"/>
                  </a:solidFill>
                </a:rPr>
                <a:t>) vient d’entrer en opération en Mars 2010.</a:t>
              </a:r>
            </a:p>
          </p:txBody>
        </p:sp>
        <p:cxnSp>
          <p:nvCxnSpPr>
            <p:cNvPr id="15372" name="Straight Arrow Connector 13"/>
            <p:cNvCxnSpPr>
              <a:cxnSpLocks noChangeShapeType="1"/>
            </p:cNvCxnSpPr>
            <p:nvPr/>
          </p:nvCxnSpPr>
          <p:spPr bwMode="auto">
            <a:xfrm rot="5400000">
              <a:off x="7315200" y="2209800"/>
              <a:ext cx="990600" cy="228600"/>
            </a:xfrm>
            <a:prstGeom prst="straightConnector1">
              <a:avLst/>
            </a:prstGeom>
            <a:noFill/>
            <a:ln w="19050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5A82C-9A03-6045-8BDC-A0324C768377}" type="datetime1">
              <a:rPr lang="fr-FR" smtClean="0"/>
              <a:t>12/02/13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9571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6" grpId="0" animBg="1"/>
      <p:bldP spid="15367" grpId="0"/>
      <p:bldP spid="1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8" descr="rf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38" y="2441056"/>
            <a:ext cx="4195762" cy="308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400" dirty="0">
                <a:solidFill>
                  <a:srgbClr val="FF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LHC = L</a:t>
            </a:r>
            <a:r>
              <a:rPr lang="fr-FR" sz="4400" dirty="0">
                <a:solidFill>
                  <a:srgbClr val="3366FF"/>
                </a:solidFill>
                <a:latin typeface="Helvetica" charset="0"/>
                <a:ea typeface="ＭＳ Ｐゴシック" charset="0"/>
                <a:cs typeface="ＭＳ Ｐゴシック" charset="0"/>
              </a:rPr>
              <a:t>arge</a:t>
            </a:r>
            <a:r>
              <a:rPr lang="fr-FR" sz="4400" dirty="0">
                <a:solidFill>
                  <a:srgbClr val="FF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 H</a:t>
            </a:r>
            <a:r>
              <a:rPr lang="fr-FR" sz="4400" dirty="0">
                <a:solidFill>
                  <a:srgbClr val="3366FF"/>
                </a:solidFill>
                <a:latin typeface="Helvetica" charset="0"/>
                <a:ea typeface="ＭＳ Ｐゴシック" charset="0"/>
                <a:cs typeface="ＭＳ Ｐゴシック" charset="0"/>
              </a:rPr>
              <a:t>adron</a:t>
            </a:r>
            <a:r>
              <a:rPr lang="fr-FR" sz="4400" dirty="0">
                <a:solidFill>
                  <a:srgbClr val="FF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 </a:t>
            </a:r>
            <a:r>
              <a:rPr lang="fr-FR" sz="4400" dirty="0" err="1">
                <a:solidFill>
                  <a:srgbClr val="FF0000"/>
                </a:solidFill>
                <a:latin typeface="Helvetica" charset="0"/>
                <a:ea typeface="ＭＳ Ｐゴシック" charset="0"/>
                <a:cs typeface="ＭＳ Ｐゴシック" charset="0"/>
              </a:rPr>
              <a:t>C</a:t>
            </a:r>
            <a:r>
              <a:rPr lang="fr-FR" sz="4400" dirty="0" err="1">
                <a:solidFill>
                  <a:srgbClr val="3366FF"/>
                </a:solidFill>
                <a:latin typeface="Helvetica" charset="0"/>
                <a:ea typeface="ＭＳ Ｐゴシック" charset="0"/>
                <a:cs typeface="ＭＳ Ｐゴシック" charset="0"/>
              </a:rPr>
              <a:t>ollider</a:t>
            </a:r>
            <a:endParaRPr lang="en-US" sz="44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FDB74C-64A4-FB44-8E37-3001124718AE}" type="datetime1">
              <a:rPr lang="fr-FR" smtClean="0"/>
              <a:t>12/02/13</a:t>
            </a:fld>
            <a:endParaRPr lang="fr-FR"/>
          </a:p>
        </p:txBody>
      </p:sp>
      <p:sp>
        <p:nvSpPr>
          <p:cNvPr id="17411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B1CB3311-B4A5-DC4E-9179-EFF752ABCEE4}" type="slidenum">
              <a:rPr lang="en-US" sz="800"/>
              <a:pPr/>
              <a:t>48</a:t>
            </a:fld>
            <a:endParaRPr lang="en-US" sz="800"/>
          </a:p>
        </p:txBody>
      </p:sp>
      <p:sp>
        <p:nvSpPr>
          <p:cNvPr id="10" name="Text Box 6"/>
          <p:cNvSpPr txBox="1">
            <a:spLocks noChangeArrowheads="1"/>
          </p:cNvSpPr>
          <p:nvPr/>
        </p:nvSpPr>
        <p:spPr bwMode="auto">
          <a:xfrm>
            <a:off x="152400" y="1314670"/>
            <a:ext cx="8610600" cy="1015663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r>
              <a:rPr lang="fr-FR" b="1" dirty="0">
                <a:solidFill>
                  <a:srgbClr val="FF0000"/>
                </a:solidFill>
                <a:latin typeface="+mn-lt"/>
              </a:rPr>
              <a:t>L</a:t>
            </a:r>
            <a:r>
              <a:rPr lang="fr-FR" b="1" dirty="0">
                <a:solidFill>
                  <a:srgbClr val="3366FF"/>
                </a:solidFill>
                <a:latin typeface="+mn-lt"/>
              </a:rPr>
              <a:t>arge</a:t>
            </a:r>
            <a:r>
              <a:rPr lang="fr-FR" dirty="0">
                <a:solidFill>
                  <a:srgbClr val="3366FF"/>
                </a:solidFill>
                <a:latin typeface="+mn-lt"/>
              </a:rPr>
              <a:t> : tunnel de 27 km de circonférence à 100m sous terre</a:t>
            </a:r>
          </a:p>
          <a:p>
            <a:r>
              <a:rPr lang="fr-FR" b="1" dirty="0">
                <a:solidFill>
                  <a:srgbClr val="FF0000"/>
                </a:solidFill>
                <a:latin typeface="+mn-lt"/>
              </a:rPr>
              <a:t>H</a:t>
            </a:r>
            <a:r>
              <a:rPr lang="fr-FR" b="1" dirty="0">
                <a:solidFill>
                  <a:srgbClr val="3366FF"/>
                </a:solidFill>
                <a:latin typeface="+mn-lt"/>
              </a:rPr>
              <a:t>adron</a:t>
            </a:r>
            <a:r>
              <a:rPr lang="fr-FR" dirty="0">
                <a:solidFill>
                  <a:srgbClr val="3366FF"/>
                </a:solidFill>
                <a:latin typeface="+mn-lt"/>
              </a:rPr>
              <a:t>: les hadrons en question sont des </a:t>
            </a:r>
            <a:r>
              <a:rPr lang="fr-FR" dirty="0" smtClean="0">
                <a:solidFill>
                  <a:srgbClr val="3366FF"/>
                </a:solidFill>
                <a:latin typeface="+mn-lt"/>
              </a:rPr>
              <a:t>protons</a:t>
            </a:r>
            <a:endParaRPr lang="fr-FR" dirty="0">
              <a:solidFill>
                <a:srgbClr val="3366FF"/>
              </a:solidFill>
              <a:latin typeface="+mn-lt"/>
            </a:endParaRPr>
          </a:p>
          <a:p>
            <a:r>
              <a:rPr lang="fr-FR" b="1" dirty="0" err="1">
                <a:solidFill>
                  <a:srgbClr val="FF0000"/>
                </a:solidFill>
                <a:latin typeface="+mn-lt"/>
              </a:rPr>
              <a:t>C</a:t>
            </a:r>
            <a:r>
              <a:rPr lang="fr-FR" b="1" dirty="0" err="1">
                <a:solidFill>
                  <a:srgbClr val="3366FF"/>
                </a:solidFill>
                <a:latin typeface="+mn-lt"/>
              </a:rPr>
              <a:t>ollider</a:t>
            </a:r>
            <a:r>
              <a:rPr lang="fr-FR" dirty="0">
                <a:solidFill>
                  <a:srgbClr val="3366FF"/>
                </a:solidFill>
                <a:latin typeface="+mn-lt"/>
              </a:rPr>
              <a:t>= Collisionneur. Le LHC produit de violentes collisions proton-proton.</a:t>
            </a:r>
          </a:p>
        </p:txBody>
      </p:sp>
      <p:sp>
        <p:nvSpPr>
          <p:cNvPr id="17414" name="TextBox 8"/>
          <p:cNvSpPr txBox="1">
            <a:spLocks noChangeArrowheads="1"/>
          </p:cNvSpPr>
          <p:nvPr/>
        </p:nvSpPr>
        <p:spPr bwMode="auto">
          <a:xfrm>
            <a:off x="4551363" y="5457762"/>
            <a:ext cx="4572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fr-FR" dirty="0">
                <a:latin typeface="+mn-lt"/>
              </a:rPr>
              <a:t>Des cavités accélératrices pour accélérer les protons à la plus haute énergie jamais atteinte en laboratoire!</a:t>
            </a:r>
            <a:endParaRPr lang="en-US" dirty="0">
              <a:latin typeface="+mn-lt"/>
            </a:endParaRPr>
          </a:p>
          <a:p>
            <a:pPr eaLnBrk="1" hangingPunct="1"/>
            <a:endParaRPr lang="fr-FR" dirty="0"/>
          </a:p>
        </p:txBody>
      </p:sp>
      <p:sp>
        <p:nvSpPr>
          <p:cNvPr id="17415" name="TextBox 10"/>
          <p:cNvSpPr txBox="1">
            <a:spLocks noChangeArrowheads="1"/>
          </p:cNvSpPr>
          <p:nvPr/>
        </p:nvSpPr>
        <p:spPr bwMode="auto">
          <a:xfrm>
            <a:off x="152400" y="5457762"/>
            <a:ext cx="4419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fr-FR" dirty="0">
                <a:latin typeface="+mn-lt"/>
              </a:rPr>
              <a:t>Des milliers d’aimants pour guider les protons dans un tunnel circulaire</a:t>
            </a:r>
          </a:p>
        </p:txBody>
      </p:sp>
      <p:pic>
        <p:nvPicPr>
          <p:cNvPr id="17416" name="Picture 7" descr="LHC-driving-in-fran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8" y="2556944"/>
            <a:ext cx="456088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46049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Text Box 7"/>
          <p:cNvSpPr txBox="1">
            <a:spLocks noChangeArrowheads="1"/>
          </p:cNvSpPr>
          <p:nvPr/>
        </p:nvSpPr>
        <p:spPr bwMode="auto">
          <a:xfrm>
            <a:off x="4149969" y="685800"/>
            <a:ext cx="4821674" cy="1636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fr-FR" dirty="0" smtClean="0">
                <a:solidFill>
                  <a:srgbClr val="000000"/>
                </a:solidFill>
                <a:latin typeface="+mn-lt"/>
              </a:rPr>
              <a:t>Les protons sont accélérés pas de puissants champs électriques à une vitesse proche de la vitesse de la lumière</a:t>
            </a:r>
          </a:p>
          <a:p>
            <a:pPr algn="l">
              <a:lnSpc>
                <a:spcPct val="90000"/>
              </a:lnSpc>
              <a:spcBef>
                <a:spcPct val="50000"/>
              </a:spcBef>
            </a:pPr>
            <a:r>
              <a:rPr lang="fr-FR" dirty="0" smtClean="0">
                <a:solidFill>
                  <a:srgbClr val="000000"/>
                </a:solidFill>
                <a:latin typeface="+mn-lt"/>
              </a:rPr>
              <a:t>Et sont maintenus sur leur orbite circulaire par de puissant aimants supraconducteurs.</a:t>
            </a:r>
            <a:endParaRPr lang="fr-FR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4009292" y="2757716"/>
            <a:ext cx="4962351" cy="2344231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fr-FR" dirty="0" smtClean="0">
                <a:solidFill>
                  <a:srgbClr val="000000"/>
                </a:solidFill>
                <a:latin typeface="+mn-lt"/>
              </a:rPr>
              <a:t>Les aimants opèrent à 8.3 Tesla (200000 x le champ magnétique terrestre) &amp; 1.9 K (-271°C) dans l’hélium superfluide (température plus faible  que l’espace interplanétaire)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endParaRPr lang="fr-FR" dirty="0" smtClean="0">
              <a:solidFill>
                <a:srgbClr val="000000"/>
              </a:solidFill>
              <a:latin typeface="+mn-lt"/>
            </a:endParaRP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fr-FR" dirty="0" smtClean="0">
                <a:solidFill>
                  <a:srgbClr val="000000"/>
                </a:solidFill>
                <a:latin typeface="+mn-lt"/>
              </a:rPr>
              <a:t>Les protons voyagent dans un vide qui est plus poussé que l’espace interplanétaire .</a:t>
            </a:r>
            <a:endParaRPr lang="fr-FR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32774" name="Picture 11" descr="0710027_01-A4-at-144-dp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4" y="685801"/>
            <a:ext cx="3856892" cy="556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CC958-0CD9-7041-A89D-817D95DBD084}" type="datetime1">
              <a:rPr lang="fr-FR" smtClean="0"/>
              <a:t>12/02/13</a:t>
            </a:fld>
            <a:endParaRPr lang="fr-F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49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8504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9DE61E"/>
          </a:solidFill>
        </p:spPr>
        <p:txBody>
          <a:bodyPr/>
          <a:lstStyle/>
          <a:p>
            <a:r>
              <a:rPr lang="en-US" dirty="0" err="1" smtClean="0"/>
              <a:t>L’antiquité</a:t>
            </a:r>
            <a:endParaRPr lang="en-US" dirty="0"/>
          </a:p>
        </p:txBody>
      </p:sp>
      <p:sp>
        <p:nvSpPr>
          <p:cNvPr id="2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44CF8-A959-074E-9FE3-62B23AEADD72}" type="datetime1">
              <a:rPr lang="fr-FR" smtClean="0"/>
              <a:t>12/02/13</a:t>
            </a:fld>
            <a:endParaRPr lang="fr-FR"/>
          </a:p>
        </p:txBody>
      </p:sp>
      <p:sp>
        <p:nvSpPr>
          <p:cNvPr id="2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847036-FAED-AA47-9ACF-C97A0474117C}" type="slidenum">
              <a:rPr lang="fr-FR"/>
              <a:pPr/>
              <a:t>5</a:t>
            </a:fld>
            <a:endParaRPr lang="fr-FR"/>
          </a:p>
        </p:txBody>
      </p:sp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120650" y="3237150"/>
            <a:ext cx="18684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120650" y="3237150"/>
            <a:ext cx="18684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120650" y="3237150"/>
            <a:ext cx="18684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120650" y="3237150"/>
            <a:ext cx="18684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3608" name="Picture 56" descr="aristote-plat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3675"/>
            <a:ext cx="180975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609" name="Group 57"/>
          <p:cNvGrpSpPr>
            <a:grpSpLocks/>
          </p:cNvGrpSpPr>
          <p:nvPr/>
        </p:nvGrpSpPr>
        <p:grpSpPr bwMode="auto">
          <a:xfrm>
            <a:off x="1828800" y="2103675"/>
            <a:ext cx="1676400" cy="1925638"/>
            <a:chOff x="723" y="1776"/>
            <a:chExt cx="864" cy="1007"/>
          </a:xfrm>
        </p:grpSpPr>
        <p:pic>
          <p:nvPicPr>
            <p:cNvPr id="23610" name="Picture 58" descr="DSCN271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62" t="4396" r="2521" b="3297"/>
            <a:stretch>
              <a:fillRect/>
            </a:stretch>
          </p:blipFill>
          <p:spPr bwMode="auto">
            <a:xfrm>
              <a:off x="723" y="1776"/>
              <a:ext cx="864" cy="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611" name="Text Box 59"/>
            <p:cNvSpPr txBox="1">
              <a:spLocks noChangeArrowheads="1"/>
            </p:cNvSpPr>
            <p:nvPr/>
          </p:nvSpPr>
          <p:spPr bwMode="auto">
            <a:xfrm>
              <a:off x="832" y="2448"/>
              <a:ext cx="664" cy="3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fr-FR"/>
                <a:t>eau</a:t>
              </a:r>
            </a:p>
            <a:p>
              <a:pPr algn="ctr" eaLnBrk="0" hangingPunct="0"/>
              <a:r>
                <a:rPr lang="fr-FR"/>
                <a:t>état liquide</a:t>
              </a:r>
            </a:p>
          </p:txBody>
        </p:sp>
      </p:grpSp>
      <p:grpSp>
        <p:nvGrpSpPr>
          <p:cNvPr id="23612" name="Group 60"/>
          <p:cNvGrpSpPr>
            <a:grpSpLocks/>
          </p:cNvGrpSpPr>
          <p:nvPr/>
        </p:nvGrpSpPr>
        <p:grpSpPr bwMode="auto">
          <a:xfrm>
            <a:off x="7086600" y="2027475"/>
            <a:ext cx="2057400" cy="2614613"/>
            <a:chOff x="4259" y="1584"/>
            <a:chExt cx="685" cy="1246"/>
          </a:xfrm>
        </p:grpSpPr>
        <p:pic>
          <p:nvPicPr>
            <p:cNvPr id="23613" name="Picture 61" descr="FEU DE BOISbi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59" y="1584"/>
              <a:ext cx="685" cy="9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614" name="Text Box 62"/>
            <p:cNvSpPr txBox="1">
              <a:spLocks noChangeArrowheads="1"/>
            </p:cNvSpPr>
            <p:nvPr/>
          </p:nvSpPr>
          <p:spPr bwMode="auto">
            <a:xfrm>
              <a:off x="4458" y="2524"/>
              <a:ext cx="311" cy="3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fr-FR"/>
                <a:t>feu</a:t>
              </a:r>
            </a:p>
            <a:p>
              <a:pPr algn="ctr" eaLnBrk="0" hangingPunct="0"/>
              <a:r>
                <a:rPr lang="fr-FR"/>
                <a:t>chaleur</a:t>
              </a:r>
            </a:p>
          </p:txBody>
        </p:sp>
      </p:grpSp>
      <p:grpSp>
        <p:nvGrpSpPr>
          <p:cNvPr id="23615" name="Group 63"/>
          <p:cNvGrpSpPr>
            <a:grpSpLocks/>
          </p:cNvGrpSpPr>
          <p:nvPr/>
        </p:nvGrpSpPr>
        <p:grpSpPr bwMode="auto">
          <a:xfrm>
            <a:off x="3505200" y="2103675"/>
            <a:ext cx="1798638" cy="2189163"/>
            <a:chOff x="768" y="3072"/>
            <a:chExt cx="816" cy="1086"/>
          </a:xfrm>
        </p:grpSpPr>
        <p:pic>
          <p:nvPicPr>
            <p:cNvPr id="23616" name="Picture 64" descr="tornade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3072"/>
              <a:ext cx="816" cy="7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617" name="Text Box 65"/>
            <p:cNvSpPr txBox="1">
              <a:spLocks noChangeArrowheads="1"/>
            </p:cNvSpPr>
            <p:nvPr/>
          </p:nvSpPr>
          <p:spPr bwMode="auto">
            <a:xfrm>
              <a:off x="840" y="3840"/>
              <a:ext cx="619" cy="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fr-FR"/>
                <a:t>air</a:t>
              </a:r>
            </a:p>
            <a:p>
              <a:pPr algn="ctr" eaLnBrk="0" hangingPunct="0"/>
              <a:r>
                <a:rPr lang="fr-FR"/>
                <a:t>état gazeux</a:t>
              </a:r>
            </a:p>
          </p:txBody>
        </p:sp>
      </p:grpSp>
      <p:grpSp>
        <p:nvGrpSpPr>
          <p:cNvPr id="23618" name="Group 66"/>
          <p:cNvGrpSpPr>
            <a:grpSpLocks/>
          </p:cNvGrpSpPr>
          <p:nvPr/>
        </p:nvGrpSpPr>
        <p:grpSpPr bwMode="auto">
          <a:xfrm>
            <a:off x="5334000" y="2027475"/>
            <a:ext cx="1736725" cy="2373313"/>
            <a:chOff x="4363" y="3024"/>
            <a:chExt cx="677" cy="1117"/>
          </a:xfrm>
        </p:grpSpPr>
        <p:pic>
          <p:nvPicPr>
            <p:cNvPr id="23619" name="Picture 67" descr="argile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3" y="3024"/>
              <a:ext cx="677" cy="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620" name="Text Box 68"/>
            <p:cNvSpPr txBox="1">
              <a:spLocks noChangeArrowheads="1"/>
            </p:cNvSpPr>
            <p:nvPr/>
          </p:nvSpPr>
          <p:spPr bwMode="auto">
            <a:xfrm>
              <a:off x="4455" y="3839"/>
              <a:ext cx="478" cy="30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fr-FR" dirty="0"/>
                <a:t>terre</a:t>
              </a:r>
            </a:p>
            <a:p>
              <a:pPr algn="ctr" eaLnBrk="0" hangingPunct="0"/>
              <a:r>
                <a:rPr lang="fr-FR" dirty="0"/>
                <a:t>état solide</a:t>
              </a:r>
            </a:p>
          </p:txBody>
        </p:sp>
      </p:grpSp>
      <p:sp>
        <p:nvSpPr>
          <p:cNvPr id="23621" name="Rectangle 69"/>
          <p:cNvSpPr>
            <a:spLocks noChangeArrowheads="1"/>
          </p:cNvSpPr>
          <p:nvPr/>
        </p:nvSpPr>
        <p:spPr bwMode="auto">
          <a:xfrm>
            <a:off x="90488" y="4834920"/>
            <a:ext cx="86106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r>
              <a:rPr lang="fr-FR" sz="2400" dirty="0"/>
              <a:t>L</a:t>
            </a:r>
            <a:r>
              <a:rPr lang="ja-JP" altLang="fr-FR" sz="2400" dirty="0"/>
              <a:t>’</a:t>
            </a:r>
            <a:r>
              <a:rPr lang="fr-FR" sz="2400" dirty="0"/>
              <a:t>intuition de Démocrite :  des atomes éternels, variables en taille, masse, forme et capables de se combiner entre eux pour expliquer la diversité des substances que l'on rencontre dans la </a:t>
            </a:r>
            <a:r>
              <a:rPr lang="fr-FR" sz="2400" dirty="0" smtClean="0"/>
              <a:t>nature  </a:t>
            </a:r>
            <a:endParaRPr lang="fr-FR" sz="2400" dirty="0"/>
          </a:p>
        </p:txBody>
      </p:sp>
      <p:sp>
        <p:nvSpPr>
          <p:cNvPr id="23623" name="Text Box 71"/>
          <p:cNvSpPr txBox="1">
            <a:spLocks noChangeArrowheads="1"/>
          </p:cNvSpPr>
          <p:nvPr/>
        </p:nvSpPr>
        <p:spPr bwMode="auto">
          <a:xfrm>
            <a:off x="1524000" y="4114800"/>
            <a:ext cx="13843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Comic Sans MS" charset="0"/>
              </a:rPr>
              <a:t>Démocrite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Comic Sans MS" charset="0"/>
              </a:rPr>
              <a:t>400 av. JC </a:t>
            </a:r>
          </a:p>
        </p:txBody>
      </p:sp>
    </p:spTree>
    <p:extLst>
      <p:ext uri="{BB962C8B-B14F-4D97-AF65-F5344CB8AC3E}">
        <p14:creationId xmlns:p14="http://schemas.microsoft.com/office/powerpoint/2010/main" val="9877148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40"/>
          <p:cNvSpPr>
            <a:spLocks noGrp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>
                <a:latin typeface="Helvetica" charset="0"/>
                <a:ea typeface="ＭＳ Ｐゴシック" charset="0"/>
                <a:cs typeface="ＭＳ Ｐゴシック" charset="0"/>
              </a:rPr>
              <a:t>Détecteurs</a:t>
            </a:r>
          </a:p>
        </p:txBody>
      </p:sp>
      <p:pic>
        <p:nvPicPr>
          <p:cNvPr id="19459" name="Picture 2" descr="CERN_picture_sk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0" name="Rectangl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alpha val="27843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GB"/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715000" y="4786313"/>
            <a:ext cx="2514600" cy="1462087"/>
            <a:chOff x="3600" y="2496"/>
            <a:chExt cx="2016" cy="1143"/>
          </a:xfrm>
        </p:grpSpPr>
        <p:sp>
          <p:nvSpPr>
            <p:cNvPr id="8211" name="Oval 19"/>
            <p:cNvSpPr>
              <a:spLocks noChangeArrowheads="1"/>
            </p:cNvSpPr>
            <p:nvPr/>
          </p:nvSpPr>
          <p:spPr bwMode="auto">
            <a:xfrm>
              <a:off x="3600" y="2784"/>
              <a:ext cx="95" cy="7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7"/>
                </a:schemeClr>
              </a:outerShdw>
            </a:effectLst>
          </p:spPr>
          <p:txBody>
            <a:bodyPr wrap="none" anchor="ctr"/>
            <a:lstStyle/>
            <a:p>
              <a:pPr algn="ctr" eaLnBrk="0" hangingPunct="0"/>
              <a:endParaRPr lang="en-GB"/>
            </a:p>
          </p:txBody>
        </p:sp>
        <p:grpSp>
          <p:nvGrpSpPr>
            <p:cNvPr id="19473" name="Group 20"/>
            <p:cNvGrpSpPr>
              <a:grpSpLocks/>
            </p:cNvGrpSpPr>
            <p:nvPr/>
          </p:nvGrpSpPr>
          <p:grpSpPr bwMode="auto">
            <a:xfrm>
              <a:off x="3984" y="2496"/>
              <a:ext cx="1632" cy="1143"/>
              <a:chOff x="2112" y="2304"/>
              <a:chExt cx="1632" cy="1143"/>
            </a:xfrm>
          </p:grpSpPr>
          <p:pic>
            <p:nvPicPr>
              <p:cNvPr id="8213" name="Picture 21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2112" y="2304"/>
                <a:ext cx="1632" cy="11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rgbClr val="000000">
                    <a:alpha val="74997"/>
                  </a:srgbClr>
                </a:outerShdw>
              </a:effectLst>
            </p:spPr>
          </p:pic>
          <p:sp>
            <p:nvSpPr>
              <p:cNvPr id="8214" name="Rectangle 22"/>
              <p:cNvSpPr>
                <a:spLocks noChangeArrowheads="1"/>
              </p:cNvSpPr>
              <p:nvPr/>
            </p:nvSpPr>
            <p:spPr bwMode="auto">
              <a:xfrm>
                <a:off x="2210" y="2330"/>
                <a:ext cx="683" cy="2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blurRad="63500" dist="38099" dir="2700000" algn="ctr" rotWithShape="0">
                  <a:schemeClr val="bg2">
                    <a:alpha val="74997"/>
                  </a:schemeClr>
                </a:outerShdw>
              </a:effectLst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US" sz="1600" b="1">
                    <a:solidFill>
                      <a:srgbClr val="4A94B2"/>
                    </a:solidFill>
                  </a:rPr>
                  <a:t>ATLAS</a:t>
                </a:r>
                <a:endParaRPr lang="en-US" b="1">
                  <a:solidFill>
                    <a:schemeClr val="accent1"/>
                  </a:solidFill>
                  <a:latin typeface="Tahoma" charset="0"/>
                </a:endParaRPr>
              </a:p>
            </p:txBody>
          </p:sp>
        </p:grpSp>
        <p:sp>
          <p:nvSpPr>
            <p:cNvPr id="8215" name="Line 23"/>
            <p:cNvSpPr>
              <a:spLocks noChangeShapeType="1"/>
            </p:cNvSpPr>
            <p:nvPr/>
          </p:nvSpPr>
          <p:spPr bwMode="auto">
            <a:xfrm flipV="1">
              <a:off x="3648" y="2496"/>
              <a:ext cx="336" cy="28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7"/>
                </a:schemeClr>
              </a:outerShdw>
            </a:effec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8216" name="Line 24"/>
            <p:cNvSpPr>
              <a:spLocks noChangeShapeType="1"/>
            </p:cNvSpPr>
            <p:nvPr/>
          </p:nvSpPr>
          <p:spPr bwMode="auto">
            <a:xfrm>
              <a:off x="3648" y="2832"/>
              <a:ext cx="336" cy="76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7"/>
                </a:schemeClr>
              </a:outerShdw>
            </a:effec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a typeface="+mn-ea"/>
                <a:cs typeface="+mn-cs"/>
              </a:endParaRP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1203325" y="1905000"/>
            <a:ext cx="2571750" cy="1568450"/>
            <a:chOff x="758" y="1200"/>
            <a:chExt cx="1620" cy="988"/>
          </a:xfrm>
        </p:grpSpPr>
        <p:pic>
          <p:nvPicPr>
            <p:cNvPr id="19467" name="Picture 26" descr="CMS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8" y="1200"/>
              <a:ext cx="1248" cy="9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19" name="Line 27"/>
            <p:cNvSpPr>
              <a:spLocks noChangeShapeType="1"/>
            </p:cNvSpPr>
            <p:nvPr/>
          </p:nvSpPr>
          <p:spPr bwMode="auto">
            <a:xfrm flipV="1">
              <a:off x="2016" y="1269"/>
              <a:ext cx="316" cy="84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7"/>
                </a:schemeClr>
              </a:outerShdw>
            </a:effec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8220" name="Line 28"/>
            <p:cNvSpPr>
              <a:spLocks noChangeShapeType="1"/>
            </p:cNvSpPr>
            <p:nvPr/>
          </p:nvSpPr>
          <p:spPr bwMode="auto">
            <a:xfrm>
              <a:off x="2016" y="1224"/>
              <a:ext cx="288" cy="4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prstDash val="sysDot"/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7"/>
                </a:schemeClr>
              </a:outerShdw>
            </a:effectLst>
          </p:spPr>
          <p:txBody>
            <a:bodyPr wrap="none" anchor="ctr"/>
            <a:lstStyle/>
            <a:p>
              <a:pPr algn="ctr" eaLnBrk="0" hangingPunct="0">
                <a:defRPr/>
              </a:pPr>
              <a:endParaRPr lang="en-US">
                <a:ea typeface="+mn-ea"/>
                <a:cs typeface="+mn-cs"/>
              </a:endParaRPr>
            </a:p>
          </p:txBody>
        </p:sp>
        <p:sp>
          <p:nvSpPr>
            <p:cNvPr id="8221" name="Text Box 29"/>
            <p:cNvSpPr txBox="1">
              <a:spLocks noChangeArrowheads="1"/>
            </p:cNvSpPr>
            <p:nvPr/>
          </p:nvSpPr>
          <p:spPr bwMode="auto">
            <a:xfrm>
              <a:off x="758" y="1936"/>
              <a:ext cx="475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63500" dist="38099" dir="2700000" algn="ctr" rotWithShape="0">
                <a:schemeClr val="bg2">
                  <a:alpha val="74997"/>
                </a:schemeClr>
              </a:outerShdw>
            </a:effec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/>
              <a:r>
                <a:rPr lang="de-CH">
                  <a:solidFill>
                    <a:srgbClr val="FC2A1B"/>
                  </a:solidFill>
                </a:rPr>
                <a:t>CMS</a:t>
              </a:r>
              <a:endParaRPr lang="de-CH">
                <a:solidFill>
                  <a:srgbClr val="FC2A1B"/>
                </a:solidFill>
                <a:latin typeface="Tahoma" charset="0"/>
              </a:endParaRPr>
            </a:p>
          </p:txBody>
        </p:sp>
        <p:sp>
          <p:nvSpPr>
            <p:cNvPr id="8222" name="Oval 30"/>
            <p:cNvSpPr>
              <a:spLocks noChangeArrowheads="1"/>
            </p:cNvSpPr>
            <p:nvPr/>
          </p:nvSpPr>
          <p:spPr bwMode="auto">
            <a:xfrm>
              <a:off x="2285" y="1251"/>
              <a:ext cx="93" cy="71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accent2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bg2">
                  <a:alpha val="74997"/>
                </a:schemeClr>
              </a:outerShdw>
            </a:effectLst>
          </p:spPr>
          <p:txBody>
            <a:bodyPr wrap="none" anchor="ctr"/>
            <a:lstStyle/>
            <a:p>
              <a:pPr algn="ctr" eaLnBrk="0" hangingPunct="0"/>
              <a:endParaRPr lang="en-GB"/>
            </a:p>
          </p:txBody>
        </p:sp>
      </p:grpSp>
      <p:sp>
        <p:nvSpPr>
          <p:cNvPr id="19463" name="Slide Number Placeholder 40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9A8F2FA0-0412-FB44-80DC-676573EBAAB6}" type="slidenum">
              <a:rPr lang="en-US" sz="800"/>
              <a:pPr/>
              <a:t>50</a:t>
            </a:fld>
            <a:endParaRPr lang="en-US" sz="800"/>
          </a:p>
        </p:txBody>
      </p:sp>
      <p:sp>
        <p:nvSpPr>
          <p:cNvPr id="19464" name="TextBox 43"/>
          <p:cNvSpPr txBox="1">
            <a:spLocks noChangeArrowheads="1"/>
          </p:cNvSpPr>
          <p:nvPr/>
        </p:nvSpPr>
        <p:spPr bwMode="auto">
          <a:xfrm>
            <a:off x="0" y="0"/>
            <a:ext cx="91440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r>
              <a:rPr lang="fr-FR">
                <a:solidFill>
                  <a:schemeClr val="bg1"/>
                </a:solidFill>
              </a:rPr>
              <a:t>Les protons circulent en sens contraires dans 2 anneaux indépendants. Les faisceaux de protons sont amenés en collision en 4 points d’interaction où sont installés les 2 « gros » détecteurs  ATLAS et CMS (+2 détecteurs spécialisés ALICE et LHCb) .</a:t>
            </a:r>
          </a:p>
        </p:txBody>
      </p:sp>
      <p:pic>
        <p:nvPicPr>
          <p:cNvPr id="40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16038"/>
            <a:ext cx="9144000" cy="554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Rectangle 5"/>
          <p:cNvSpPr txBox="1">
            <a:spLocks noChangeArrowheads="1"/>
          </p:cNvSpPr>
          <p:nvPr/>
        </p:nvSpPr>
        <p:spPr>
          <a:xfrm>
            <a:off x="228600" y="6400800"/>
            <a:ext cx="8763000" cy="457200"/>
          </a:xfrm>
          <a:prstGeom prst="rect">
            <a:avLst/>
          </a:prstGeom>
          <a:effectLst>
            <a:outerShdw blurRad="63500" dist="38099" dir="2700000" algn="ctr" rotWithShape="0">
              <a:srgbClr val="000000">
                <a:alpha val="74997"/>
              </a:srgbClr>
            </a:outerShdw>
          </a:effectLst>
        </p:spPr>
        <p:txBody>
          <a:bodyPr/>
          <a:lstStyle>
            <a:lvl1pPr indent="-342900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>
              <a:lnSpc>
                <a:spcPct val="90000"/>
              </a:lnSpc>
              <a:spcBef>
                <a:spcPct val="20000"/>
              </a:spcBef>
            </a:pPr>
            <a:r>
              <a:rPr lang="fr-FR" sz="1800" dirty="0">
                <a:solidFill>
                  <a:srgbClr val="FFFFFF"/>
                </a:solidFill>
              </a:rPr>
              <a:t>Le LHC est  installé dans un tunnel de 27 km de circonférence à 100 m sous terre.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AC3FA-E452-7F4B-853C-05EEB41194DF}" type="datetime1">
              <a:rPr lang="fr-FR" smtClean="0"/>
              <a:t>12/02/13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1515802"/>
      </p:ext>
    </p:extLst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7- Les détecteurs de particules</a:t>
            </a:r>
            <a:endParaRPr lang="fr-FR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01A4ED-228A-F94C-B424-E3649E6B0F36}" type="datetime1">
              <a:rPr lang="fr-FR" smtClean="0"/>
              <a:t>12/02/13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51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75040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Les </a:t>
            </a:r>
            <a:r>
              <a:rPr lang="en-US" dirty="0" err="1" smtClean="0"/>
              <a:t>outils</a:t>
            </a:r>
            <a:r>
              <a:rPr lang="en-US" dirty="0" smtClean="0"/>
              <a:t> </a:t>
            </a:r>
            <a:r>
              <a:rPr lang="en-US" dirty="0" err="1" smtClean="0"/>
              <a:t>expérimentaux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b="0" dirty="0" smtClean="0"/>
              <a:t>Pour observer un objet :</a:t>
            </a:r>
            <a:br>
              <a:rPr lang="fr-FR" b="0" dirty="0" smtClean="0"/>
            </a:br>
            <a:endParaRPr lang="fr-FR" b="0" dirty="0" smtClean="0"/>
          </a:p>
          <a:p>
            <a:pPr marL="0" indent="0">
              <a:buNone/>
            </a:pPr>
            <a:endParaRPr lang="fr-FR" b="0" dirty="0" smtClean="0"/>
          </a:p>
          <a:p>
            <a:endParaRPr lang="fr-FR" b="0" dirty="0" smtClean="0"/>
          </a:p>
          <a:p>
            <a:r>
              <a:rPr lang="fr-FR" b="0" dirty="0" smtClean="0"/>
              <a:t>Comment voir une particule ? </a:t>
            </a:r>
            <a:br>
              <a:rPr lang="fr-FR" b="0" dirty="0" smtClean="0"/>
            </a:br>
            <a:r>
              <a:rPr lang="fr-FR" b="0" dirty="0" smtClean="0"/>
              <a:t>(invisible même avec un microscope)</a:t>
            </a:r>
          </a:p>
          <a:p>
            <a:pPr lvl="1"/>
            <a:r>
              <a:rPr lang="fr-FR" b="0" dirty="0" smtClean="0"/>
              <a:t>Source : particules subatomique de haute énergie.</a:t>
            </a:r>
            <a:br>
              <a:rPr lang="fr-FR" b="0" dirty="0" smtClean="0"/>
            </a:br>
            <a:r>
              <a:rPr lang="fr-FR" b="0" dirty="0" smtClean="0"/>
              <a:t>(accélérateur de particules) </a:t>
            </a:r>
            <a:r>
              <a:rPr lang="fr-FR" b="0" dirty="0" smtClean="0">
                <a:sym typeface="Wingdings"/>
              </a:rPr>
              <a:t></a:t>
            </a:r>
            <a:r>
              <a:rPr lang="fr-FR" b="0" dirty="0" smtClean="0"/>
              <a:t> </a:t>
            </a:r>
            <a:r>
              <a:rPr lang="fr-FR" b="0" dirty="0" smtClean="0">
                <a:solidFill>
                  <a:srgbClr val="FF0000"/>
                </a:solidFill>
              </a:rPr>
              <a:t>“source lumineuse”</a:t>
            </a:r>
          </a:p>
          <a:p>
            <a:pPr lvl="1"/>
            <a:r>
              <a:rPr lang="fr-FR" b="0" dirty="0" smtClean="0"/>
              <a:t>Détecteurs de particules subatomiques </a:t>
            </a:r>
            <a:r>
              <a:rPr lang="fr-FR" b="0" dirty="0" smtClean="0">
                <a:sym typeface="Wingdings"/>
              </a:rPr>
              <a:t> </a:t>
            </a:r>
            <a:r>
              <a:rPr lang="fr-FR" b="0" dirty="0" smtClean="0">
                <a:solidFill>
                  <a:srgbClr val="FF0000"/>
                </a:solidFill>
              </a:rPr>
              <a:t>“yeux”</a:t>
            </a:r>
            <a:endParaRPr lang="fr-FR" b="0" dirty="0">
              <a:solidFill>
                <a:srgbClr val="FF00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74296B-8408-CA44-9077-EF6EF0A056DF}" type="datetime1">
              <a:rPr lang="fr-FR" smtClean="0"/>
              <a:t>12/02/13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2A29-BD24-B24D-ADEF-6BC92FD107A3}" type="slidenum">
              <a:rPr lang="fr-FR" smtClean="0"/>
              <a:pPr/>
              <a:t>52</a:t>
            </a:fld>
            <a:endParaRPr lang="fr-FR"/>
          </a:p>
        </p:txBody>
      </p:sp>
      <p:pic>
        <p:nvPicPr>
          <p:cNvPr id="7" name="Picture 6" descr="eye_detect.gif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054" y="1327270"/>
            <a:ext cx="3512309" cy="203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098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658" y="1447800"/>
            <a:ext cx="6054969" cy="439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Line 3"/>
          <p:cNvSpPr>
            <a:spLocks noChangeShapeType="1"/>
          </p:cNvSpPr>
          <p:nvPr/>
        </p:nvSpPr>
        <p:spPr bwMode="auto">
          <a:xfrm flipH="1">
            <a:off x="4113335" y="1792288"/>
            <a:ext cx="599342" cy="11176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6" name="Oval 4"/>
          <p:cNvSpPr>
            <a:spLocks noChangeArrowheads="1"/>
          </p:cNvSpPr>
          <p:nvPr/>
        </p:nvSpPr>
        <p:spPr bwMode="auto">
          <a:xfrm>
            <a:off x="4067908" y="2859089"/>
            <a:ext cx="95250" cy="103187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3237035" y="5070476"/>
            <a:ext cx="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GB">
              <a:latin typeface="Times" charset="0"/>
            </a:endParaRPr>
          </a:p>
        </p:txBody>
      </p:sp>
      <p:sp>
        <p:nvSpPr>
          <p:cNvPr id="33798" name="Rectangle 6"/>
          <p:cNvSpPr>
            <a:spLocks noChangeArrowheads="1"/>
          </p:cNvSpPr>
          <p:nvPr/>
        </p:nvSpPr>
        <p:spPr bwMode="auto">
          <a:xfrm>
            <a:off x="1547446" y="5973764"/>
            <a:ext cx="151323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 b="1">
                <a:solidFill>
                  <a:srgbClr val="1C1C1C"/>
                </a:solidFill>
              </a:rPr>
              <a:t>MUON BARREL</a:t>
            </a:r>
            <a:endParaRPr lang="en-US">
              <a:latin typeface="Times" charset="0"/>
            </a:endParaRPr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4149969" y="762000"/>
            <a:ext cx="157006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 b="1">
                <a:solidFill>
                  <a:srgbClr val="1C1C1C"/>
                </a:solidFill>
              </a:rPr>
              <a:t>CALORIMETERS</a:t>
            </a:r>
            <a:endParaRPr lang="en-US">
              <a:latin typeface="Times" charset="0"/>
            </a:endParaRPr>
          </a:p>
        </p:txBody>
      </p:sp>
      <p:sp>
        <p:nvSpPr>
          <p:cNvPr id="33800" name="Rectangle 8"/>
          <p:cNvSpPr>
            <a:spLocks noChangeArrowheads="1"/>
          </p:cNvSpPr>
          <p:nvPr/>
        </p:nvSpPr>
        <p:spPr bwMode="auto">
          <a:xfrm>
            <a:off x="5298831" y="814389"/>
            <a:ext cx="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GB">
              <a:latin typeface="Times" charset="0"/>
            </a:endParaRPr>
          </a:p>
        </p:txBody>
      </p:sp>
      <p:sp>
        <p:nvSpPr>
          <p:cNvPr id="33801" name="Rectangle 9"/>
          <p:cNvSpPr>
            <a:spLocks noChangeArrowheads="1"/>
          </p:cNvSpPr>
          <p:nvPr/>
        </p:nvSpPr>
        <p:spPr bwMode="auto">
          <a:xfrm>
            <a:off x="5328138" y="1042989"/>
            <a:ext cx="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 b="1">
                <a:solidFill>
                  <a:srgbClr val="1C1C1C"/>
                </a:solidFill>
              </a:rPr>
              <a:t> </a:t>
            </a:r>
            <a:endParaRPr lang="en-US">
              <a:latin typeface="Times" charset="0"/>
            </a:endParaRPr>
          </a:p>
        </p:txBody>
      </p:sp>
      <p:sp>
        <p:nvSpPr>
          <p:cNvPr id="33802" name="Rectangle 10"/>
          <p:cNvSpPr>
            <a:spLocks noChangeArrowheads="1"/>
          </p:cNvSpPr>
          <p:nvPr/>
        </p:nvSpPr>
        <p:spPr bwMode="auto">
          <a:xfrm>
            <a:off x="553916" y="5422900"/>
            <a:ext cx="1383341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Silicon Microstrips</a:t>
            </a:r>
            <a:endParaRPr lang="en-US">
              <a:latin typeface="Times" charset="0"/>
            </a:endParaRPr>
          </a:p>
        </p:txBody>
      </p:sp>
      <p:sp>
        <p:nvSpPr>
          <p:cNvPr id="33803" name="Rectangle 11"/>
          <p:cNvSpPr>
            <a:spLocks noChangeArrowheads="1"/>
          </p:cNvSpPr>
          <p:nvPr/>
        </p:nvSpPr>
        <p:spPr bwMode="auto">
          <a:xfrm>
            <a:off x="1875692" y="5694364"/>
            <a:ext cx="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GB">
              <a:latin typeface="Times" charset="0"/>
            </a:endParaRPr>
          </a:p>
        </p:txBody>
      </p:sp>
      <p:sp>
        <p:nvSpPr>
          <p:cNvPr id="33804" name="Rectangle 12"/>
          <p:cNvSpPr>
            <a:spLocks noChangeArrowheads="1"/>
          </p:cNvSpPr>
          <p:nvPr/>
        </p:nvSpPr>
        <p:spPr bwMode="auto">
          <a:xfrm>
            <a:off x="559777" y="5602288"/>
            <a:ext cx="442546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Pixels</a:t>
            </a:r>
            <a:endParaRPr lang="en-US">
              <a:latin typeface="Times" charset="0"/>
            </a:endParaRPr>
          </a:p>
        </p:txBody>
      </p:sp>
      <p:sp>
        <p:nvSpPr>
          <p:cNvPr id="33805" name="Rectangle 13"/>
          <p:cNvSpPr>
            <a:spLocks noChangeArrowheads="1"/>
          </p:cNvSpPr>
          <p:nvPr/>
        </p:nvSpPr>
        <p:spPr bwMode="auto">
          <a:xfrm>
            <a:off x="1021374" y="5602288"/>
            <a:ext cx="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 </a:t>
            </a:r>
            <a:endParaRPr lang="en-US">
              <a:latin typeface="Times" charset="0"/>
            </a:endParaRPr>
          </a:p>
        </p:txBody>
      </p:sp>
      <p:sp>
        <p:nvSpPr>
          <p:cNvPr id="1540110" name="Rectangle 14"/>
          <p:cNvSpPr>
            <a:spLocks noChangeArrowheads="1"/>
          </p:cNvSpPr>
          <p:nvPr/>
        </p:nvSpPr>
        <p:spPr bwMode="auto">
          <a:xfrm>
            <a:off x="4125058" y="1335088"/>
            <a:ext cx="1219200" cy="950912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Helvetica" pitchFamily="-109" charset="0"/>
              <a:ea typeface="+mn-ea"/>
              <a:cs typeface="+mn-cs"/>
            </a:endParaRPr>
          </a:p>
        </p:txBody>
      </p:sp>
      <p:pic>
        <p:nvPicPr>
          <p:cNvPr id="33807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397" y="2249488"/>
            <a:ext cx="1043354" cy="1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8" name="Line 16"/>
          <p:cNvSpPr>
            <a:spLocks noChangeShapeType="1"/>
          </p:cNvSpPr>
          <p:nvPr/>
        </p:nvSpPr>
        <p:spPr bwMode="auto">
          <a:xfrm flipV="1">
            <a:off x="1603131" y="3074988"/>
            <a:ext cx="2369527" cy="13716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09" name="Oval 17"/>
          <p:cNvSpPr>
            <a:spLocks noChangeArrowheads="1"/>
          </p:cNvSpPr>
          <p:nvPr/>
        </p:nvSpPr>
        <p:spPr bwMode="auto">
          <a:xfrm>
            <a:off x="3925766" y="3022601"/>
            <a:ext cx="95250" cy="104775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0" name="Line 18"/>
          <p:cNvSpPr>
            <a:spLocks noChangeShapeType="1"/>
          </p:cNvSpPr>
          <p:nvPr/>
        </p:nvSpPr>
        <p:spPr bwMode="auto">
          <a:xfrm flipH="1">
            <a:off x="4642339" y="1538288"/>
            <a:ext cx="1768720" cy="147320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1" name="Oval 19"/>
          <p:cNvSpPr>
            <a:spLocks noChangeArrowheads="1"/>
          </p:cNvSpPr>
          <p:nvPr/>
        </p:nvSpPr>
        <p:spPr bwMode="auto">
          <a:xfrm>
            <a:off x="4595446" y="2959100"/>
            <a:ext cx="95250" cy="10318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2" name="Line 20"/>
          <p:cNvSpPr>
            <a:spLocks noChangeShapeType="1"/>
          </p:cNvSpPr>
          <p:nvPr/>
        </p:nvSpPr>
        <p:spPr bwMode="auto">
          <a:xfrm flipH="1">
            <a:off x="5990493" y="4659314"/>
            <a:ext cx="1446335" cy="2174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3" name="Oval 21"/>
          <p:cNvSpPr>
            <a:spLocks noChangeArrowheads="1"/>
          </p:cNvSpPr>
          <p:nvPr/>
        </p:nvSpPr>
        <p:spPr bwMode="auto">
          <a:xfrm>
            <a:off x="5942136" y="4849814"/>
            <a:ext cx="96715" cy="103187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4" name="Line 22"/>
          <p:cNvSpPr>
            <a:spLocks noChangeShapeType="1"/>
          </p:cNvSpPr>
          <p:nvPr/>
        </p:nvSpPr>
        <p:spPr bwMode="auto">
          <a:xfrm flipH="1" flipV="1">
            <a:off x="5005754" y="4129089"/>
            <a:ext cx="222738" cy="164147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5" name="Oval 23"/>
          <p:cNvSpPr>
            <a:spLocks noChangeArrowheads="1"/>
          </p:cNvSpPr>
          <p:nvPr/>
        </p:nvSpPr>
        <p:spPr bwMode="auto">
          <a:xfrm>
            <a:off x="4957397" y="4078289"/>
            <a:ext cx="96715" cy="103187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6" name="Line 24"/>
          <p:cNvSpPr>
            <a:spLocks noChangeShapeType="1"/>
          </p:cNvSpPr>
          <p:nvPr/>
        </p:nvSpPr>
        <p:spPr bwMode="auto">
          <a:xfrm flipV="1">
            <a:off x="3727938" y="4049714"/>
            <a:ext cx="996462" cy="1589087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17" name="Oval 25"/>
          <p:cNvSpPr>
            <a:spLocks noChangeArrowheads="1"/>
          </p:cNvSpPr>
          <p:nvPr/>
        </p:nvSpPr>
        <p:spPr bwMode="auto">
          <a:xfrm>
            <a:off x="4686301" y="3962401"/>
            <a:ext cx="96715" cy="104775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18" name="Rectangle 26"/>
          <p:cNvSpPr>
            <a:spLocks noChangeArrowheads="1"/>
          </p:cNvSpPr>
          <p:nvPr/>
        </p:nvSpPr>
        <p:spPr bwMode="auto">
          <a:xfrm>
            <a:off x="3445120" y="1098550"/>
            <a:ext cx="397545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</a:rPr>
              <a:t>ECAL</a:t>
            </a:r>
            <a:endParaRPr lang="en-US">
              <a:latin typeface="Times" charset="0"/>
            </a:endParaRPr>
          </a:p>
        </p:txBody>
      </p:sp>
      <p:sp>
        <p:nvSpPr>
          <p:cNvPr id="33819" name="Rectangle 27"/>
          <p:cNvSpPr>
            <a:spLocks noChangeArrowheads="1"/>
          </p:cNvSpPr>
          <p:nvPr/>
        </p:nvSpPr>
        <p:spPr bwMode="auto">
          <a:xfrm>
            <a:off x="3883270" y="1098550"/>
            <a:ext cx="150501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 Scintillating PbWO</a:t>
            </a:r>
            <a:r>
              <a:rPr lang="en-US" sz="1400" baseline="-25000">
                <a:solidFill>
                  <a:srgbClr val="000000"/>
                </a:solidFill>
              </a:rPr>
              <a:t>4</a:t>
            </a:r>
            <a:endParaRPr lang="en-US" baseline="-25000">
              <a:latin typeface="Times" charset="0"/>
            </a:endParaRPr>
          </a:p>
        </p:txBody>
      </p:sp>
      <p:sp>
        <p:nvSpPr>
          <p:cNvPr id="33820" name="Rectangle 28"/>
          <p:cNvSpPr>
            <a:spLocks noChangeArrowheads="1"/>
          </p:cNvSpPr>
          <p:nvPr/>
        </p:nvSpPr>
        <p:spPr bwMode="auto">
          <a:xfrm>
            <a:off x="5351585" y="1158876"/>
            <a:ext cx="0" cy="123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800">
                <a:solidFill>
                  <a:srgbClr val="000000"/>
                </a:solidFill>
              </a:rPr>
              <a:t> </a:t>
            </a:r>
            <a:endParaRPr lang="en-US">
              <a:latin typeface="Times" charset="0"/>
            </a:endParaRPr>
          </a:p>
        </p:txBody>
      </p:sp>
      <p:sp>
        <p:nvSpPr>
          <p:cNvPr id="33821" name="Rectangle 29"/>
          <p:cNvSpPr>
            <a:spLocks noChangeArrowheads="1"/>
          </p:cNvSpPr>
          <p:nvPr/>
        </p:nvSpPr>
        <p:spPr bwMode="auto">
          <a:xfrm>
            <a:off x="3445120" y="1298575"/>
            <a:ext cx="597877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Crystals</a:t>
            </a:r>
            <a:endParaRPr lang="en-US">
              <a:latin typeface="Times" charset="0"/>
            </a:endParaRPr>
          </a:p>
        </p:txBody>
      </p:sp>
      <p:sp>
        <p:nvSpPr>
          <p:cNvPr id="33822" name="Rectangle 30"/>
          <p:cNvSpPr>
            <a:spLocks noChangeArrowheads="1"/>
          </p:cNvSpPr>
          <p:nvPr/>
        </p:nvSpPr>
        <p:spPr bwMode="auto">
          <a:xfrm>
            <a:off x="4057650" y="1298575"/>
            <a:ext cx="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 </a:t>
            </a:r>
            <a:endParaRPr lang="en-US">
              <a:latin typeface="Times" charset="0"/>
            </a:endParaRPr>
          </a:p>
        </p:txBody>
      </p:sp>
      <p:sp>
        <p:nvSpPr>
          <p:cNvPr id="33823" name="Rectangle 31"/>
          <p:cNvSpPr>
            <a:spLocks noChangeArrowheads="1"/>
          </p:cNvSpPr>
          <p:nvPr/>
        </p:nvSpPr>
        <p:spPr bwMode="auto">
          <a:xfrm>
            <a:off x="6157546" y="6154739"/>
            <a:ext cx="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GB">
              <a:latin typeface="Times" charset="0"/>
            </a:endParaRPr>
          </a:p>
        </p:txBody>
      </p:sp>
      <p:sp>
        <p:nvSpPr>
          <p:cNvPr id="33824" name="Rectangle 32"/>
          <p:cNvSpPr>
            <a:spLocks noChangeArrowheads="1"/>
          </p:cNvSpPr>
          <p:nvPr/>
        </p:nvSpPr>
        <p:spPr bwMode="auto">
          <a:xfrm>
            <a:off x="6258659" y="5959475"/>
            <a:ext cx="23753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 Cathode Strip Chambers (</a:t>
            </a:r>
            <a:r>
              <a:rPr lang="en-US" sz="1400" b="1">
                <a:solidFill>
                  <a:srgbClr val="000000"/>
                </a:solidFill>
              </a:rPr>
              <a:t>CSC</a:t>
            </a:r>
            <a:r>
              <a:rPr lang="en-US" sz="1400">
                <a:solidFill>
                  <a:srgbClr val="000000"/>
                </a:solidFill>
              </a:rPr>
              <a:t>)</a:t>
            </a:r>
            <a:endParaRPr lang="en-US">
              <a:latin typeface="Times" charset="0"/>
            </a:endParaRPr>
          </a:p>
        </p:txBody>
      </p:sp>
      <p:sp>
        <p:nvSpPr>
          <p:cNvPr id="33825" name="Rectangle 33"/>
          <p:cNvSpPr>
            <a:spLocks noChangeArrowheads="1"/>
          </p:cNvSpPr>
          <p:nvPr/>
        </p:nvSpPr>
        <p:spPr bwMode="auto">
          <a:xfrm>
            <a:off x="8497766" y="6051551"/>
            <a:ext cx="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GB">
              <a:latin typeface="Times" charset="0"/>
            </a:endParaRPr>
          </a:p>
        </p:txBody>
      </p:sp>
      <p:sp>
        <p:nvSpPr>
          <p:cNvPr id="33826" name="Rectangle 34"/>
          <p:cNvSpPr>
            <a:spLocks noChangeArrowheads="1"/>
          </p:cNvSpPr>
          <p:nvPr/>
        </p:nvSpPr>
        <p:spPr bwMode="auto">
          <a:xfrm>
            <a:off x="6226420" y="6127750"/>
            <a:ext cx="241348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Resistive Plate Chambers (</a:t>
            </a:r>
            <a:r>
              <a:rPr lang="en-US" sz="1400" b="1">
                <a:solidFill>
                  <a:srgbClr val="000000"/>
                </a:solidFill>
              </a:rPr>
              <a:t>RPC</a:t>
            </a:r>
            <a:r>
              <a:rPr lang="en-US" sz="140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33827" name="Rectangle 35"/>
          <p:cNvSpPr>
            <a:spLocks noChangeArrowheads="1"/>
          </p:cNvSpPr>
          <p:nvPr/>
        </p:nvSpPr>
        <p:spPr bwMode="auto">
          <a:xfrm>
            <a:off x="3237036" y="5962650"/>
            <a:ext cx="75478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Drift Tube</a:t>
            </a:r>
            <a:endParaRPr lang="en-US">
              <a:latin typeface="Times" charset="0"/>
            </a:endParaRPr>
          </a:p>
        </p:txBody>
      </p:sp>
      <p:sp>
        <p:nvSpPr>
          <p:cNvPr id="33828" name="Rectangle 36"/>
          <p:cNvSpPr>
            <a:spLocks noChangeArrowheads="1"/>
          </p:cNvSpPr>
          <p:nvPr/>
        </p:nvSpPr>
        <p:spPr bwMode="auto">
          <a:xfrm>
            <a:off x="3975589" y="5962650"/>
            <a:ext cx="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 </a:t>
            </a:r>
            <a:endParaRPr lang="en-US">
              <a:latin typeface="Times" charset="0"/>
            </a:endParaRPr>
          </a:p>
        </p:txBody>
      </p:sp>
      <p:sp>
        <p:nvSpPr>
          <p:cNvPr id="33829" name="Rectangle 37"/>
          <p:cNvSpPr>
            <a:spLocks noChangeArrowheads="1"/>
          </p:cNvSpPr>
          <p:nvPr/>
        </p:nvSpPr>
        <p:spPr bwMode="auto">
          <a:xfrm>
            <a:off x="3229708" y="6154738"/>
            <a:ext cx="1141535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Chambers (</a:t>
            </a:r>
            <a:r>
              <a:rPr lang="en-US" sz="1400" b="1">
                <a:solidFill>
                  <a:srgbClr val="000000"/>
                </a:solidFill>
              </a:rPr>
              <a:t>DT</a:t>
            </a:r>
            <a:r>
              <a:rPr lang="en-US" sz="1400">
                <a:solidFill>
                  <a:srgbClr val="000000"/>
                </a:solidFill>
              </a:rPr>
              <a:t>)</a:t>
            </a:r>
            <a:endParaRPr lang="en-US">
              <a:latin typeface="Times" charset="0"/>
            </a:endParaRPr>
          </a:p>
        </p:txBody>
      </p:sp>
      <p:sp>
        <p:nvSpPr>
          <p:cNvPr id="33830" name="Rectangle 38"/>
          <p:cNvSpPr>
            <a:spLocks noChangeArrowheads="1"/>
          </p:cNvSpPr>
          <p:nvPr/>
        </p:nvSpPr>
        <p:spPr bwMode="auto">
          <a:xfrm>
            <a:off x="4381500" y="6154738"/>
            <a:ext cx="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 </a:t>
            </a:r>
            <a:endParaRPr lang="en-US">
              <a:latin typeface="Times" charset="0"/>
            </a:endParaRPr>
          </a:p>
        </p:txBody>
      </p:sp>
      <p:sp>
        <p:nvSpPr>
          <p:cNvPr id="33831" name="Rectangle 39"/>
          <p:cNvSpPr>
            <a:spLocks noChangeArrowheads="1"/>
          </p:cNvSpPr>
          <p:nvPr/>
        </p:nvSpPr>
        <p:spPr bwMode="auto">
          <a:xfrm>
            <a:off x="4485543" y="5953125"/>
            <a:ext cx="1096108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Resistive Plate</a:t>
            </a:r>
            <a:endParaRPr lang="en-US">
              <a:latin typeface="Times" charset="0"/>
            </a:endParaRPr>
          </a:p>
        </p:txBody>
      </p:sp>
      <p:sp>
        <p:nvSpPr>
          <p:cNvPr id="33832" name="Rectangle 40"/>
          <p:cNvSpPr>
            <a:spLocks noChangeArrowheads="1"/>
          </p:cNvSpPr>
          <p:nvPr/>
        </p:nvSpPr>
        <p:spPr bwMode="auto">
          <a:xfrm>
            <a:off x="5594838" y="5988050"/>
            <a:ext cx="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 </a:t>
            </a:r>
            <a:endParaRPr lang="en-US">
              <a:latin typeface="Times" charset="0"/>
            </a:endParaRPr>
          </a:p>
        </p:txBody>
      </p:sp>
      <p:sp>
        <p:nvSpPr>
          <p:cNvPr id="33833" name="Rectangle 41"/>
          <p:cNvSpPr>
            <a:spLocks noChangeArrowheads="1"/>
          </p:cNvSpPr>
          <p:nvPr/>
        </p:nvSpPr>
        <p:spPr bwMode="auto">
          <a:xfrm>
            <a:off x="4484077" y="6135688"/>
            <a:ext cx="1270489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Chambers (</a:t>
            </a:r>
            <a:r>
              <a:rPr lang="en-US" sz="1400" b="1">
                <a:solidFill>
                  <a:srgbClr val="000000"/>
                </a:solidFill>
              </a:rPr>
              <a:t>RPC</a:t>
            </a:r>
            <a:r>
              <a:rPr lang="en-US" sz="140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1540138" name="Rectangle 42"/>
          <p:cNvSpPr>
            <a:spLocks noChangeArrowheads="1"/>
          </p:cNvSpPr>
          <p:nvPr/>
        </p:nvSpPr>
        <p:spPr bwMode="auto">
          <a:xfrm>
            <a:off x="7047035" y="4154488"/>
            <a:ext cx="1547446" cy="17653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Helvetica" pitchFamily="-109" charset="0"/>
              <a:ea typeface="+mn-ea"/>
              <a:cs typeface="+mn-cs"/>
            </a:endParaRPr>
          </a:p>
        </p:txBody>
      </p:sp>
      <p:sp>
        <p:nvSpPr>
          <p:cNvPr id="1540139" name="Rectangle 43"/>
          <p:cNvSpPr>
            <a:spLocks noChangeArrowheads="1"/>
          </p:cNvSpPr>
          <p:nvPr/>
        </p:nvSpPr>
        <p:spPr bwMode="auto">
          <a:xfrm>
            <a:off x="3235569" y="5235575"/>
            <a:ext cx="1148862" cy="6985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Helvetica" pitchFamily="-109" charset="0"/>
              <a:ea typeface="+mn-ea"/>
              <a:cs typeface="+mn-cs"/>
            </a:endParaRPr>
          </a:p>
        </p:txBody>
      </p:sp>
      <p:sp>
        <p:nvSpPr>
          <p:cNvPr id="33836" name="Rectangle 44"/>
          <p:cNvSpPr>
            <a:spLocks noChangeArrowheads="1"/>
          </p:cNvSpPr>
          <p:nvPr/>
        </p:nvSpPr>
        <p:spPr bwMode="auto">
          <a:xfrm>
            <a:off x="561243" y="941389"/>
            <a:ext cx="201257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 b="1">
                <a:solidFill>
                  <a:srgbClr val="1C1C1C"/>
                </a:solidFill>
              </a:rPr>
              <a:t>SUPERCONDUCTING</a:t>
            </a:r>
            <a:endParaRPr lang="en-US">
              <a:latin typeface="Times" charset="0"/>
            </a:endParaRPr>
          </a:p>
        </p:txBody>
      </p:sp>
      <p:sp>
        <p:nvSpPr>
          <p:cNvPr id="33837" name="Rectangle 45"/>
          <p:cNvSpPr>
            <a:spLocks noChangeArrowheads="1"/>
          </p:cNvSpPr>
          <p:nvPr/>
        </p:nvSpPr>
        <p:spPr bwMode="auto">
          <a:xfrm>
            <a:off x="2750527" y="814389"/>
            <a:ext cx="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 b="1">
                <a:solidFill>
                  <a:srgbClr val="1C1C1C"/>
                </a:solidFill>
              </a:rPr>
              <a:t> </a:t>
            </a:r>
            <a:endParaRPr lang="en-US">
              <a:latin typeface="Times" charset="0"/>
            </a:endParaRPr>
          </a:p>
        </p:txBody>
      </p:sp>
      <p:sp>
        <p:nvSpPr>
          <p:cNvPr id="33838" name="Rectangle 46"/>
          <p:cNvSpPr>
            <a:spLocks noChangeArrowheads="1"/>
          </p:cNvSpPr>
          <p:nvPr/>
        </p:nvSpPr>
        <p:spPr bwMode="auto">
          <a:xfrm>
            <a:off x="561243" y="1209675"/>
            <a:ext cx="47448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 b="1">
                <a:solidFill>
                  <a:srgbClr val="1C1C1C"/>
                </a:solidFill>
              </a:rPr>
              <a:t>COIL</a:t>
            </a:r>
            <a:endParaRPr lang="en-US">
              <a:latin typeface="Times" charset="0"/>
            </a:endParaRPr>
          </a:p>
        </p:txBody>
      </p:sp>
      <p:sp>
        <p:nvSpPr>
          <p:cNvPr id="33839" name="Rectangle 47"/>
          <p:cNvSpPr>
            <a:spLocks noChangeArrowheads="1"/>
          </p:cNvSpPr>
          <p:nvPr/>
        </p:nvSpPr>
        <p:spPr bwMode="auto">
          <a:xfrm>
            <a:off x="7343043" y="2514600"/>
            <a:ext cx="111212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 b="1">
                <a:solidFill>
                  <a:srgbClr val="1C1C1C"/>
                </a:solidFill>
              </a:rPr>
              <a:t>IRON YOKE</a:t>
            </a:r>
            <a:endParaRPr lang="en-US">
              <a:latin typeface="Times" charset="0"/>
            </a:endParaRPr>
          </a:p>
        </p:txBody>
      </p:sp>
      <p:sp>
        <p:nvSpPr>
          <p:cNvPr id="33840" name="Line 48"/>
          <p:cNvSpPr>
            <a:spLocks noChangeShapeType="1"/>
          </p:cNvSpPr>
          <p:nvPr/>
        </p:nvSpPr>
        <p:spPr bwMode="auto">
          <a:xfrm>
            <a:off x="1156190" y="1233488"/>
            <a:ext cx="2828192" cy="1408112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41" name="Oval 49"/>
          <p:cNvSpPr>
            <a:spLocks noChangeArrowheads="1"/>
          </p:cNvSpPr>
          <p:nvPr/>
        </p:nvSpPr>
        <p:spPr bwMode="auto">
          <a:xfrm>
            <a:off x="3936024" y="2590800"/>
            <a:ext cx="96715" cy="103188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42" name="Line 50"/>
          <p:cNvSpPr>
            <a:spLocks noChangeShapeType="1"/>
          </p:cNvSpPr>
          <p:nvPr/>
        </p:nvSpPr>
        <p:spPr bwMode="auto">
          <a:xfrm flipH="1">
            <a:off x="5672505" y="2667000"/>
            <a:ext cx="1642696" cy="39688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843" name="Oval 51"/>
          <p:cNvSpPr>
            <a:spLocks noChangeArrowheads="1"/>
          </p:cNvSpPr>
          <p:nvPr/>
        </p:nvSpPr>
        <p:spPr bwMode="auto">
          <a:xfrm>
            <a:off x="5624147" y="2640014"/>
            <a:ext cx="96715" cy="103187"/>
          </a:xfrm>
          <a:prstGeom prst="ellipse">
            <a:avLst/>
          </a:prstGeom>
          <a:solidFill>
            <a:srgbClr val="FFFFFF"/>
          </a:solidFill>
          <a:ln w="127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3844" name="Rectangle 52"/>
          <p:cNvSpPr>
            <a:spLocks noChangeArrowheads="1"/>
          </p:cNvSpPr>
          <p:nvPr/>
        </p:nvSpPr>
        <p:spPr bwMode="auto">
          <a:xfrm>
            <a:off x="615462" y="3228976"/>
            <a:ext cx="93615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 b="1">
                <a:solidFill>
                  <a:srgbClr val="1C1C1C"/>
                </a:solidFill>
              </a:rPr>
              <a:t>TRACKER</a:t>
            </a:r>
            <a:endParaRPr lang="en-US">
              <a:latin typeface="Times" charset="0"/>
            </a:endParaRPr>
          </a:p>
        </p:txBody>
      </p:sp>
      <p:sp>
        <p:nvSpPr>
          <p:cNvPr id="33845" name="Rectangle 53"/>
          <p:cNvSpPr>
            <a:spLocks noChangeArrowheads="1"/>
          </p:cNvSpPr>
          <p:nvPr/>
        </p:nvSpPr>
        <p:spPr bwMode="auto">
          <a:xfrm>
            <a:off x="1708638" y="3228976"/>
            <a:ext cx="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GB">
              <a:latin typeface="Times" charset="0"/>
            </a:endParaRPr>
          </a:p>
        </p:txBody>
      </p:sp>
      <p:sp>
        <p:nvSpPr>
          <p:cNvPr id="33846" name="Rectangle 54"/>
          <p:cNvSpPr>
            <a:spLocks noChangeArrowheads="1"/>
          </p:cNvSpPr>
          <p:nvPr/>
        </p:nvSpPr>
        <p:spPr bwMode="auto">
          <a:xfrm>
            <a:off x="7879374" y="3636964"/>
            <a:ext cx="66684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 b="1">
                <a:solidFill>
                  <a:srgbClr val="1C1C1C"/>
                </a:solidFill>
              </a:rPr>
              <a:t>MUON</a:t>
            </a:r>
            <a:endParaRPr lang="en-US">
              <a:latin typeface="Times" charset="0"/>
            </a:endParaRPr>
          </a:p>
        </p:txBody>
      </p:sp>
      <p:sp>
        <p:nvSpPr>
          <p:cNvPr id="33847" name="Rectangle 55"/>
          <p:cNvSpPr>
            <a:spLocks noChangeArrowheads="1"/>
          </p:cNvSpPr>
          <p:nvPr/>
        </p:nvSpPr>
        <p:spPr bwMode="auto">
          <a:xfrm>
            <a:off x="8541727" y="3636963"/>
            <a:ext cx="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 b="1">
                <a:solidFill>
                  <a:srgbClr val="1C1C1C"/>
                </a:solidFill>
              </a:rPr>
              <a:t> </a:t>
            </a:r>
            <a:endParaRPr lang="en-US">
              <a:latin typeface="Times" charset="0"/>
            </a:endParaRPr>
          </a:p>
        </p:txBody>
      </p:sp>
      <p:sp>
        <p:nvSpPr>
          <p:cNvPr id="33848" name="Rectangle 56"/>
          <p:cNvSpPr>
            <a:spLocks noChangeArrowheads="1"/>
          </p:cNvSpPr>
          <p:nvPr/>
        </p:nvSpPr>
        <p:spPr bwMode="auto">
          <a:xfrm>
            <a:off x="7482254" y="3902075"/>
            <a:ext cx="94812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800" b="1">
                <a:solidFill>
                  <a:srgbClr val="1C1C1C"/>
                </a:solidFill>
              </a:rPr>
              <a:t>ENDCAPS</a:t>
            </a:r>
            <a:endParaRPr lang="en-US">
              <a:latin typeface="Times" charset="0"/>
            </a:endParaRPr>
          </a:p>
        </p:txBody>
      </p:sp>
      <p:sp>
        <p:nvSpPr>
          <p:cNvPr id="1540153" name="Rectangle 57"/>
          <p:cNvSpPr>
            <a:spLocks noChangeArrowheads="1"/>
          </p:cNvSpPr>
          <p:nvPr/>
        </p:nvSpPr>
        <p:spPr bwMode="auto">
          <a:xfrm>
            <a:off x="5476143" y="1346200"/>
            <a:ext cx="1251438" cy="939800"/>
          </a:xfrm>
          <a:prstGeom prst="rect">
            <a:avLst/>
          </a:prstGeom>
          <a:solidFill>
            <a:srgbClr val="FFFFFF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Helvetica" pitchFamily="-109" charset="0"/>
              <a:ea typeface="+mn-ea"/>
              <a:cs typeface="+mn-cs"/>
            </a:endParaRPr>
          </a:p>
        </p:txBody>
      </p:sp>
      <p:sp>
        <p:nvSpPr>
          <p:cNvPr id="33850" name="Rectangle 58"/>
          <p:cNvSpPr>
            <a:spLocks noChangeArrowheads="1"/>
          </p:cNvSpPr>
          <p:nvPr/>
        </p:nvSpPr>
        <p:spPr bwMode="auto">
          <a:xfrm>
            <a:off x="8327781" y="2582864"/>
            <a:ext cx="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GB">
              <a:latin typeface="Times" charset="0"/>
            </a:endParaRPr>
          </a:p>
        </p:txBody>
      </p:sp>
      <p:sp>
        <p:nvSpPr>
          <p:cNvPr id="33851" name="Rectangle 59"/>
          <p:cNvSpPr>
            <a:spLocks noChangeArrowheads="1"/>
          </p:cNvSpPr>
          <p:nvPr/>
        </p:nvSpPr>
        <p:spPr bwMode="auto">
          <a:xfrm>
            <a:off x="8418635" y="2787651"/>
            <a:ext cx="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GB">
              <a:latin typeface="Times" charset="0"/>
            </a:endParaRPr>
          </a:p>
        </p:txBody>
      </p:sp>
      <p:sp>
        <p:nvSpPr>
          <p:cNvPr id="33852" name="Rectangle 60"/>
          <p:cNvSpPr>
            <a:spLocks noChangeArrowheads="1"/>
          </p:cNvSpPr>
          <p:nvPr/>
        </p:nvSpPr>
        <p:spPr bwMode="auto">
          <a:xfrm>
            <a:off x="8364415" y="2990851"/>
            <a:ext cx="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GB">
              <a:latin typeface="Times" charset="0"/>
            </a:endParaRPr>
          </a:p>
        </p:txBody>
      </p:sp>
      <p:grpSp>
        <p:nvGrpSpPr>
          <p:cNvPr id="33853" name="Group 61"/>
          <p:cNvGrpSpPr>
            <a:grpSpLocks/>
          </p:cNvGrpSpPr>
          <p:nvPr/>
        </p:nvGrpSpPr>
        <p:grpSpPr bwMode="auto">
          <a:xfrm>
            <a:off x="228600" y="1892300"/>
            <a:ext cx="2099897" cy="1003300"/>
            <a:chOff x="4574" y="1553"/>
            <a:chExt cx="1304" cy="632"/>
          </a:xfrm>
        </p:grpSpPr>
        <p:sp>
          <p:nvSpPr>
            <p:cNvPr id="1540158" name="Rectangle 62"/>
            <p:cNvSpPr>
              <a:spLocks noChangeArrowheads="1"/>
            </p:cNvSpPr>
            <p:nvPr/>
          </p:nvSpPr>
          <p:spPr bwMode="auto">
            <a:xfrm>
              <a:off x="4574" y="1553"/>
              <a:ext cx="1304" cy="632"/>
            </a:xfrm>
            <a:prstGeom prst="rect">
              <a:avLst/>
            </a:prstGeom>
            <a:solidFill>
              <a:srgbClr val="FFCC99"/>
            </a:solidFill>
            <a:ln w="12700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38099" dir="2700000" algn="ctr" rotWithShape="0">
                <a:srgbClr val="000000">
                  <a:alpha val="74998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en-US">
                <a:latin typeface="Helvetica" pitchFamily="-109" charset="0"/>
                <a:ea typeface="+mn-ea"/>
                <a:cs typeface="+mn-cs"/>
              </a:endParaRPr>
            </a:p>
          </p:txBody>
        </p:sp>
        <p:sp>
          <p:nvSpPr>
            <p:cNvPr id="33873" name="Rectangle 63"/>
            <p:cNvSpPr>
              <a:spLocks noChangeArrowheads="1"/>
            </p:cNvSpPr>
            <p:nvPr/>
          </p:nvSpPr>
          <p:spPr bwMode="auto">
            <a:xfrm>
              <a:off x="4662" y="1627"/>
              <a:ext cx="1035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Total weight : 14,000 t</a:t>
              </a:r>
              <a:endParaRPr lang="en-US">
                <a:latin typeface="Times" charset="0"/>
              </a:endParaRPr>
            </a:p>
          </p:txBody>
        </p:sp>
        <p:sp>
          <p:nvSpPr>
            <p:cNvPr id="33874" name="Rectangle 64"/>
            <p:cNvSpPr>
              <a:spLocks noChangeArrowheads="1"/>
            </p:cNvSpPr>
            <p:nvPr/>
          </p:nvSpPr>
          <p:spPr bwMode="auto">
            <a:xfrm>
              <a:off x="4657" y="1756"/>
              <a:ext cx="1070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Overall diameter : 15 m</a:t>
              </a:r>
              <a:endParaRPr lang="en-US">
                <a:latin typeface="Times" charset="0"/>
              </a:endParaRPr>
            </a:p>
          </p:txBody>
        </p:sp>
        <p:sp>
          <p:nvSpPr>
            <p:cNvPr id="33875" name="Rectangle 65"/>
            <p:cNvSpPr>
              <a:spLocks noChangeArrowheads="1"/>
            </p:cNvSpPr>
            <p:nvPr/>
          </p:nvSpPr>
          <p:spPr bwMode="auto">
            <a:xfrm>
              <a:off x="4700" y="1884"/>
              <a:ext cx="966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Overall length : 28 m</a:t>
              </a:r>
              <a:endParaRPr lang="en-US">
                <a:latin typeface="Times" charset="0"/>
              </a:endParaRPr>
            </a:p>
          </p:txBody>
        </p:sp>
        <p:sp>
          <p:nvSpPr>
            <p:cNvPr id="33876" name="Rectangle 66"/>
            <p:cNvSpPr>
              <a:spLocks noChangeArrowheads="1"/>
            </p:cNvSpPr>
            <p:nvPr/>
          </p:nvSpPr>
          <p:spPr bwMode="auto">
            <a:xfrm>
              <a:off x="4663" y="2011"/>
              <a:ext cx="1065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1400">
                  <a:solidFill>
                    <a:srgbClr val="000000"/>
                  </a:solidFill>
                </a:rPr>
                <a:t>Magnetic field : 4 Tesla</a:t>
              </a:r>
              <a:endParaRPr lang="en-US">
                <a:latin typeface="Times" charset="0"/>
              </a:endParaRPr>
            </a:p>
          </p:txBody>
        </p:sp>
      </p:grpSp>
      <p:sp>
        <p:nvSpPr>
          <p:cNvPr id="33854" name="Rectangle 67"/>
          <p:cNvSpPr>
            <a:spLocks noChangeArrowheads="1"/>
          </p:cNvSpPr>
          <p:nvPr/>
        </p:nvSpPr>
        <p:spPr bwMode="auto">
          <a:xfrm>
            <a:off x="5545016" y="1098550"/>
            <a:ext cx="423193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</a:rPr>
              <a:t>HCAL</a:t>
            </a:r>
            <a:endParaRPr lang="en-US">
              <a:latin typeface="Times" charset="0"/>
            </a:endParaRPr>
          </a:p>
        </p:txBody>
      </p:sp>
      <p:sp>
        <p:nvSpPr>
          <p:cNvPr id="33855" name="Rectangle 68"/>
          <p:cNvSpPr>
            <a:spLocks noChangeArrowheads="1"/>
          </p:cNvSpPr>
          <p:nvPr/>
        </p:nvSpPr>
        <p:spPr bwMode="auto">
          <a:xfrm>
            <a:off x="5989027" y="1098550"/>
            <a:ext cx="136098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 Plastic scintillator</a:t>
            </a:r>
            <a:endParaRPr lang="en-US">
              <a:latin typeface="Times" charset="0"/>
            </a:endParaRPr>
          </a:p>
        </p:txBody>
      </p:sp>
      <p:sp>
        <p:nvSpPr>
          <p:cNvPr id="33856" name="Rectangle 69"/>
          <p:cNvSpPr>
            <a:spLocks noChangeArrowheads="1"/>
          </p:cNvSpPr>
          <p:nvPr/>
        </p:nvSpPr>
        <p:spPr bwMode="auto">
          <a:xfrm>
            <a:off x="7319597" y="1098550"/>
            <a:ext cx="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 </a:t>
            </a:r>
            <a:endParaRPr lang="en-US">
              <a:latin typeface="Times" charset="0"/>
            </a:endParaRPr>
          </a:p>
        </p:txBody>
      </p:sp>
      <p:sp>
        <p:nvSpPr>
          <p:cNvPr id="33857" name="Rectangle 70"/>
          <p:cNvSpPr>
            <a:spLocks noChangeArrowheads="1"/>
          </p:cNvSpPr>
          <p:nvPr/>
        </p:nvSpPr>
        <p:spPr bwMode="auto">
          <a:xfrm>
            <a:off x="5546481" y="1298576"/>
            <a:ext cx="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GB">
              <a:latin typeface="Times" charset="0"/>
            </a:endParaRPr>
          </a:p>
        </p:txBody>
      </p:sp>
      <p:sp>
        <p:nvSpPr>
          <p:cNvPr id="33858" name="Rectangle 71"/>
          <p:cNvSpPr>
            <a:spLocks noChangeArrowheads="1"/>
          </p:cNvSpPr>
          <p:nvPr/>
        </p:nvSpPr>
        <p:spPr bwMode="auto">
          <a:xfrm>
            <a:off x="6866792" y="1298575"/>
            <a:ext cx="53860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copper</a:t>
            </a:r>
            <a:endParaRPr lang="en-US">
              <a:latin typeface="Times" charset="0"/>
            </a:endParaRPr>
          </a:p>
        </p:txBody>
      </p:sp>
      <p:sp>
        <p:nvSpPr>
          <p:cNvPr id="33859" name="Rectangle 72"/>
          <p:cNvSpPr>
            <a:spLocks noChangeArrowheads="1"/>
          </p:cNvSpPr>
          <p:nvPr/>
        </p:nvSpPr>
        <p:spPr bwMode="auto">
          <a:xfrm>
            <a:off x="7392866" y="1298575"/>
            <a:ext cx="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 </a:t>
            </a:r>
            <a:endParaRPr lang="en-US">
              <a:latin typeface="Times" charset="0"/>
            </a:endParaRPr>
          </a:p>
        </p:txBody>
      </p:sp>
      <p:sp>
        <p:nvSpPr>
          <p:cNvPr id="33860" name="Rectangle 73"/>
          <p:cNvSpPr>
            <a:spLocks noChangeArrowheads="1"/>
          </p:cNvSpPr>
          <p:nvPr/>
        </p:nvSpPr>
        <p:spPr bwMode="auto">
          <a:xfrm>
            <a:off x="5569927" y="1503363"/>
            <a:ext cx="0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 </a:t>
            </a:r>
            <a:endParaRPr lang="en-US">
              <a:latin typeface="Times" charset="0"/>
            </a:endParaRPr>
          </a:p>
        </p:txBody>
      </p:sp>
      <p:sp>
        <p:nvSpPr>
          <p:cNvPr id="33861" name="Rectangle 74"/>
          <p:cNvSpPr>
            <a:spLocks noChangeArrowheads="1"/>
          </p:cNvSpPr>
          <p:nvPr/>
        </p:nvSpPr>
        <p:spPr bwMode="auto">
          <a:xfrm>
            <a:off x="5590443" y="1503364"/>
            <a:ext cx="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endParaRPr lang="en-GB">
              <a:latin typeface="Times" charset="0"/>
            </a:endParaRPr>
          </a:p>
        </p:txBody>
      </p:sp>
      <p:sp>
        <p:nvSpPr>
          <p:cNvPr id="33862" name="Rectangle 75"/>
          <p:cNvSpPr>
            <a:spLocks noChangeArrowheads="1"/>
          </p:cNvSpPr>
          <p:nvPr/>
        </p:nvSpPr>
        <p:spPr bwMode="auto">
          <a:xfrm>
            <a:off x="6868258" y="1503363"/>
            <a:ext cx="714288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>
                <a:solidFill>
                  <a:srgbClr val="000000"/>
                </a:solidFill>
              </a:rPr>
              <a:t>sandwich</a:t>
            </a:r>
            <a:endParaRPr lang="en-US">
              <a:latin typeface="Times" charset="0"/>
            </a:endParaRPr>
          </a:p>
        </p:txBody>
      </p:sp>
      <p:sp>
        <p:nvSpPr>
          <p:cNvPr id="1540172" name="Rectangle 76"/>
          <p:cNvSpPr>
            <a:spLocks noChangeArrowheads="1"/>
          </p:cNvSpPr>
          <p:nvPr/>
        </p:nvSpPr>
        <p:spPr bwMode="auto">
          <a:xfrm>
            <a:off x="572966" y="3556001"/>
            <a:ext cx="2392973" cy="1857375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Helvetica" pitchFamily="-109" charset="0"/>
              <a:ea typeface="+mn-ea"/>
              <a:cs typeface="+mn-cs"/>
            </a:endParaRPr>
          </a:p>
        </p:txBody>
      </p:sp>
      <p:sp>
        <p:nvSpPr>
          <p:cNvPr id="1540173" name="Rectangle 77"/>
          <p:cNvSpPr>
            <a:spLocks noChangeArrowheads="1"/>
          </p:cNvSpPr>
          <p:nvPr/>
        </p:nvSpPr>
        <p:spPr bwMode="auto">
          <a:xfrm>
            <a:off x="4479681" y="5232400"/>
            <a:ext cx="1148862" cy="698500"/>
          </a:xfrm>
          <a:prstGeom prst="rect">
            <a:avLst/>
          </a:prstGeom>
          <a:blipFill dpi="0" rotWithShape="0">
            <a:blip r:embed="rId4"/>
            <a:srcRect/>
            <a:tile tx="0" ty="0" sx="100000" sy="100000" flip="none" algn="tl"/>
          </a:blipFill>
          <a:ln w="12700">
            <a:solidFill>
              <a:srgbClr val="000000"/>
            </a:solidFill>
            <a:miter lim="800000"/>
            <a:headEnd/>
            <a:tailEnd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en-US">
              <a:latin typeface="Helvetica" pitchFamily="-109" charset="0"/>
              <a:ea typeface="+mn-ea"/>
              <a:cs typeface="+mn-cs"/>
            </a:endParaRPr>
          </a:p>
        </p:txBody>
      </p:sp>
      <p:pic>
        <p:nvPicPr>
          <p:cNvPr id="33866" name="Picture 7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939" y="4246563"/>
            <a:ext cx="1304192" cy="158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67" name="Picture 8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266" y="5291139"/>
            <a:ext cx="911469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68" name="Picture 8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7008" y="5273675"/>
            <a:ext cx="1125415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69" name="Picture 8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1774" y="1371600"/>
            <a:ext cx="106240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70" name="Picture 8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82" y="3605213"/>
            <a:ext cx="2363665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71" name="Picture 8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8204" y="1371600"/>
            <a:ext cx="1094642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203AA-C257-6144-9FE9-675460E39663}" type="datetime1">
              <a:rPr lang="fr-FR" smtClean="0"/>
              <a:t>12/02/13</a:t>
            </a:fld>
            <a:endParaRPr lang="fr-F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53</a:t>
            </a:fld>
            <a:endParaRPr lang="fr-FR"/>
          </a:p>
        </p:txBody>
      </p:sp>
      <p:sp>
        <p:nvSpPr>
          <p:cNvPr id="88" name="TextBox 87"/>
          <p:cNvSpPr txBox="1"/>
          <p:nvPr/>
        </p:nvSpPr>
        <p:spPr>
          <a:xfrm>
            <a:off x="222487" y="75474"/>
            <a:ext cx="86862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>
                <a:solidFill>
                  <a:srgbClr val="FF0000"/>
                </a:solidFill>
                <a:latin typeface="+mj-lt"/>
                <a:ea typeface="ＭＳ Ｐゴシック" charset="0"/>
              </a:rPr>
              <a:t>CMS</a:t>
            </a:r>
            <a:endParaRPr lang="fr-CA" sz="28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871733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Date Placeholder 1"/>
          <p:cNvSpPr>
            <a:spLocks noGrp="1"/>
          </p:cNvSpPr>
          <p:nvPr>
            <p:ph type="dt" sz="quarter" idx="4294967295"/>
          </p:nvPr>
        </p:nvSpPr>
        <p:spPr bwMode="auto">
          <a:xfrm>
            <a:off x="0" y="6400800"/>
            <a:ext cx="4290646" cy="285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038CFE1B-6D26-2449-8F37-1194DE0A7D74}" type="datetime1">
              <a:rPr lang="fr-FR" sz="1000" smtClean="0">
                <a:solidFill>
                  <a:srgbClr val="1664BA"/>
                </a:solidFill>
                <a:latin typeface="Arial Unicode MS" charset="0"/>
              </a:rPr>
              <a:t>12/02/13</a:t>
            </a:fld>
            <a:endParaRPr lang="en-US" sz="1000">
              <a:solidFill>
                <a:srgbClr val="1664BA"/>
              </a:solidFill>
              <a:latin typeface="Arial Unicode MS" charset="0"/>
            </a:endParaRPr>
          </a:p>
        </p:txBody>
      </p:sp>
      <p:sp>
        <p:nvSpPr>
          <p:cNvPr id="40963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sz="3200" dirty="0" smtClean="0">
                <a:latin typeface="Arial" charset="0"/>
                <a:ea typeface="ＭＳ Ｐゴシック" charset="0"/>
                <a:cs typeface="ＭＳ Ｐゴシック" charset="0"/>
              </a:rPr>
              <a:t>La construction a </a:t>
            </a:r>
            <a:r>
              <a:rPr lang="en-US" sz="3200" dirty="0" err="1" smtClean="0">
                <a:latin typeface="Arial" charset="0"/>
                <a:ea typeface="ＭＳ Ｐゴシック" charset="0"/>
                <a:cs typeface="ＭＳ Ｐゴシック" charset="0"/>
              </a:rPr>
              <a:t>duré</a:t>
            </a:r>
            <a:r>
              <a:rPr lang="en-US" sz="3200" dirty="0" smtClean="0">
                <a:latin typeface="Arial" charset="0"/>
                <a:ea typeface="ＭＳ Ｐゴシック" charset="0"/>
                <a:cs typeface="ＭＳ Ｐゴシック" charset="0"/>
              </a:rPr>
              <a:t> 16 </a:t>
            </a:r>
            <a:r>
              <a:rPr lang="en-US" sz="3200" dirty="0" err="1" smtClean="0">
                <a:latin typeface="Arial" charset="0"/>
                <a:ea typeface="ＭＳ Ｐゴシック" charset="0"/>
                <a:cs typeface="ＭＳ Ｐゴシック" charset="0"/>
              </a:rPr>
              <a:t>ans</a:t>
            </a:r>
            <a:endParaRPr lang="en-US" sz="32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0964" name="Picture 4" descr="20090123_160b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80" y="1282597"/>
            <a:ext cx="7588040" cy="5045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54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76303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B220B804-7620-5F41-AA51-30E24E5DC831}" type="slidenum">
              <a:rPr lang="en-US" sz="800"/>
              <a:pPr/>
              <a:t>55</a:t>
            </a:fld>
            <a:endParaRPr lang="en-US" sz="800"/>
          </a:p>
        </p:txBody>
      </p:sp>
      <p:sp>
        <p:nvSpPr>
          <p:cNvPr id="6656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457200"/>
            <a:ext cx="8020050" cy="4572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3200">
                <a:solidFill>
                  <a:srgbClr val="3366FF"/>
                </a:solidFill>
                <a:latin typeface="Helvetica" charset="0"/>
                <a:ea typeface="ＭＳ Ｐゴシック" charset="0"/>
                <a:cs typeface="ＭＳ Ｐゴシック" charset="0"/>
              </a:rPr>
              <a:t>Cables, tuyaux et fibres optiques !</a:t>
            </a:r>
          </a:p>
        </p:txBody>
      </p:sp>
      <p:pic>
        <p:nvPicPr>
          <p:cNvPr id="66564" name="Picture 3" descr="YB0_Serv_R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870" y="1103314"/>
            <a:ext cx="7964261" cy="532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7" name="Rectangle 2"/>
          <p:cNvSpPr txBox="1">
            <a:spLocks noChangeArrowheads="1"/>
          </p:cNvSpPr>
          <p:nvPr/>
        </p:nvSpPr>
        <p:spPr bwMode="auto">
          <a:xfrm>
            <a:off x="2895600" y="0"/>
            <a:ext cx="6248400" cy="53340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algn="r"/>
            <a:r>
              <a:rPr lang="fr-FR" sz="2400" b="1">
                <a:solidFill>
                  <a:schemeClr val="bg1"/>
                </a:solidFill>
              </a:rPr>
              <a:t>Comment faire des découvertes au LHC?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0C9A5-E89A-5E41-9FC8-5A4AA24E84E5}" type="datetime1">
              <a:rPr lang="fr-FR" smtClean="0"/>
              <a:t>12/02/13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0766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83F93-0C90-234C-8FF2-39BA310C0327}" type="datetime1">
              <a:rPr lang="fr-FR" smtClean="0"/>
              <a:t>12/02/13</a:t>
            </a:fld>
            <a:endParaRPr lang="fr-F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56</a:t>
            </a:fld>
            <a:endParaRPr lang="fr-FR"/>
          </a:p>
        </p:txBody>
      </p:sp>
      <p:pic>
        <p:nvPicPr>
          <p:cNvPr id="5" name="Picture 4" descr="Capture d’écran 2010-12-03 à 00.00.2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1" y="0"/>
            <a:ext cx="9144000" cy="621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1610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Documents and Settings\tonelli\My Documents\Guido\Guido\CMS TALKS\COLLOQUIO\CMS_Slice.gif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7" y="1171576"/>
            <a:ext cx="8776189" cy="484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81644"/>
            <a:ext cx="9144000" cy="943429"/>
          </a:xfrm>
        </p:spPr>
        <p:txBody>
          <a:bodyPr/>
          <a:lstStyle/>
          <a:p>
            <a:r>
              <a:rPr lang="it-IT" sz="3200" dirty="0" err="1" smtClean="0">
                <a:latin typeface="Arial" charset="0"/>
                <a:ea typeface="ＭＳ Ｐゴシック" charset="0"/>
              </a:rPr>
              <a:t>Identificaction</a:t>
            </a:r>
            <a:r>
              <a:rPr lang="it-IT" sz="3200" dirty="0" smtClean="0">
                <a:latin typeface="Arial" charset="0"/>
                <a:ea typeface="ＭＳ Ｐゴシック" charset="0"/>
              </a:rPr>
              <a:t> et </a:t>
            </a:r>
            <a:r>
              <a:rPr lang="it-IT" sz="3200" dirty="0" err="1" smtClean="0">
                <a:latin typeface="Arial" charset="0"/>
                <a:ea typeface="ＭＳ Ｐゴシック" charset="0"/>
              </a:rPr>
              <a:t>mesure</a:t>
            </a:r>
            <a:endParaRPr lang="en-GB" sz="3200" dirty="0">
              <a:latin typeface="Arial" charset="0"/>
              <a:ea typeface="ＭＳ Ｐゴシック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A30C5D-2744-1941-A50D-40CBB5D3C197}" type="datetime1">
              <a:rPr lang="fr-FR" smtClean="0"/>
              <a:t>12/02/13</a:t>
            </a:fld>
            <a:endParaRPr lang="fr-F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57</a:t>
            </a:fld>
            <a:endParaRPr lang="fr-FR"/>
          </a:p>
        </p:txBody>
      </p:sp>
      <p:sp>
        <p:nvSpPr>
          <p:cNvPr id="4" name="TextBox 3"/>
          <p:cNvSpPr txBox="1"/>
          <p:nvPr/>
        </p:nvSpPr>
        <p:spPr>
          <a:xfrm>
            <a:off x="212280" y="986910"/>
            <a:ext cx="591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 action="ppaction://hlinkfile"/>
              </a:rPr>
              <a:t>Lien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73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Grille de </a:t>
            </a:r>
            <a:r>
              <a:rPr lang="en-US" dirty="0" err="1" smtClean="0"/>
              <a:t>calcul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Fréquence de collision : 40 MHz</a:t>
            </a:r>
            <a:endParaRPr lang="fr-FR" dirty="0"/>
          </a:p>
          <a:p>
            <a:r>
              <a:rPr lang="fr-FR" dirty="0" smtClean="0"/>
              <a:t>Besoin d’une grande puissance de calcul : </a:t>
            </a:r>
            <a:br>
              <a:rPr lang="fr-FR" dirty="0" smtClean="0"/>
            </a:br>
            <a:r>
              <a:rPr lang="fr-FR" dirty="0" smtClean="0">
                <a:sym typeface="Wingdings"/>
              </a:rPr>
              <a:t> </a:t>
            </a:r>
            <a:r>
              <a:rPr lang="fr-FR" dirty="0" smtClean="0"/>
              <a:t>développement de la grille de calcul</a:t>
            </a:r>
          </a:p>
          <a:p>
            <a:pPr lvl="1"/>
            <a:r>
              <a:rPr lang="fr-FR" dirty="0" err="1" smtClean="0"/>
              <a:t>Worldwide</a:t>
            </a:r>
            <a:r>
              <a:rPr lang="fr-FR" dirty="0" smtClean="0"/>
              <a:t> LHC </a:t>
            </a:r>
            <a:r>
              <a:rPr lang="fr-FR" dirty="0" err="1" smtClean="0"/>
              <a:t>Computing</a:t>
            </a:r>
            <a:r>
              <a:rPr lang="fr-FR" dirty="0" smtClean="0"/>
              <a:t> </a:t>
            </a:r>
            <a:r>
              <a:rPr lang="fr-FR" dirty="0" err="1" smtClean="0"/>
              <a:t>Grid</a:t>
            </a:r>
            <a:r>
              <a:rPr lang="fr-FR" dirty="0" smtClean="0"/>
              <a:t> connecte 1000000 processeurs dans 34 pays avec des transferts de données </a:t>
            </a:r>
            <a:r>
              <a:rPr lang="fr-FR" dirty="0" err="1" smtClean="0"/>
              <a:t>utlra</a:t>
            </a:r>
            <a:r>
              <a:rPr lang="fr-FR" dirty="0" err="1"/>
              <a:t>-</a:t>
            </a:r>
            <a:r>
              <a:rPr lang="fr-FR" dirty="0" err="1" smtClean="0"/>
              <a:t>rapides</a:t>
            </a:r>
            <a:endParaRPr lang="fr-F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9AEB4D-20AB-A74C-BDDC-3F2D5B0E15D2}" type="datetime1">
              <a:rPr lang="fr-FR" smtClean="0"/>
              <a:t>12/02/13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58</a:t>
            </a:fld>
            <a:endParaRPr lang="fr-FR"/>
          </a:p>
        </p:txBody>
      </p:sp>
      <p:pic>
        <p:nvPicPr>
          <p:cNvPr id="6" name="Picture 5" descr="Capture d’écran 2010-12-02 à 23.57.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07" y="3839329"/>
            <a:ext cx="3401786" cy="2546956"/>
          </a:xfrm>
          <a:prstGeom prst="rect">
            <a:avLst/>
          </a:prstGeom>
        </p:spPr>
      </p:pic>
      <p:pic>
        <p:nvPicPr>
          <p:cNvPr id="7" name="Picture 6" descr="Capture d’écran 2010-12-03 à 00.04.04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111" y="3796087"/>
            <a:ext cx="3201252" cy="2461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107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événement di-photon</a:t>
            </a:r>
            <a:endParaRPr lang="fr-F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5F6171-14D5-A841-898D-C99386B03301}" type="datetime1">
              <a:rPr lang="fr-FR" smtClean="0"/>
              <a:t>12/02/13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59</a:t>
            </a:fld>
            <a:endParaRPr lang="fr-FR"/>
          </a:p>
        </p:txBody>
      </p:sp>
      <p:pic>
        <p:nvPicPr>
          <p:cNvPr id="7" name="Picture 6" descr="gg-run177878-evt188723900-3d-with-barr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262" y="1366376"/>
            <a:ext cx="7409847" cy="504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224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63CEC-16B2-9241-9B33-5E00CDD0609B}" type="datetime1">
              <a:rPr lang="fr-FR" smtClean="0"/>
              <a:t>12/02/13</a:t>
            </a:fld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6</a:t>
            </a:fld>
            <a:endParaRPr lang="fr-FR"/>
          </a:p>
        </p:txBody>
      </p:sp>
      <p:pic>
        <p:nvPicPr>
          <p:cNvPr id="5" name="Picture 21" descr="herm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40" y="1136478"/>
            <a:ext cx="2661441" cy="2378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27991" y="167358"/>
            <a:ext cx="33223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/>
              <a:t>M</a:t>
            </a:r>
            <a:r>
              <a:rPr lang="en-US" b="1" dirty="0" err="1" smtClean="0"/>
              <a:t>oyen</a:t>
            </a:r>
            <a:r>
              <a:rPr lang="en-US" b="1" dirty="0" smtClean="0"/>
              <a:t>-age </a:t>
            </a:r>
            <a:r>
              <a:rPr lang="en-US" dirty="0" smtClean="0"/>
              <a:t>: Les </a:t>
            </a:r>
            <a:r>
              <a:rPr lang="en-US" dirty="0" err="1" smtClean="0"/>
              <a:t>alchimistes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fr-FR" dirty="0"/>
              <a:t>éléments de </a:t>
            </a:r>
            <a:r>
              <a:rPr lang="fr-FR" dirty="0" smtClean="0"/>
              <a:t>contrôle</a:t>
            </a:r>
            <a:br>
              <a:rPr lang="fr-FR" dirty="0" smtClean="0"/>
            </a:br>
            <a:r>
              <a:rPr lang="fr-FR" dirty="0" smtClean="0"/>
              <a:t>(</a:t>
            </a:r>
            <a:r>
              <a:rPr lang="fr-FR" dirty="0"/>
              <a:t>sel, soufre, mercure) </a:t>
            </a:r>
            <a:r>
              <a:rPr lang="fr-FR" dirty="0" smtClean="0"/>
              <a:t>et </a:t>
            </a:r>
            <a:r>
              <a:rPr lang="fr-FR" dirty="0"/>
              <a:t>métaux</a:t>
            </a:r>
          </a:p>
          <a:p>
            <a:endParaRPr lang="en-US" dirty="0"/>
          </a:p>
        </p:txBody>
      </p:sp>
      <p:sp>
        <p:nvSpPr>
          <p:cNvPr id="11" name="Rectangle 23"/>
          <p:cNvSpPr>
            <a:spLocks noChangeArrowheads="1"/>
          </p:cNvSpPr>
          <p:nvPr/>
        </p:nvSpPr>
        <p:spPr bwMode="auto">
          <a:xfrm>
            <a:off x="0" y="3947664"/>
            <a:ext cx="4696299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indent="12700">
              <a:spcBef>
                <a:spcPct val="20000"/>
              </a:spcBef>
            </a:pPr>
            <a:r>
              <a:rPr lang="fr-FR" b="1" dirty="0"/>
              <a:t>XVIII</a:t>
            </a:r>
            <a:r>
              <a:rPr lang="fr-FR" b="1" baseline="30000" dirty="0"/>
              <a:t> </a:t>
            </a:r>
            <a:r>
              <a:rPr lang="fr-FR" b="1" dirty="0"/>
              <a:t>siècle </a:t>
            </a:r>
            <a:r>
              <a:rPr lang="fr-FR" dirty="0"/>
              <a:t>:</a:t>
            </a:r>
            <a:r>
              <a:rPr lang="fr-FR" baseline="30000" dirty="0"/>
              <a:t> </a:t>
            </a:r>
            <a:r>
              <a:rPr lang="fr-FR" dirty="0"/>
              <a:t>  Les chimistes (Boyle, Cavendish, Lavoisier) et la renaissance de l</a:t>
            </a:r>
            <a:r>
              <a:rPr lang="ja-JP" altLang="fr-FR" dirty="0">
                <a:latin typeface="Arial"/>
              </a:rPr>
              <a:t>’</a:t>
            </a:r>
            <a:r>
              <a:rPr lang="fr-FR" dirty="0"/>
              <a:t>hypothèse atomique (Dalton): l</a:t>
            </a:r>
            <a:r>
              <a:rPr lang="ja-JP" altLang="fr-FR" dirty="0">
                <a:latin typeface="Arial"/>
              </a:rPr>
              <a:t>’</a:t>
            </a:r>
            <a:r>
              <a:rPr lang="fr-FR" dirty="0"/>
              <a:t>eau, l</a:t>
            </a:r>
            <a:r>
              <a:rPr lang="ja-JP" altLang="fr-FR" dirty="0">
                <a:latin typeface="Arial"/>
              </a:rPr>
              <a:t>’</a:t>
            </a:r>
            <a:r>
              <a:rPr lang="fr-FR" dirty="0"/>
              <a:t>air, le sel sont composites</a:t>
            </a:r>
            <a:r>
              <a:rPr lang="fr-FR" sz="2000" dirty="0" smtClean="0"/>
              <a:t>.</a:t>
            </a:r>
            <a:endParaRPr lang="fr-FR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4873518" y="364251"/>
            <a:ext cx="3813739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XIX</a:t>
            </a:r>
            <a:r>
              <a:rPr lang="fr-FR" sz="2000" b="1" baseline="30000" dirty="0"/>
              <a:t> </a:t>
            </a:r>
            <a:r>
              <a:rPr lang="fr-FR" sz="2000" b="1" dirty="0"/>
              <a:t>siècle </a:t>
            </a:r>
            <a:r>
              <a:rPr lang="fr-FR" sz="2000" dirty="0"/>
              <a:t>: </a:t>
            </a:r>
            <a:r>
              <a:rPr lang="fr-FR" dirty="0"/>
              <a:t>Mendeleïev classe les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éléments</a:t>
            </a:r>
            <a:r>
              <a:rPr lang="fr-FR" dirty="0"/>
              <a:t>, chaque élément à son type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d</a:t>
            </a:r>
            <a:r>
              <a:rPr lang="ja-JP" altLang="fr-FR" dirty="0" smtClean="0"/>
              <a:t>’</a:t>
            </a:r>
            <a:r>
              <a:rPr lang="fr-FR" dirty="0" smtClean="0"/>
              <a:t>atome</a:t>
            </a:r>
            <a:endParaRPr lang="fr-FR" dirty="0"/>
          </a:p>
          <a:p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4562155" y="0"/>
            <a:ext cx="19691" cy="6492875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5" name="Picture 24" descr="mendeleie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518" y="3708703"/>
            <a:ext cx="4171081" cy="251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:\users\muanza\dalton_thomson.jpg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DFCCB"/>
              </a:clrFrom>
              <a:clrTo>
                <a:srgbClr val="FDFCC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459"/>
          <a:stretch/>
        </p:blipFill>
        <p:spPr bwMode="auto">
          <a:xfrm>
            <a:off x="1565432" y="4840453"/>
            <a:ext cx="1240533" cy="1542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5" descr="mendeleie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576" y="1721327"/>
            <a:ext cx="1509712" cy="143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932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Désintégration</a:t>
            </a:r>
            <a:r>
              <a:rPr lang="en-US" dirty="0" smtClean="0"/>
              <a:t> W-&gt;</a:t>
            </a:r>
            <a:r>
              <a:rPr lang="en-US" dirty="0" err="1" smtClean="0">
                <a:latin typeface="Symbol" charset="2"/>
                <a:cs typeface="Symbol" charset="2"/>
              </a:rPr>
              <a:t>mn</a:t>
            </a:r>
            <a:endParaRPr lang="en-US" dirty="0">
              <a:latin typeface="Symbol" charset="2"/>
              <a:cs typeface="Symbol" charset="2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7B9C8-92A2-CA4D-988A-656EE54646D3}" type="datetime1">
              <a:rPr lang="fr-FR" smtClean="0"/>
              <a:t>12/02/13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60</a:t>
            </a:fld>
            <a:endParaRPr lang="fr-FR"/>
          </a:p>
        </p:txBody>
      </p:sp>
      <p:pic>
        <p:nvPicPr>
          <p:cNvPr id="6" name="Picture 5" descr="Capture d’écran 2012-03-01 à 11.36.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353" y="1318786"/>
            <a:ext cx="5861719" cy="497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808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Désintégration</a:t>
            </a:r>
            <a:r>
              <a:rPr lang="en-US" dirty="0" smtClean="0"/>
              <a:t> quark top</a:t>
            </a:r>
            <a:endParaRPr lang="en-US" dirty="0"/>
          </a:p>
        </p:txBody>
      </p:sp>
      <p:pic>
        <p:nvPicPr>
          <p:cNvPr id="6" name="Content Placeholder 5" descr="1007142_01-A4-at-144-dpi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6" b="4226"/>
          <a:stretch>
            <a:fillRect/>
          </a:stretch>
        </p:blipFill>
        <p:spPr>
          <a:xfrm>
            <a:off x="301776" y="1335149"/>
            <a:ext cx="8540447" cy="457988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17C63-BF8B-F94D-A28D-4097BFE779A9}" type="datetime1">
              <a:rPr lang="fr-FR" smtClean="0"/>
              <a:t>12/02/13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61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7319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Animation : 4 </a:t>
            </a:r>
            <a:r>
              <a:rPr lang="en-US" dirty="0" err="1" smtClean="0"/>
              <a:t>muons</a:t>
            </a:r>
            <a:endParaRPr lang="en-US" dirty="0"/>
          </a:p>
        </p:txBody>
      </p:sp>
      <p:pic>
        <p:nvPicPr>
          <p:cNvPr id="6" name="LHC collision event at CMS showing four high energy muons (C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1224955"/>
            <a:ext cx="9123363" cy="513178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A9F0C-DD8E-044B-92B1-4B238FDFA12F}" type="datetime1">
              <a:rPr lang="fr-FR" smtClean="0"/>
              <a:t>12/02/13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563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Animation : 4 </a:t>
            </a:r>
            <a:r>
              <a:rPr lang="en-US" dirty="0" err="1" smtClean="0"/>
              <a:t>électrons</a:t>
            </a:r>
            <a:endParaRPr lang="en-US" dirty="0"/>
          </a:p>
        </p:txBody>
      </p:sp>
      <p:pic>
        <p:nvPicPr>
          <p:cNvPr id="6" name="LHC collision event at CMS showing four high energy electron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1215897"/>
            <a:ext cx="9148698" cy="5146031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849CE-F255-6541-BCEB-31A0F8FAFB0F}" type="datetime1">
              <a:rPr lang="fr-FR" smtClean="0"/>
              <a:t>12/02/13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63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82886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>
                <a:solidFill>
                  <a:srgbClr val="000000"/>
                </a:solidFill>
              </a:rPr>
              <a:t>Conclusions</a:t>
            </a:r>
            <a:endParaRPr lang="fr-FR" b="1" dirty="0">
              <a:solidFill>
                <a:srgbClr val="00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 smtClean="0"/>
              <a:t>Malgré le succès du modèle standard, il reste de nombreuses questions sans réponses en physique des particules.</a:t>
            </a:r>
          </a:p>
          <a:p>
            <a:r>
              <a:rPr lang="fr-FR" dirty="0">
                <a:solidFill>
                  <a:srgbClr val="000000"/>
                </a:solidFill>
              </a:rPr>
              <a:t>Après 20 années de recherche, développement, conception et construction l’accélérateur et les détecteurs sont </a:t>
            </a:r>
            <a:r>
              <a:rPr lang="fr-FR" dirty="0" smtClean="0">
                <a:solidFill>
                  <a:srgbClr val="000000"/>
                </a:solidFill>
              </a:rPr>
              <a:t>en fonctionnement depuis </a:t>
            </a:r>
            <a:r>
              <a:rPr lang="fr-FR" dirty="0" smtClean="0">
                <a:solidFill>
                  <a:srgbClr val="000000"/>
                </a:solidFill>
              </a:rPr>
              <a:t>3 </a:t>
            </a:r>
            <a:r>
              <a:rPr lang="fr-FR" dirty="0" smtClean="0">
                <a:solidFill>
                  <a:srgbClr val="000000"/>
                </a:solidFill>
              </a:rPr>
              <a:t>ans.</a:t>
            </a:r>
            <a:endParaRPr lang="fr-FR" dirty="0">
              <a:solidFill>
                <a:srgbClr val="000000"/>
              </a:solidFill>
            </a:endParaRPr>
          </a:p>
          <a:p>
            <a:r>
              <a:rPr lang="fr-FR" dirty="0" smtClean="0">
                <a:solidFill>
                  <a:srgbClr val="000000"/>
                </a:solidFill>
              </a:rPr>
              <a:t>Le LHC a déjà délivr</a:t>
            </a:r>
            <a:r>
              <a:rPr lang="fr-FR" dirty="0" smtClean="0">
                <a:solidFill>
                  <a:srgbClr val="000000"/>
                </a:solidFill>
              </a:rPr>
              <a:t>é son premier résultat : observation probable du boson de </a:t>
            </a:r>
            <a:r>
              <a:rPr lang="fr-FR" dirty="0" err="1" smtClean="0">
                <a:solidFill>
                  <a:srgbClr val="000000"/>
                </a:solidFill>
              </a:rPr>
              <a:t>Higgs</a:t>
            </a:r>
            <a:r>
              <a:rPr lang="fr-FR" dirty="0">
                <a:solidFill>
                  <a:srgbClr val="000000"/>
                </a:solidFill>
              </a:rPr>
              <a:t> </a:t>
            </a:r>
            <a:r>
              <a:rPr lang="fr-FR" dirty="0" smtClean="0">
                <a:solidFill>
                  <a:srgbClr val="000000"/>
                </a:solidFill>
              </a:rPr>
              <a:t>en juillet 2012.</a:t>
            </a:r>
            <a:endParaRPr lang="fr-FR" dirty="0">
              <a:solidFill>
                <a:srgbClr val="000000"/>
              </a:solidFill>
            </a:endParaRPr>
          </a:p>
          <a:p>
            <a:r>
              <a:rPr lang="fr-FR" b="1" dirty="0" smtClean="0">
                <a:solidFill>
                  <a:srgbClr val="000000"/>
                </a:solidFill>
              </a:rPr>
              <a:t>Le </a:t>
            </a:r>
            <a:r>
              <a:rPr lang="fr-FR" b="1" dirty="0">
                <a:solidFill>
                  <a:srgbClr val="000000"/>
                </a:solidFill>
              </a:rPr>
              <a:t>LHC (2010-2030) ouvre une nouvelle ère de la physique</a:t>
            </a:r>
            <a:r>
              <a:rPr lang="fr-FR" b="1" dirty="0" smtClean="0">
                <a:solidFill>
                  <a:srgbClr val="000000"/>
                </a:solidFill>
              </a:rPr>
              <a:t>!</a:t>
            </a:r>
            <a:br>
              <a:rPr lang="fr-FR" b="1" dirty="0" smtClean="0">
                <a:solidFill>
                  <a:srgbClr val="000000"/>
                </a:solidFill>
              </a:rPr>
            </a:br>
            <a:endParaRPr lang="fr-FR" sz="2400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1BFE9-2381-5641-96F2-0FB9E7C87ECB}" type="slidenum">
              <a:rPr lang="fr-FR" smtClean="0"/>
              <a:pPr/>
              <a:t>64</a:t>
            </a:fld>
            <a:endParaRPr lang="fr-F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1CAC-CAED-F44D-85C6-3D517B4B3AB9}" type="datetime1">
              <a:rPr lang="fr-FR" smtClean="0"/>
              <a:t>12/02/13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98914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Programme</a:t>
            </a:r>
            <a:r>
              <a:rPr lang="en-US" dirty="0" smtClean="0"/>
              <a:t> du </a:t>
            </a:r>
            <a:r>
              <a:rPr lang="en-US" dirty="0" smtClean="0"/>
              <a:t>14/</a:t>
            </a:r>
            <a:r>
              <a:rPr lang="en-US" dirty="0" smtClean="0"/>
              <a:t>03/</a:t>
            </a:r>
            <a:r>
              <a:rPr lang="en-US" dirty="0" smtClean="0"/>
              <a:t>2013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9h– </a:t>
            </a:r>
            <a:r>
              <a:rPr lang="en-US" dirty="0" smtClean="0"/>
              <a:t>12h </a:t>
            </a:r>
          </a:p>
          <a:p>
            <a:pPr lvl="1"/>
            <a:r>
              <a:rPr lang="en-US" dirty="0" smtClean="0"/>
              <a:t>Le </a:t>
            </a:r>
            <a:r>
              <a:rPr lang="en-US" dirty="0" err="1" smtClean="0"/>
              <a:t>modèle</a:t>
            </a:r>
            <a:r>
              <a:rPr lang="en-US" dirty="0" smtClean="0"/>
              <a:t> standard</a:t>
            </a:r>
          </a:p>
          <a:p>
            <a:pPr lvl="1"/>
            <a:r>
              <a:rPr lang="en-US" dirty="0" smtClean="0"/>
              <a:t>LHC et CMS</a:t>
            </a:r>
          </a:p>
          <a:p>
            <a:pPr lvl="1"/>
            <a:r>
              <a:rPr lang="en-US" dirty="0" err="1" smtClean="0"/>
              <a:t>Analyse</a:t>
            </a:r>
            <a:r>
              <a:rPr lang="en-US" dirty="0" smtClean="0"/>
              <a:t> de </a:t>
            </a:r>
            <a:r>
              <a:rPr lang="en-US" dirty="0" err="1" smtClean="0"/>
              <a:t>données</a:t>
            </a:r>
            <a:r>
              <a:rPr lang="en-US" dirty="0" smtClean="0"/>
              <a:t> et </a:t>
            </a:r>
            <a:r>
              <a:rPr lang="en-US" dirty="0" err="1" smtClean="0"/>
              <a:t>visite</a:t>
            </a:r>
            <a:r>
              <a:rPr lang="en-US" dirty="0" smtClean="0"/>
              <a:t> du CMS center</a:t>
            </a:r>
          </a:p>
          <a:p>
            <a:r>
              <a:rPr lang="en-US" dirty="0" smtClean="0"/>
              <a:t>12h – 13h30 : </a:t>
            </a:r>
            <a:r>
              <a:rPr lang="en-US" dirty="0" err="1"/>
              <a:t>R</a:t>
            </a:r>
            <a:r>
              <a:rPr lang="en-US" dirty="0" err="1" smtClean="0"/>
              <a:t>epas</a:t>
            </a:r>
            <a:endParaRPr lang="en-US" dirty="0" smtClean="0"/>
          </a:p>
          <a:p>
            <a:r>
              <a:rPr lang="en-US" dirty="0" smtClean="0"/>
              <a:t>13h30 – 15h00 : </a:t>
            </a:r>
            <a:r>
              <a:rPr lang="en-US" dirty="0" err="1" smtClean="0"/>
              <a:t>Exercice</a:t>
            </a:r>
            <a:r>
              <a:rPr lang="en-US" dirty="0" smtClean="0"/>
              <a:t> W/Z</a:t>
            </a:r>
          </a:p>
          <a:p>
            <a:r>
              <a:rPr lang="en-US" dirty="0" smtClean="0"/>
              <a:t>15h-16h : </a:t>
            </a:r>
            <a:r>
              <a:rPr lang="en-US" dirty="0" err="1" smtClean="0"/>
              <a:t>Mise</a:t>
            </a:r>
            <a:r>
              <a:rPr lang="en-US" dirty="0" smtClean="0"/>
              <a:t> en </a:t>
            </a:r>
            <a:r>
              <a:rPr lang="en-US" dirty="0" err="1" smtClean="0"/>
              <a:t>commun</a:t>
            </a:r>
            <a:r>
              <a:rPr lang="en-US" dirty="0" smtClean="0"/>
              <a:t> des </a:t>
            </a:r>
            <a:r>
              <a:rPr lang="en-US" dirty="0" err="1" smtClean="0"/>
              <a:t>résultats</a:t>
            </a:r>
            <a:endParaRPr lang="en-US" dirty="0" smtClean="0"/>
          </a:p>
          <a:p>
            <a:r>
              <a:rPr lang="en-US" dirty="0" smtClean="0"/>
              <a:t>16h00 – 17h00 : </a:t>
            </a:r>
            <a:r>
              <a:rPr lang="en-US" dirty="0" err="1" smtClean="0"/>
              <a:t>Visioconférence</a:t>
            </a:r>
            <a:r>
              <a:rPr lang="en-US" dirty="0" smtClean="0"/>
              <a:t> avec le CERN</a:t>
            </a:r>
          </a:p>
          <a:p>
            <a:pPr marL="403225" lvl="1" indent="0"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7CC9D8-D3C8-C246-948C-10773E1E35CB}" type="datetime1">
              <a:rPr lang="fr-FR" smtClean="0"/>
              <a:t>12/02/13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65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8928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819150" y="3224213"/>
            <a:ext cx="7542213" cy="1500187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9947D-9639-2C41-86CB-84480218B08F}" type="datetime1">
              <a:rPr lang="fr-FR" smtClean="0"/>
              <a:t>12/02/13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66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6645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fld id="{1D0D54A0-583E-7E4D-9388-ABE293D05639}" type="slidenum">
              <a:rPr lang="en-US" sz="800"/>
              <a:pPr/>
              <a:t>67</a:t>
            </a:fld>
            <a:endParaRPr lang="en-US" sz="800"/>
          </a:p>
        </p:txBody>
      </p:sp>
      <p:sp>
        <p:nvSpPr>
          <p:cNvPr id="137219" name="TextBox 11"/>
          <p:cNvSpPr txBox="1">
            <a:spLocks noChangeArrowheads="1"/>
          </p:cNvSpPr>
          <p:nvPr/>
        </p:nvSpPr>
        <p:spPr bwMode="auto">
          <a:xfrm>
            <a:off x="8686800" y="5105400"/>
            <a:ext cx="1841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2pPr>
            <a:lvl3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3pPr>
            <a:lvl4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4pPr>
            <a:lvl5pPr eaLnBrk="0" hangingPunct="0"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Helvetica" charset="0"/>
                <a:ea typeface="ＭＳ Ｐゴシック" charset="0"/>
              </a:defRPr>
            </a:lvl9pPr>
          </a:lstStyle>
          <a:p>
            <a:pPr eaLnBrk="1" hangingPunct="1"/>
            <a:endParaRPr lang="fr-FR"/>
          </a:p>
        </p:txBody>
      </p:sp>
      <p:sp>
        <p:nvSpPr>
          <p:cNvPr id="137220" name="Title 14"/>
          <p:cNvSpPr>
            <a:spLocks noGrp="1"/>
          </p:cNvSpPr>
          <p:nvPr>
            <p:ph type="title"/>
          </p:nvPr>
        </p:nvSpPr>
        <p:spPr bwMode="auto">
          <a:xfrm>
            <a:off x="4191000" y="0"/>
            <a:ext cx="4953000" cy="457200"/>
          </a:xfrm>
          <a:solidFill>
            <a:srgbClr val="FF0000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fr-FR" sz="2400">
                <a:solidFill>
                  <a:schemeClr val="bg1"/>
                </a:solidFill>
                <a:latin typeface="Helvetica" charset="0"/>
                <a:ea typeface="ＭＳ Ｐゴシック" charset="0"/>
                <a:cs typeface="ＭＳ Ｐゴシック" charset="0"/>
              </a:rPr>
              <a:t>Le LHC à long terme (2010-2030)</a:t>
            </a:r>
          </a:p>
        </p:txBody>
      </p:sp>
      <p:pic>
        <p:nvPicPr>
          <p:cNvPr id="1372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90600"/>
            <a:ext cx="8077200" cy="483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1143000" y="3048000"/>
            <a:ext cx="1676400" cy="915988"/>
            <a:chOff x="1143000" y="3048000"/>
            <a:chExt cx="1676400" cy="915194"/>
          </a:xfrm>
        </p:grpSpPr>
        <p:sp>
          <p:nvSpPr>
            <p:cNvPr id="137257" name="TextBox 6"/>
            <p:cNvSpPr txBox="1">
              <a:spLocks noChangeArrowheads="1"/>
            </p:cNvSpPr>
            <p:nvPr/>
          </p:nvSpPr>
          <p:spPr bwMode="auto">
            <a:xfrm>
              <a:off x="1143000" y="3048000"/>
              <a:ext cx="1676400" cy="64633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800">
                  <a:solidFill>
                    <a:srgbClr val="FF0000"/>
                  </a:solidFill>
                </a:rPr>
                <a:t>Z’(1.5 TeV)</a:t>
              </a:r>
            </a:p>
            <a:p>
              <a:pPr eaLnBrk="1" hangingPunct="1"/>
              <a:r>
                <a:rPr lang="fr-FR" sz="1800">
                  <a:solidFill>
                    <a:srgbClr val="FF0000"/>
                  </a:solidFill>
                </a:rPr>
                <a:t>SUSY(1 TeV)</a:t>
              </a:r>
            </a:p>
          </p:txBody>
        </p:sp>
        <p:cxnSp>
          <p:nvCxnSpPr>
            <p:cNvPr id="137258" name="Straight Arrow Connector 11"/>
            <p:cNvCxnSpPr>
              <a:cxnSpLocks noChangeShapeType="1"/>
            </p:cNvCxnSpPr>
            <p:nvPr/>
          </p:nvCxnSpPr>
          <p:spPr bwMode="auto">
            <a:xfrm rot="5400000">
              <a:off x="2170906" y="3848100"/>
              <a:ext cx="229394" cy="794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3" name="Group 38"/>
          <p:cNvGrpSpPr>
            <a:grpSpLocks/>
          </p:cNvGrpSpPr>
          <p:nvPr/>
        </p:nvGrpSpPr>
        <p:grpSpPr bwMode="auto">
          <a:xfrm>
            <a:off x="2667000" y="2362200"/>
            <a:ext cx="1066800" cy="685800"/>
            <a:chOff x="2667000" y="2362200"/>
            <a:chExt cx="1066800" cy="685800"/>
          </a:xfrm>
        </p:grpSpPr>
        <p:sp>
          <p:nvSpPr>
            <p:cNvPr id="137255" name="TextBox 6"/>
            <p:cNvSpPr txBox="1">
              <a:spLocks noChangeArrowheads="1"/>
            </p:cNvSpPr>
            <p:nvPr/>
          </p:nvSpPr>
          <p:spPr bwMode="auto">
            <a:xfrm>
              <a:off x="2667000" y="2362200"/>
              <a:ext cx="10668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800">
                  <a:solidFill>
                    <a:srgbClr val="FF0000"/>
                  </a:solidFill>
                </a:rPr>
                <a:t>Higgs</a:t>
              </a:r>
            </a:p>
          </p:txBody>
        </p:sp>
        <p:cxnSp>
          <p:nvCxnSpPr>
            <p:cNvPr id="137256" name="Straight Arrow Connector 13"/>
            <p:cNvCxnSpPr>
              <a:cxnSpLocks noChangeShapeType="1"/>
            </p:cNvCxnSpPr>
            <p:nvPr/>
          </p:nvCxnSpPr>
          <p:spPr bwMode="auto">
            <a:xfrm rot="5400000">
              <a:off x="2896394" y="2894806"/>
              <a:ext cx="304800" cy="1588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4" name="Group 40"/>
          <p:cNvGrpSpPr>
            <a:grpSpLocks/>
          </p:cNvGrpSpPr>
          <p:nvPr/>
        </p:nvGrpSpPr>
        <p:grpSpPr bwMode="auto">
          <a:xfrm>
            <a:off x="3200400" y="1066800"/>
            <a:ext cx="3733800" cy="762000"/>
            <a:chOff x="3200400" y="1066800"/>
            <a:chExt cx="3733800" cy="762000"/>
          </a:xfrm>
        </p:grpSpPr>
        <p:sp>
          <p:nvSpPr>
            <p:cNvPr id="137253" name="TextBox 6"/>
            <p:cNvSpPr txBox="1">
              <a:spLocks noChangeArrowheads="1"/>
            </p:cNvSpPr>
            <p:nvPr/>
          </p:nvSpPr>
          <p:spPr bwMode="auto">
            <a:xfrm>
              <a:off x="3200400" y="1066800"/>
              <a:ext cx="3733800" cy="3693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r" eaLnBrk="1" hangingPunct="1"/>
              <a:r>
                <a:rPr lang="fr-FR" sz="1800">
                  <a:solidFill>
                    <a:srgbClr val="FF0000"/>
                  </a:solidFill>
                </a:rPr>
                <a:t>SUSY(3 TeV)</a:t>
              </a:r>
            </a:p>
          </p:txBody>
        </p:sp>
        <p:cxnSp>
          <p:nvCxnSpPr>
            <p:cNvPr id="137254" name="Straight Arrow Connector 16"/>
            <p:cNvCxnSpPr>
              <a:cxnSpLocks noChangeShapeType="1"/>
            </p:cNvCxnSpPr>
            <p:nvPr/>
          </p:nvCxnSpPr>
          <p:spPr bwMode="auto">
            <a:xfrm rot="5400000">
              <a:off x="6020594" y="1675606"/>
              <a:ext cx="304800" cy="1588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5" name="Group 41"/>
          <p:cNvGrpSpPr>
            <a:grpSpLocks/>
          </p:cNvGrpSpPr>
          <p:nvPr/>
        </p:nvGrpSpPr>
        <p:grpSpPr bwMode="auto">
          <a:xfrm>
            <a:off x="7848600" y="914400"/>
            <a:ext cx="1295400" cy="685800"/>
            <a:chOff x="7848600" y="914400"/>
            <a:chExt cx="1295400" cy="685800"/>
          </a:xfrm>
        </p:grpSpPr>
        <p:sp>
          <p:nvSpPr>
            <p:cNvPr id="137251" name="TextBox 6"/>
            <p:cNvSpPr txBox="1">
              <a:spLocks noChangeArrowheads="1"/>
            </p:cNvSpPr>
            <p:nvPr/>
          </p:nvSpPr>
          <p:spPr bwMode="auto">
            <a:xfrm>
              <a:off x="7848600" y="914400"/>
              <a:ext cx="1295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800">
                  <a:solidFill>
                    <a:srgbClr val="FF0000"/>
                  </a:solidFill>
                </a:rPr>
                <a:t>Z’(6 TeV)</a:t>
              </a:r>
            </a:p>
          </p:txBody>
        </p:sp>
        <p:cxnSp>
          <p:nvCxnSpPr>
            <p:cNvPr id="137252" name="Straight Arrow Connector 18"/>
            <p:cNvCxnSpPr>
              <a:cxnSpLocks noChangeShapeType="1"/>
            </p:cNvCxnSpPr>
            <p:nvPr/>
          </p:nvCxnSpPr>
          <p:spPr bwMode="auto">
            <a:xfrm rot="5400000">
              <a:off x="8306594" y="1447006"/>
              <a:ext cx="304800" cy="1588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6" name="Group 39"/>
          <p:cNvGrpSpPr>
            <a:grpSpLocks/>
          </p:cNvGrpSpPr>
          <p:nvPr/>
        </p:nvGrpSpPr>
        <p:grpSpPr bwMode="auto">
          <a:xfrm>
            <a:off x="3124200" y="1524000"/>
            <a:ext cx="2819400" cy="685800"/>
            <a:chOff x="3124200" y="1524000"/>
            <a:chExt cx="2819400" cy="685800"/>
          </a:xfrm>
        </p:grpSpPr>
        <p:sp>
          <p:nvSpPr>
            <p:cNvPr id="137249" name="TextBox 6"/>
            <p:cNvSpPr txBox="1">
              <a:spLocks noChangeArrowheads="1"/>
            </p:cNvSpPr>
            <p:nvPr/>
          </p:nvSpPr>
          <p:spPr bwMode="auto">
            <a:xfrm>
              <a:off x="3124200" y="1524000"/>
              <a:ext cx="28194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800" dirty="0" err="1" smtClean="0">
                  <a:solidFill>
                    <a:srgbClr val="FF0000"/>
                  </a:solidFill>
                </a:rPr>
                <a:t>Compositeness</a:t>
              </a:r>
              <a:endParaRPr lang="fr-FR" sz="1800" dirty="0">
                <a:solidFill>
                  <a:srgbClr val="FF0000"/>
                </a:solidFill>
              </a:endParaRPr>
            </a:p>
          </p:txBody>
        </p:sp>
        <p:cxnSp>
          <p:nvCxnSpPr>
            <p:cNvPr id="137250" name="Straight Arrow Connector 20"/>
            <p:cNvCxnSpPr>
              <a:cxnSpLocks noChangeShapeType="1"/>
            </p:cNvCxnSpPr>
            <p:nvPr/>
          </p:nvCxnSpPr>
          <p:spPr bwMode="auto">
            <a:xfrm rot="5400000">
              <a:off x="4725194" y="2056606"/>
              <a:ext cx="304800" cy="1588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37227" name="Group 28"/>
          <p:cNvGrpSpPr>
            <a:grpSpLocks/>
          </p:cNvGrpSpPr>
          <p:nvPr/>
        </p:nvGrpSpPr>
        <p:grpSpPr bwMode="auto">
          <a:xfrm>
            <a:off x="2514600" y="2286000"/>
            <a:ext cx="2743200" cy="3124200"/>
            <a:chOff x="2286000" y="2971800"/>
            <a:chExt cx="2743200" cy="3124200"/>
          </a:xfrm>
        </p:grpSpPr>
        <p:sp>
          <p:nvSpPr>
            <p:cNvPr id="137245" name="Rectangle 21"/>
            <p:cNvSpPr>
              <a:spLocks noChangeArrowheads="1"/>
            </p:cNvSpPr>
            <p:nvPr/>
          </p:nvSpPr>
          <p:spPr bwMode="auto">
            <a:xfrm>
              <a:off x="2286000" y="4648200"/>
              <a:ext cx="152400" cy="14478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fr-FR"/>
            </a:p>
          </p:txBody>
        </p:sp>
        <p:sp>
          <p:nvSpPr>
            <p:cNvPr id="137246" name="Rectangle 22"/>
            <p:cNvSpPr>
              <a:spLocks noChangeArrowheads="1"/>
            </p:cNvSpPr>
            <p:nvPr/>
          </p:nvSpPr>
          <p:spPr bwMode="auto">
            <a:xfrm>
              <a:off x="3581400" y="3581400"/>
              <a:ext cx="152400" cy="25146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fr-FR"/>
            </a:p>
          </p:txBody>
        </p:sp>
        <p:sp>
          <p:nvSpPr>
            <p:cNvPr id="137247" name="Rectangle 23"/>
            <p:cNvSpPr>
              <a:spLocks noChangeArrowheads="1"/>
            </p:cNvSpPr>
            <p:nvPr/>
          </p:nvSpPr>
          <p:spPr bwMode="auto">
            <a:xfrm>
              <a:off x="4876800" y="2971800"/>
              <a:ext cx="152400" cy="31242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fr-FR"/>
            </a:p>
          </p:txBody>
        </p:sp>
        <p:sp>
          <p:nvSpPr>
            <p:cNvPr id="137248" name="Rectangle 22"/>
            <p:cNvSpPr>
              <a:spLocks noChangeArrowheads="1"/>
            </p:cNvSpPr>
            <p:nvPr/>
          </p:nvSpPr>
          <p:spPr bwMode="auto">
            <a:xfrm>
              <a:off x="3276600" y="3581400"/>
              <a:ext cx="152400" cy="2514600"/>
            </a:xfrm>
            <a:prstGeom prst="rect">
              <a:avLst/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endParaRPr lang="fr-FR"/>
            </a:p>
          </p:txBody>
        </p:sp>
      </p:grpSp>
      <p:grpSp>
        <p:nvGrpSpPr>
          <p:cNvPr id="8" name="Group 42"/>
          <p:cNvGrpSpPr>
            <a:grpSpLocks/>
          </p:cNvGrpSpPr>
          <p:nvPr/>
        </p:nvGrpSpPr>
        <p:grpSpPr bwMode="auto">
          <a:xfrm>
            <a:off x="2057400" y="0"/>
            <a:ext cx="2133600" cy="2895600"/>
            <a:chOff x="2362200" y="0"/>
            <a:chExt cx="2133600" cy="2895600"/>
          </a:xfrm>
        </p:grpSpPr>
        <p:sp>
          <p:nvSpPr>
            <p:cNvPr id="137243" name="TextBox 6"/>
            <p:cNvSpPr txBox="1">
              <a:spLocks noChangeArrowheads="1"/>
            </p:cNvSpPr>
            <p:nvPr/>
          </p:nvSpPr>
          <p:spPr bwMode="auto">
            <a:xfrm>
              <a:off x="2362200" y="0"/>
              <a:ext cx="2133600" cy="157003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fr-FR" sz="2400" b="1">
                  <a:solidFill>
                    <a:srgbClr val="008000"/>
                  </a:solidFill>
                </a:rPr>
                <a:t>2015</a:t>
              </a:r>
              <a:r>
                <a:rPr lang="fr-FR" sz="2400">
                  <a:solidFill>
                    <a:srgbClr val="008000"/>
                  </a:solidFill>
                </a:rPr>
                <a:t>: </a:t>
              </a:r>
            </a:p>
            <a:p>
              <a:pPr eaLnBrk="1" hangingPunct="1"/>
              <a:r>
                <a:rPr lang="fr-FR" sz="1800">
                  <a:solidFill>
                    <a:srgbClr val="008000"/>
                  </a:solidFill>
                </a:rPr>
                <a:t>Intensité nominale: 1 milliard (10</a:t>
              </a:r>
              <a:r>
                <a:rPr lang="fr-FR" sz="1800" baseline="30000">
                  <a:solidFill>
                    <a:srgbClr val="008000"/>
                  </a:solidFill>
                </a:rPr>
                <a:t>9</a:t>
              </a:r>
              <a:r>
                <a:rPr lang="fr-FR" sz="1800">
                  <a:solidFill>
                    <a:srgbClr val="008000"/>
                  </a:solidFill>
                </a:rPr>
                <a:t>)de collisions/seconde (L = 10</a:t>
              </a:r>
              <a:r>
                <a:rPr lang="fr-FR" sz="1800" baseline="30000">
                  <a:solidFill>
                    <a:srgbClr val="008000"/>
                  </a:solidFill>
                </a:rPr>
                <a:t>34</a:t>
              </a:r>
              <a:r>
                <a:rPr lang="fr-FR" sz="1800">
                  <a:solidFill>
                    <a:srgbClr val="008000"/>
                  </a:solidFill>
                </a:rPr>
                <a:t> cm</a:t>
              </a:r>
              <a:r>
                <a:rPr lang="fr-FR" sz="1800" baseline="30000">
                  <a:solidFill>
                    <a:srgbClr val="008000"/>
                  </a:solidFill>
                </a:rPr>
                <a:t>-2</a:t>
              </a:r>
              <a:r>
                <a:rPr lang="fr-FR" sz="1800">
                  <a:solidFill>
                    <a:srgbClr val="008000"/>
                  </a:solidFill>
                </a:rPr>
                <a:t>s</a:t>
              </a:r>
              <a:r>
                <a:rPr lang="fr-FR" sz="1800" baseline="30000">
                  <a:solidFill>
                    <a:srgbClr val="008000"/>
                  </a:solidFill>
                </a:rPr>
                <a:t>-1</a:t>
              </a:r>
              <a:r>
                <a:rPr lang="fr-FR" sz="1800">
                  <a:solidFill>
                    <a:srgbClr val="008000"/>
                  </a:solidFill>
                </a:rPr>
                <a:t>)</a:t>
              </a:r>
            </a:p>
          </p:txBody>
        </p:sp>
        <p:cxnSp>
          <p:nvCxnSpPr>
            <p:cNvPr id="137244" name="Straight Arrow Connector 40"/>
            <p:cNvCxnSpPr>
              <a:cxnSpLocks noChangeShapeType="1"/>
              <a:stCxn id="137243" idx="2"/>
              <a:endCxn id="137248" idx="0"/>
            </p:cNvCxnSpPr>
            <p:nvPr/>
          </p:nvCxnSpPr>
          <p:spPr bwMode="auto">
            <a:xfrm rot="16200000" flipH="1">
              <a:off x="2994819" y="2004219"/>
              <a:ext cx="1325562" cy="457200"/>
            </a:xfrm>
            <a:prstGeom prst="straightConnector1">
              <a:avLst/>
            </a:prstGeom>
            <a:noFill/>
            <a:ln w="9525">
              <a:solidFill>
                <a:srgbClr val="008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9" name="Group 40"/>
          <p:cNvGrpSpPr>
            <a:grpSpLocks/>
          </p:cNvGrpSpPr>
          <p:nvPr/>
        </p:nvGrpSpPr>
        <p:grpSpPr bwMode="auto">
          <a:xfrm>
            <a:off x="609600" y="5410200"/>
            <a:ext cx="5867400" cy="1009650"/>
            <a:chOff x="609600" y="5410200"/>
            <a:chExt cx="5867400" cy="1009650"/>
          </a:xfrm>
        </p:grpSpPr>
        <p:sp>
          <p:nvSpPr>
            <p:cNvPr id="137239" name="TextBox 30"/>
            <p:cNvSpPr txBox="1">
              <a:spLocks noChangeArrowheads="1"/>
            </p:cNvSpPr>
            <p:nvPr/>
          </p:nvSpPr>
          <p:spPr bwMode="auto">
            <a:xfrm>
              <a:off x="609600" y="6019800"/>
              <a:ext cx="5867400" cy="400050"/>
            </a:xfrm>
            <a:prstGeom prst="rect">
              <a:avLst/>
            </a:prstGeom>
            <a:noFill/>
            <a:ln w="952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>
                  <a:solidFill>
                    <a:srgbClr val="FF0000"/>
                  </a:solidFill>
                </a:rPr>
                <a:t>Arrêts pour amélioration LHC: 2012, 2016, 2020</a:t>
              </a:r>
            </a:p>
          </p:txBody>
        </p:sp>
        <p:cxnSp>
          <p:nvCxnSpPr>
            <p:cNvPr id="137240" name="Straight Arrow Connector 43"/>
            <p:cNvCxnSpPr>
              <a:cxnSpLocks noChangeShapeType="1"/>
              <a:endCxn id="137245" idx="2"/>
            </p:cNvCxnSpPr>
            <p:nvPr/>
          </p:nvCxnSpPr>
          <p:spPr bwMode="auto">
            <a:xfrm rot="16200000" flipV="1">
              <a:off x="2590800" y="5410200"/>
              <a:ext cx="609600" cy="609600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7241" name="Straight Arrow Connector 44"/>
            <p:cNvCxnSpPr>
              <a:cxnSpLocks noChangeShapeType="1"/>
              <a:stCxn id="137239" idx="0"/>
              <a:endCxn id="137246" idx="2"/>
            </p:cNvCxnSpPr>
            <p:nvPr/>
          </p:nvCxnSpPr>
          <p:spPr bwMode="auto">
            <a:xfrm rot="5400000" flipH="1" flipV="1">
              <a:off x="3409950" y="5543550"/>
              <a:ext cx="609600" cy="342900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37242" name="Straight Arrow Connector 47"/>
            <p:cNvCxnSpPr>
              <a:cxnSpLocks noChangeShapeType="1"/>
              <a:endCxn id="137247" idx="2"/>
            </p:cNvCxnSpPr>
            <p:nvPr/>
          </p:nvCxnSpPr>
          <p:spPr bwMode="auto">
            <a:xfrm flipV="1">
              <a:off x="4343400" y="5410200"/>
              <a:ext cx="838200" cy="609600"/>
            </a:xfrm>
            <a:prstGeom prst="straightConnector1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10" name="Group 41"/>
          <p:cNvGrpSpPr>
            <a:grpSpLocks/>
          </p:cNvGrpSpPr>
          <p:nvPr/>
        </p:nvGrpSpPr>
        <p:grpSpPr bwMode="auto">
          <a:xfrm>
            <a:off x="0" y="609600"/>
            <a:ext cx="2209800" cy="4957763"/>
            <a:chOff x="0" y="609600"/>
            <a:chExt cx="2209800" cy="4957763"/>
          </a:xfrm>
        </p:grpSpPr>
        <p:sp>
          <p:nvSpPr>
            <p:cNvPr id="137231" name="TextBox 6"/>
            <p:cNvSpPr txBox="1">
              <a:spLocks noChangeArrowheads="1"/>
            </p:cNvSpPr>
            <p:nvPr/>
          </p:nvSpPr>
          <p:spPr bwMode="auto">
            <a:xfrm>
              <a:off x="0" y="609600"/>
              <a:ext cx="2209800" cy="83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2400" b="1">
                  <a:solidFill>
                    <a:srgbClr val="4D528C"/>
                  </a:solidFill>
                </a:rPr>
                <a:t>Nombre total </a:t>
              </a:r>
            </a:p>
            <a:p>
              <a:pPr eaLnBrk="1" hangingPunct="1"/>
              <a:r>
                <a:rPr lang="fr-FR" sz="2400" b="1">
                  <a:solidFill>
                    <a:srgbClr val="4D528C"/>
                  </a:solidFill>
                </a:rPr>
                <a:t>de Collisions</a:t>
              </a:r>
            </a:p>
          </p:txBody>
        </p:sp>
        <p:sp>
          <p:nvSpPr>
            <p:cNvPr id="137232" name="TextBox 6"/>
            <p:cNvSpPr txBox="1">
              <a:spLocks noChangeArrowheads="1"/>
            </p:cNvSpPr>
            <p:nvPr/>
          </p:nvSpPr>
          <p:spPr bwMode="auto">
            <a:xfrm>
              <a:off x="0" y="3733800"/>
              <a:ext cx="8382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2400">
                  <a:solidFill>
                    <a:srgbClr val="4D528C"/>
                  </a:solidFill>
                </a:rPr>
                <a:t>10</a:t>
              </a:r>
              <a:r>
                <a:rPr lang="fr-FR" sz="2400" baseline="30000">
                  <a:solidFill>
                    <a:srgbClr val="4D528C"/>
                  </a:solidFill>
                </a:rPr>
                <a:t>13</a:t>
              </a:r>
            </a:p>
          </p:txBody>
        </p:sp>
        <p:sp>
          <p:nvSpPr>
            <p:cNvPr id="137233" name="TextBox 6"/>
            <p:cNvSpPr txBox="1">
              <a:spLocks noChangeArrowheads="1"/>
            </p:cNvSpPr>
            <p:nvPr/>
          </p:nvSpPr>
          <p:spPr bwMode="auto">
            <a:xfrm>
              <a:off x="0" y="3124200"/>
              <a:ext cx="8382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2400">
                  <a:solidFill>
                    <a:srgbClr val="4D528C"/>
                  </a:solidFill>
                </a:rPr>
                <a:t>10</a:t>
              </a:r>
              <a:r>
                <a:rPr lang="fr-FR" sz="2400" baseline="30000">
                  <a:solidFill>
                    <a:srgbClr val="4D528C"/>
                  </a:solidFill>
                </a:rPr>
                <a:t>14</a:t>
              </a:r>
            </a:p>
          </p:txBody>
        </p:sp>
        <p:sp>
          <p:nvSpPr>
            <p:cNvPr id="137234" name="TextBox 6"/>
            <p:cNvSpPr txBox="1">
              <a:spLocks noChangeArrowheads="1"/>
            </p:cNvSpPr>
            <p:nvPr/>
          </p:nvSpPr>
          <p:spPr bwMode="auto">
            <a:xfrm>
              <a:off x="0" y="2438400"/>
              <a:ext cx="8382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2400">
                  <a:solidFill>
                    <a:srgbClr val="4D528C"/>
                  </a:solidFill>
                </a:rPr>
                <a:t>10</a:t>
              </a:r>
              <a:r>
                <a:rPr lang="fr-FR" sz="2400" baseline="30000">
                  <a:solidFill>
                    <a:srgbClr val="4D528C"/>
                  </a:solidFill>
                </a:rPr>
                <a:t>15</a:t>
              </a:r>
            </a:p>
          </p:txBody>
        </p:sp>
        <p:sp>
          <p:nvSpPr>
            <p:cNvPr id="137235" name="TextBox 6"/>
            <p:cNvSpPr txBox="1">
              <a:spLocks noChangeArrowheads="1"/>
            </p:cNvSpPr>
            <p:nvPr/>
          </p:nvSpPr>
          <p:spPr bwMode="auto">
            <a:xfrm>
              <a:off x="0" y="1752600"/>
              <a:ext cx="8382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2400">
                  <a:solidFill>
                    <a:srgbClr val="4D528C"/>
                  </a:solidFill>
                </a:rPr>
                <a:t>10</a:t>
              </a:r>
              <a:r>
                <a:rPr lang="fr-FR" sz="2400" baseline="30000">
                  <a:solidFill>
                    <a:srgbClr val="4D528C"/>
                  </a:solidFill>
                </a:rPr>
                <a:t>16</a:t>
              </a:r>
            </a:p>
          </p:txBody>
        </p:sp>
        <p:sp>
          <p:nvSpPr>
            <p:cNvPr id="137236" name="TextBox 6"/>
            <p:cNvSpPr txBox="1">
              <a:spLocks noChangeArrowheads="1"/>
            </p:cNvSpPr>
            <p:nvPr/>
          </p:nvSpPr>
          <p:spPr bwMode="auto">
            <a:xfrm>
              <a:off x="0" y="4419600"/>
              <a:ext cx="8382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2400">
                  <a:solidFill>
                    <a:srgbClr val="4D528C"/>
                  </a:solidFill>
                </a:rPr>
                <a:t>10</a:t>
              </a:r>
              <a:r>
                <a:rPr lang="fr-FR" sz="2400" baseline="30000">
                  <a:solidFill>
                    <a:srgbClr val="4D528C"/>
                  </a:solidFill>
                </a:rPr>
                <a:t>12</a:t>
              </a:r>
            </a:p>
          </p:txBody>
        </p:sp>
        <p:sp>
          <p:nvSpPr>
            <p:cNvPr id="137237" name="TextBox 6"/>
            <p:cNvSpPr txBox="1">
              <a:spLocks noChangeArrowheads="1"/>
            </p:cNvSpPr>
            <p:nvPr/>
          </p:nvSpPr>
          <p:spPr bwMode="auto">
            <a:xfrm>
              <a:off x="0" y="5105400"/>
              <a:ext cx="838200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2pPr>
              <a:lvl3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3pPr>
              <a:lvl4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4pPr>
              <a:lvl5pPr eaLnBrk="0" hangingPunct="0"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chemeClr val="tx1"/>
                  </a:solidFill>
                  <a:latin typeface="Helvetic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2400">
                  <a:solidFill>
                    <a:srgbClr val="4D528C"/>
                  </a:solidFill>
                </a:rPr>
                <a:t>10</a:t>
              </a:r>
              <a:r>
                <a:rPr lang="fr-FR" sz="2400" baseline="30000">
                  <a:solidFill>
                    <a:srgbClr val="4D528C"/>
                  </a:solidFill>
                </a:rPr>
                <a:t>11</a:t>
              </a:r>
            </a:p>
          </p:txBody>
        </p:sp>
        <p:cxnSp>
          <p:nvCxnSpPr>
            <p:cNvPr id="137238" name="Straight Arrow Connector 51"/>
            <p:cNvCxnSpPr>
              <a:cxnSpLocks noChangeShapeType="1"/>
            </p:cNvCxnSpPr>
            <p:nvPr/>
          </p:nvCxnSpPr>
          <p:spPr bwMode="auto">
            <a:xfrm rot="5400000">
              <a:off x="190501" y="1562100"/>
              <a:ext cx="228600" cy="3175"/>
            </a:xfrm>
            <a:prstGeom prst="straightConnector1">
              <a:avLst/>
            </a:prstGeom>
            <a:noFill/>
            <a:ln w="28575">
              <a:solidFill>
                <a:srgbClr val="4D528C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E939AF-CC88-3342-9D45-F1402829F6D5}" type="datetime1">
              <a:rPr lang="fr-FR" smtClean="0"/>
              <a:t>12/02/13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9009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BAB244-430A-5142-BD7E-78EB5C765A7A}" type="datetime1">
              <a:rPr lang="fr-FR" smtClean="0"/>
              <a:t>12/02/13</a:t>
            </a:fld>
            <a:endParaRPr lang="fr-F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68</a:t>
            </a:fld>
            <a:endParaRPr lang="fr-FR"/>
          </a:p>
        </p:txBody>
      </p:sp>
      <p:pic>
        <p:nvPicPr>
          <p:cNvPr id="4" name="Picture 3" descr="Capture d’écran 2010-12-02 à 23.41.1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21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678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65C752-F9F3-F847-B2EE-8AC1A3592610}" type="datetime1">
              <a:rPr lang="fr-FR" smtClean="0"/>
              <a:t>12/02/13</a:t>
            </a:fld>
            <a:endParaRPr lang="fr-F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69</a:t>
            </a:fld>
            <a:endParaRPr lang="fr-FR"/>
          </a:p>
        </p:txBody>
      </p:sp>
      <p:pic>
        <p:nvPicPr>
          <p:cNvPr id="4" name="Picture 3" descr="Capture d’écran 2010-12-02 à 23.40.57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8496"/>
            <a:ext cx="9144000" cy="625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478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 </a:t>
            </a:r>
            <a:r>
              <a:rPr lang="en-US" dirty="0" err="1" smtClean="0"/>
              <a:t>XX</a:t>
            </a:r>
            <a:r>
              <a:rPr lang="en-US" baseline="30000" dirty="0" err="1" smtClean="0"/>
              <a:t>ème</a:t>
            </a:r>
            <a:r>
              <a:rPr lang="en-US" dirty="0" smtClean="0"/>
              <a:t> siècle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7</a:t>
            </a:fld>
            <a:endParaRPr lang="fr-FR"/>
          </a:p>
        </p:txBody>
      </p:sp>
      <p:sp>
        <p:nvSpPr>
          <p:cNvPr id="5" name="Date Placeholder 4"/>
          <p:cNvSpPr txBox="1">
            <a:spLocks/>
          </p:cNvSpPr>
          <p:nvPr/>
        </p:nvSpPr>
        <p:spPr>
          <a:xfrm>
            <a:off x="0" y="6553200"/>
            <a:ext cx="2133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2AC2D6-163E-664D-BA1D-C3971DDC2973}" type="datetime1">
              <a:rPr lang="fr-FR" smtClean="0"/>
              <a:pPr/>
              <a:t>12/02/13</a:t>
            </a:fld>
            <a:endParaRPr lang="fr-FR" dirty="0"/>
          </a:p>
        </p:txBody>
      </p:sp>
      <p:sp>
        <p:nvSpPr>
          <p:cNvPr id="7" name="Slide Number Placeholder 6"/>
          <p:cNvSpPr txBox="1">
            <a:spLocks/>
          </p:cNvSpPr>
          <p:nvPr/>
        </p:nvSpPr>
        <p:spPr>
          <a:xfrm>
            <a:off x="7010400" y="6553200"/>
            <a:ext cx="21336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100" kern="1200">
                <a:solidFill>
                  <a:schemeClr val="tx1">
                    <a:tint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C12431-0F43-9049-B55E-3F86A6FF6645}" type="slidenum">
              <a:rPr lang="fr-FR" smtClean="0"/>
              <a:pPr/>
              <a:t>7</a:t>
            </a:fld>
            <a:endParaRPr lang="fr-FR" dirty="0"/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20650" y="1590675"/>
            <a:ext cx="18684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120650" y="1590675"/>
            <a:ext cx="18684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20650" y="1590675"/>
            <a:ext cx="18684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120650" y="1590675"/>
            <a:ext cx="186848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335951"/>
            <a:ext cx="9144000" cy="2017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956521" y="3624484"/>
            <a:ext cx="3166841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indent="12700">
              <a:spcBef>
                <a:spcPct val="20000"/>
              </a:spcBef>
            </a:pPr>
            <a:r>
              <a:rPr lang="fr-FR" sz="2400" dirty="0"/>
              <a:t>XX</a:t>
            </a:r>
            <a:r>
              <a:rPr lang="fr-FR" sz="2400" baseline="30000" dirty="0"/>
              <a:t> </a:t>
            </a:r>
            <a:r>
              <a:rPr lang="fr-FR" sz="2400" dirty="0"/>
              <a:t>siècle:</a:t>
            </a:r>
            <a:r>
              <a:rPr lang="fr-FR" sz="2400" baseline="30000" dirty="0"/>
              <a:t> </a:t>
            </a:r>
            <a:r>
              <a:rPr lang="fr-FR" sz="2400" dirty="0"/>
              <a:t>  La physique </a:t>
            </a:r>
            <a:r>
              <a:rPr lang="fr-FR" sz="2400" dirty="0" smtClean="0"/>
              <a:t>moderne devient </a:t>
            </a:r>
            <a:r>
              <a:rPr lang="fr-FR" sz="2400" dirty="0"/>
              <a:t>mathématique </a:t>
            </a:r>
            <a:r>
              <a:rPr lang="fr-FR" sz="2400" dirty="0" smtClean="0"/>
              <a:t>: mécanique quantique et mécanique relativiste… </a:t>
            </a:r>
            <a:r>
              <a:rPr lang="fr-FR" sz="2400" dirty="0"/>
              <a:t>constituants ultimes ?</a:t>
            </a:r>
          </a:p>
        </p:txBody>
      </p:sp>
      <p:pic>
        <p:nvPicPr>
          <p:cNvPr id="17" name="Picture 16" descr="image_id-211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3624484"/>
            <a:ext cx="1820863" cy="2420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image_id-1306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828" y="3624484"/>
            <a:ext cx="1757363" cy="219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image_id-2335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0198" y="3624484"/>
            <a:ext cx="1872256" cy="257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ZoneTexte 18"/>
          <p:cNvSpPr txBox="1"/>
          <p:nvPr/>
        </p:nvSpPr>
        <p:spPr>
          <a:xfrm>
            <a:off x="118151" y="5462085"/>
            <a:ext cx="5571804" cy="923330"/>
          </a:xfrm>
          <a:prstGeom prst="rect">
            <a:avLst/>
          </a:prstGeom>
          <a:solidFill>
            <a:schemeClr val="accent2"/>
          </a:solidFill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err="1" smtClean="0"/>
              <a:t>Depuis</a:t>
            </a:r>
            <a:r>
              <a:rPr lang="en-US" dirty="0" smtClean="0"/>
              <a:t> le début du </a:t>
            </a:r>
            <a:r>
              <a:rPr lang="en-US" dirty="0" err="1" smtClean="0"/>
              <a:t>XX</a:t>
            </a:r>
            <a:r>
              <a:rPr lang="en-US" baseline="30000" dirty="0" err="1" smtClean="0"/>
              <a:t>éme</a:t>
            </a:r>
            <a:r>
              <a:rPr lang="en-US" dirty="0" smtClean="0"/>
              <a:t> </a:t>
            </a:r>
            <a:r>
              <a:rPr lang="en-US" dirty="0" err="1" smtClean="0"/>
              <a:t>siécle</a:t>
            </a:r>
            <a:r>
              <a:rPr lang="en-US" dirty="0" smtClean="0"/>
              <a:t> :</a:t>
            </a:r>
            <a:br>
              <a:rPr lang="en-US" dirty="0" smtClean="0"/>
            </a:br>
            <a:r>
              <a:rPr lang="en-US" dirty="0" smtClean="0"/>
              <a:t>11  prix Nobel pour la physique </a:t>
            </a:r>
            <a:r>
              <a:rPr lang="en-US" dirty="0" err="1" smtClean="0"/>
              <a:t>nucléaire</a:t>
            </a:r>
            <a:endParaRPr lang="en-US" dirty="0" smtClean="0"/>
          </a:p>
          <a:p>
            <a:r>
              <a:rPr lang="en-US" dirty="0" smtClean="0"/>
              <a:t>20 prix Nobel pour la physique des </a:t>
            </a:r>
            <a:r>
              <a:rPr lang="en-US" dirty="0" err="1" smtClean="0"/>
              <a:t>particules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8CB9C-087F-6F4D-B7DC-77C15750ACDB}" type="datetime1">
              <a:rPr lang="fr-FR" smtClean="0"/>
              <a:t>12/02/13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8770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8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000">
                <a:latin typeface="Palatino" charset="0"/>
                <a:ea typeface="ヒラギノ明朝 ProN W6" charset="0"/>
                <a:cs typeface="ヒラギノ明朝 ProN W6" charset="0"/>
              </a:rPr>
              <a:t>La physique des particules au coeur de nombreuses disciplines</a:t>
            </a:r>
          </a:p>
        </p:txBody>
      </p:sp>
      <p:sp>
        <p:nvSpPr>
          <p:cNvPr id="38914" name="Rectangle 2"/>
          <p:cNvSpPr>
            <a:spLocks/>
          </p:cNvSpPr>
          <p:nvPr/>
        </p:nvSpPr>
        <p:spPr bwMode="auto">
          <a:xfrm>
            <a:off x="6593682" y="1808798"/>
            <a:ext cx="1493117" cy="338554"/>
          </a:xfrm>
          <a:prstGeom prst="rect">
            <a:avLst/>
          </a:prstGeom>
          <a:solidFill>
            <a:srgbClr val="CCFFCC">
              <a:alpha val="49803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45720" tIns="45720" rIns="86360" bIns="45720">
            <a:spAutoFit/>
          </a:bodyPr>
          <a:lstStyle/>
          <a:p>
            <a:pPr>
              <a:spcBef>
                <a:spcPts val="540"/>
              </a:spcBef>
            </a:pPr>
            <a:r>
              <a:rPr lang="en-US" sz="1600" u="sng">
                <a:solidFill>
                  <a:srgbClr val="66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Comic Sans MS" charset="0"/>
                <a:sym typeface="Comic Sans MS" charset="0"/>
              </a:rPr>
              <a:t>Accélérateurs</a:t>
            </a:r>
          </a:p>
        </p:txBody>
      </p:sp>
      <p:sp>
        <p:nvSpPr>
          <p:cNvPr id="444420" name="Rectangle 3"/>
          <p:cNvSpPr>
            <a:spLocks/>
          </p:cNvSpPr>
          <p:nvPr/>
        </p:nvSpPr>
        <p:spPr bwMode="auto">
          <a:xfrm>
            <a:off x="6743700" y="2241709"/>
            <a:ext cx="1159548" cy="41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tIns="45720" rIns="86360" bIns="45720">
            <a:spAutoFit/>
          </a:bodyPr>
          <a:lstStyle/>
          <a:p>
            <a:pPr>
              <a:spcBef>
                <a:spcPts val="372"/>
              </a:spcBef>
            </a:pPr>
            <a:r>
              <a:rPr lang="en-US" sz="900">
                <a:solidFill>
                  <a:srgbClr val="000000"/>
                </a:solidFill>
                <a:latin typeface="Comic Sans MS" charset="0"/>
                <a:cs typeface="Comic Sans MS" charset="0"/>
                <a:sym typeface="Comic Sans MS" charset="0"/>
              </a:rPr>
              <a:t>Électromagnétisme</a:t>
            </a:r>
          </a:p>
          <a:p>
            <a:pPr>
              <a:spcBef>
                <a:spcPts val="372"/>
              </a:spcBef>
            </a:pPr>
            <a:r>
              <a:rPr lang="en-US" sz="900">
                <a:solidFill>
                  <a:srgbClr val="000000"/>
                </a:solidFill>
                <a:latin typeface="Comic Sans MS" charset="0"/>
                <a:cs typeface="Comic Sans MS" charset="0"/>
                <a:sym typeface="Comic Sans MS" charset="0"/>
              </a:rPr>
              <a:t>Cryogénie</a:t>
            </a:r>
          </a:p>
        </p:txBody>
      </p:sp>
      <p:sp>
        <p:nvSpPr>
          <p:cNvPr id="38916" name="Rectangle 4"/>
          <p:cNvSpPr>
            <a:spLocks/>
          </p:cNvSpPr>
          <p:nvPr/>
        </p:nvSpPr>
        <p:spPr bwMode="auto">
          <a:xfrm>
            <a:off x="6249353" y="3223260"/>
            <a:ext cx="1074420" cy="377190"/>
          </a:xfrm>
          <a:prstGeom prst="rect">
            <a:avLst/>
          </a:prstGeom>
          <a:solidFill>
            <a:srgbClr val="CCFFCC">
              <a:alpha val="49803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45720" tIns="45720" rIns="86360" bIns="45720"/>
          <a:lstStyle/>
          <a:p>
            <a:pPr>
              <a:spcBef>
                <a:spcPts val="540"/>
              </a:spcBef>
            </a:pPr>
            <a:r>
              <a:rPr lang="en-US" sz="1600" u="sng">
                <a:solidFill>
                  <a:srgbClr val="66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Comic Sans MS" charset="0"/>
                <a:sym typeface="Comic Sans MS" charset="0"/>
              </a:rPr>
              <a:t>Théorie</a:t>
            </a:r>
          </a:p>
        </p:txBody>
      </p:sp>
      <p:sp>
        <p:nvSpPr>
          <p:cNvPr id="444422" name="Rectangle 5"/>
          <p:cNvSpPr>
            <a:spLocks/>
          </p:cNvSpPr>
          <p:nvPr/>
        </p:nvSpPr>
        <p:spPr bwMode="auto">
          <a:xfrm>
            <a:off x="7360920" y="3048953"/>
            <a:ext cx="1092260" cy="97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tIns="45720" rIns="86360" bIns="45720">
            <a:spAutoFit/>
          </a:bodyPr>
          <a:lstStyle/>
          <a:p>
            <a:pPr>
              <a:spcBef>
                <a:spcPts val="372"/>
              </a:spcBef>
            </a:pPr>
            <a:r>
              <a:rPr lang="en-US" sz="900">
                <a:solidFill>
                  <a:srgbClr val="000000"/>
                </a:solidFill>
                <a:latin typeface="Comic Sans MS" charset="0"/>
                <a:cs typeface="Comic Sans MS" charset="0"/>
                <a:sym typeface="Comic Sans MS" charset="0"/>
              </a:rPr>
              <a:t>Modèle Standard,</a:t>
            </a:r>
          </a:p>
          <a:p>
            <a:pPr>
              <a:spcBef>
                <a:spcPts val="372"/>
              </a:spcBef>
            </a:pPr>
            <a:r>
              <a:rPr lang="en-US" sz="900">
                <a:solidFill>
                  <a:srgbClr val="000000"/>
                </a:solidFill>
                <a:latin typeface="Comic Sans MS" charset="0"/>
                <a:cs typeface="Comic Sans MS" charset="0"/>
                <a:sym typeface="Comic Sans MS" charset="0"/>
              </a:rPr>
              <a:t>MSSM,</a:t>
            </a:r>
          </a:p>
          <a:p>
            <a:pPr>
              <a:spcBef>
                <a:spcPts val="372"/>
              </a:spcBef>
            </a:pPr>
            <a:r>
              <a:rPr lang="en-US" sz="900">
                <a:solidFill>
                  <a:srgbClr val="000000"/>
                </a:solidFill>
                <a:latin typeface="Comic Sans MS" charset="0"/>
                <a:cs typeface="Comic Sans MS" charset="0"/>
                <a:sym typeface="Comic Sans MS" charset="0"/>
              </a:rPr>
              <a:t>HQET,</a:t>
            </a:r>
          </a:p>
          <a:p>
            <a:pPr>
              <a:spcBef>
                <a:spcPts val="372"/>
              </a:spcBef>
            </a:pPr>
            <a:r>
              <a:rPr lang="en-US" sz="900">
                <a:solidFill>
                  <a:srgbClr val="000000"/>
                </a:solidFill>
                <a:latin typeface="Comic Sans MS" charset="0"/>
                <a:cs typeface="Comic Sans MS" charset="0"/>
                <a:sym typeface="Comic Sans MS" charset="0"/>
              </a:rPr>
              <a:t>Cordes,</a:t>
            </a:r>
          </a:p>
          <a:p>
            <a:pPr>
              <a:spcBef>
                <a:spcPts val="372"/>
              </a:spcBef>
            </a:pPr>
            <a:r>
              <a:rPr lang="en-US" sz="900">
                <a:solidFill>
                  <a:srgbClr val="000000"/>
                </a:solidFill>
                <a:latin typeface="Comic Sans MS" charset="0"/>
                <a:cs typeface="Comic Sans MS" charset="0"/>
                <a:sym typeface="Comic Sans MS" charset="0"/>
              </a:rPr>
              <a:t>GUT, …</a:t>
            </a:r>
          </a:p>
        </p:txBody>
      </p:sp>
      <p:sp>
        <p:nvSpPr>
          <p:cNvPr id="38918" name="Rectangle 6"/>
          <p:cNvSpPr>
            <a:spLocks/>
          </p:cNvSpPr>
          <p:nvPr/>
        </p:nvSpPr>
        <p:spPr bwMode="auto">
          <a:xfrm>
            <a:off x="1895952" y="1703070"/>
            <a:ext cx="1222610" cy="338554"/>
          </a:xfrm>
          <a:prstGeom prst="rect">
            <a:avLst/>
          </a:prstGeom>
          <a:solidFill>
            <a:srgbClr val="CCFFCC">
              <a:alpha val="49803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45720" tIns="45720" rIns="86360" bIns="45720">
            <a:spAutoFit/>
          </a:bodyPr>
          <a:lstStyle/>
          <a:p>
            <a:pPr>
              <a:spcBef>
                <a:spcPts val="540"/>
              </a:spcBef>
            </a:pPr>
            <a:r>
              <a:rPr lang="en-US" sz="1600" u="sng">
                <a:solidFill>
                  <a:srgbClr val="66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Comic Sans MS" charset="0"/>
                <a:sym typeface="Comic Sans MS" charset="0"/>
              </a:rPr>
              <a:t>Détecteurs</a:t>
            </a:r>
          </a:p>
        </p:txBody>
      </p:sp>
      <p:sp>
        <p:nvSpPr>
          <p:cNvPr id="444424" name="Rectangle 7"/>
          <p:cNvSpPr>
            <a:spLocks/>
          </p:cNvSpPr>
          <p:nvPr/>
        </p:nvSpPr>
        <p:spPr bwMode="auto">
          <a:xfrm>
            <a:off x="491490" y="1681639"/>
            <a:ext cx="1869290" cy="97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tIns="45720" rIns="86360" bIns="45720">
            <a:spAutoFit/>
          </a:bodyPr>
          <a:lstStyle/>
          <a:p>
            <a:pPr>
              <a:spcBef>
                <a:spcPts val="372"/>
              </a:spcBef>
            </a:pPr>
            <a:r>
              <a:rPr lang="en-US" sz="900">
                <a:solidFill>
                  <a:srgbClr val="000000"/>
                </a:solidFill>
                <a:latin typeface="Comic Sans MS" charset="0"/>
                <a:cs typeface="Comic Sans MS" charset="0"/>
                <a:sym typeface="Comic Sans MS" charset="0"/>
              </a:rPr>
              <a:t>Chimie</a:t>
            </a:r>
          </a:p>
          <a:p>
            <a:pPr>
              <a:spcBef>
                <a:spcPts val="372"/>
              </a:spcBef>
            </a:pPr>
            <a:r>
              <a:rPr lang="en-US" sz="900">
                <a:solidFill>
                  <a:srgbClr val="000000"/>
                </a:solidFill>
                <a:latin typeface="Comic Sans MS" charset="0"/>
                <a:cs typeface="Comic Sans MS" charset="0"/>
                <a:sym typeface="Comic Sans MS" charset="0"/>
              </a:rPr>
              <a:t>Supraconductivité </a:t>
            </a:r>
          </a:p>
          <a:p>
            <a:pPr>
              <a:spcBef>
                <a:spcPts val="372"/>
              </a:spcBef>
            </a:pPr>
            <a:r>
              <a:rPr lang="en-US" sz="900">
                <a:solidFill>
                  <a:srgbClr val="000000"/>
                </a:solidFill>
                <a:latin typeface="Comic Sans MS" charset="0"/>
                <a:cs typeface="Comic Sans MS" charset="0"/>
                <a:sym typeface="Comic Sans MS" charset="0"/>
              </a:rPr>
              <a:t>Électromagnétisme</a:t>
            </a:r>
          </a:p>
          <a:p>
            <a:pPr>
              <a:spcBef>
                <a:spcPts val="372"/>
              </a:spcBef>
            </a:pPr>
            <a:r>
              <a:rPr lang="en-US" sz="900">
                <a:solidFill>
                  <a:srgbClr val="000000"/>
                </a:solidFill>
                <a:latin typeface="Comic Sans MS" charset="0"/>
                <a:cs typeface="Comic Sans MS" charset="0"/>
                <a:sym typeface="Comic Sans MS" charset="0"/>
              </a:rPr>
              <a:t>Physique des matériaux</a:t>
            </a:r>
          </a:p>
          <a:p>
            <a:pPr>
              <a:spcBef>
                <a:spcPts val="372"/>
              </a:spcBef>
            </a:pPr>
            <a:r>
              <a:rPr lang="en-US" sz="900">
                <a:solidFill>
                  <a:srgbClr val="000000"/>
                </a:solidFill>
                <a:latin typeface="Comic Sans MS" charset="0"/>
                <a:cs typeface="Comic Sans MS" charset="0"/>
                <a:sym typeface="Comic Sans MS" charset="0"/>
              </a:rPr>
              <a:t>Interaction particules / matière</a:t>
            </a:r>
          </a:p>
        </p:txBody>
      </p:sp>
      <p:sp>
        <p:nvSpPr>
          <p:cNvPr id="38920" name="Rectangle 8"/>
          <p:cNvSpPr>
            <a:spLocks/>
          </p:cNvSpPr>
          <p:nvPr/>
        </p:nvSpPr>
        <p:spPr bwMode="auto">
          <a:xfrm>
            <a:off x="755809" y="3716179"/>
            <a:ext cx="2399515" cy="654025"/>
          </a:xfrm>
          <a:prstGeom prst="rect">
            <a:avLst/>
          </a:prstGeom>
          <a:solidFill>
            <a:srgbClr val="CCFFCC">
              <a:alpha val="49803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45720" tIns="45720" rIns="86360" bIns="45720">
            <a:spAutoFit/>
          </a:bodyPr>
          <a:lstStyle/>
          <a:p>
            <a:pPr>
              <a:spcBef>
                <a:spcPts val="540"/>
              </a:spcBef>
            </a:pPr>
            <a:r>
              <a:rPr lang="en-US" sz="1600" u="sng">
                <a:solidFill>
                  <a:srgbClr val="66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Comic Sans MS" charset="0"/>
                <a:sym typeface="Comic Sans MS" charset="0"/>
              </a:rPr>
              <a:t>Acquisition et </a:t>
            </a:r>
          </a:p>
          <a:p>
            <a:pPr>
              <a:spcBef>
                <a:spcPts val="540"/>
              </a:spcBef>
            </a:pPr>
            <a:r>
              <a:rPr lang="en-US" sz="1600" u="sng">
                <a:solidFill>
                  <a:srgbClr val="66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Comic Sans MS" charset="0"/>
                <a:sym typeface="Comic Sans MS" charset="0"/>
              </a:rPr>
              <a:t>traitement des données</a:t>
            </a:r>
          </a:p>
        </p:txBody>
      </p:sp>
      <p:sp>
        <p:nvSpPr>
          <p:cNvPr id="444426" name="Rectangle 9"/>
          <p:cNvSpPr>
            <a:spLocks/>
          </p:cNvSpPr>
          <p:nvPr/>
        </p:nvSpPr>
        <p:spPr bwMode="auto">
          <a:xfrm>
            <a:off x="744380" y="4743450"/>
            <a:ext cx="920181" cy="1161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tIns="45720" rIns="86360" bIns="45720">
            <a:spAutoFit/>
          </a:bodyPr>
          <a:lstStyle/>
          <a:p>
            <a:pPr>
              <a:spcBef>
                <a:spcPts val="372"/>
              </a:spcBef>
            </a:pPr>
            <a:r>
              <a:rPr lang="en-US" sz="900">
                <a:solidFill>
                  <a:srgbClr val="000000"/>
                </a:solidFill>
                <a:latin typeface="Comic Sans MS" charset="0"/>
                <a:cs typeface="Comic Sans MS" charset="0"/>
                <a:sym typeface="Comic Sans MS" charset="0"/>
              </a:rPr>
              <a:t>Trigger</a:t>
            </a:r>
          </a:p>
          <a:p>
            <a:pPr>
              <a:spcBef>
                <a:spcPts val="372"/>
              </a:spcBef>
            </a:pPr>
            <a:r>
              <a:rPr lang="en-US" sz="900">
                <a:solidFill>
                  <a:srgbClr val="000000"/>
                </a:solidFill>
                <a:latin typeface="Comic Sans MS" charset="0"/>
                <a:cs typeface="Comic Sans MS" charset="0"/>
                <a:sym typeface="Comic Sans MS" charset="0"/>
              </a:rPr>
              <a:t>Acquisition</a:t>
            </a:r>
          </a:p>
          <a:p>
            <a:pPr>
              <a:spcBef>
                <a:spcPts val="372"/>
              </a:spcBef>
            </a:pPr>
            <a:r>
              <a:rPr lang="en-US" sz="900">
                <a:solidFill>
                  <a:srgbClr val="000000"/>
                </a:solidFill>
                <a:latin typeface="Comic Sans MS" charset="0"/>
                <a:cs typeface="Comic Sans MS" charset="0"/>
                <a:sym typeface="Comic Sans MS" charset="0"/>
              </a:rPr>
              <a:t>Mise en forme</a:t>
            </a:r>
          </a:p>
          <a:p>
            <a:pPr>
              <a:spcBef>
                <a:spcPts val="372"/>
              </a:spcBef>
            </a:pPr>
            <a:r>
              <a:rPr lang="en-US" sz="900">
                <a:solidFill>
                  <a:srgbClr val="000000"/>
                </a:solidFill>
                <a:latin typeface="Comic Sans MS" charset="0"/>
                <a:cs typeface="Comic Sans MS" charset="0"/>
                <a:sym typeface="Comic Sans MS" charset="0"/>
              </a:rPr>
              <a:t>Numérisation</a:t>
            </a:r>
          </a:p>
          <a:p>
            <a:pPr>
              <a:spcBef>
                <a:spcPts val="372"/>
              </a:spcBef>
            </a:pPr>
            <a:r>
              <a:rPr lang="en-US" sz="900">
                <a:solidFill>
                  <a:srgbClr val="000000"/>
                </a:solidFill>
                <a:latin typeface="Comic Sans MS" charset="0"/>
                <a:cs typeface="Comic Sans MS" charset="0"/>
                <a:sym typeface="Comic Sans MS" charset="0"/>
              </a:rPr>
              <a:t>Étalonnage</a:t>
            </a:r>
          </a:p>
          <a:p>
            <a:pPr>
              <a:spcBef>
                <a:spcPts val="372"/>
              </a:spcBef>
            </a:pPr>
            <a:r>
              <a:rPr lang="en-US" sz="900">
                <a:solidFill>
                  <a:srgbClr val="000000"/>
                </a:solidFill>
                <a:latin typeface="Comic Sans MS" charset="0"/>
                <a:cs typeface="Comic Sans MS" charset="0"/>
                <a:sym typeface="Comic Sans MS" charset="0"/>
              </a:rPr>
              <a:t>Alignement</a:t>
            </a:r>
          </a:p>
        </p:txBody>
      </p:sp>
      <p:sp>
        <p:nvSpPr>
          <p:cNvPr id="38922" name="Rectangle 10"/>
          <p:cNvSpPr>
            <a:spLocks/>
          </p:cNvSpPr>
          <p:nvPr/>
        </p:nvSpPr>
        <p:spPr bwMode="auto">
          <a:xfrm>
            <a:off x="3837623" y="3999072"/>
            <a:ext cx="1994657" cy="338554"/>
          </a:xfrm>
          <a:prstGeom prst="rect">
            <a:avLst/>
          </a:prstGeom>
          <a:solidFill>
            <a:srgbClr val="CCFFCC">
              <a:alpha val="49803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45720" tIns="45720" rIns="86360" bIns="45720">
            <a:spAutoFit/>
          </a:bodyPr>
          <a:lstStyle/>
          <a:p>
            <a:pPr>
              <a:spcBef>
                <a:spcPts val="540"/>
              </a:spcBef>
            </a:pPr>
            <a:r>
              <a:rPr lang="en-US" sz="1600" u="sng">
                <a:solidFill>
                  <a:srgbClr val="66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Comic Sans MS" charset="0"/>
                <a:sym typeface="Comic Sans MS" charset="0"/>
              </a:rPr>
              <a:t>Analyse de données</a:t>
            </a:r>
          </a:p>
        </p:txBody>
      </p:sp>
      <p:sp>
        <p:nvSpPr>
          <p:cNvPr id="444428" name="Rectangle 11"/>
          <p:cNvSpPr>
            <a:spLocks/>
          </p:cNvSpPr>
          <p:nvPr/>
        </p:nvSpPr>
        <p:spPr bwMode="auto">
          <a:xfrm>
            <a:off x="4089083" y="4524852"/>
            <a:ext cx="1264595" cy="13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tIns="45720" rIns="86360" bIns="45720">
            <a:spAutoFit/>
          </a:bodyPr>
          <a:lstStyle/>
          <a:p>
            <a:pPr>
              <a:spcBef>
                <a:spcPts val="372"/>
              </a:spcBef>
            </a:pPr>
            <a:r>
              <a:rPr lang="en-US" sz="900">
                <a:solidFill>
                  <a:srgbClr val="000000"/>
                </a:solidFill>
                <a:latin typeface="Comic Sans MS" charset="0"/>
                <a:cs typeface="Comic Sans MS" charset="0"/>
                <a:sym typeface="Comic Sans MS" charset="0"/>
              </a:rPr>
              <a:t>Effets relativistes</a:t>
            </a:r>
          </a:p>
          <a:p>
            <a:pPr>
              <a:spcBef>
                <a:spcPts val="372"/>
              </a:spcBef>
            </a:pPr>
            <a:r>
              <a:rPr lang="en-US" sz="900">
                <a:solidFill>
                  <a:srgbClr val="000000"/>
                </a:solidFill>
                <a:latin typeface="Comic Sans MS" charset="0"/>
                <a:cs typeface="Comic Sans MS" charset="0"/>
                <a:sym typeface="Comic Sans MS" charset="0"/>
              </a:rPr>
              <a:t>Masse invariante</a:t>
            </a:r>
          </a:p>
          <a:p>
            <a:pPr>
              <a:spcBef>
                <a:spcPts val="372"/>
              </a:spcBef>
            </a:pPr>
            <a:r>
              <a:rPr lang="en-US" sz="900">
                <a:solidFill>
                  <a:srgbClr val="000000"/>
                </a:solidFill>
                <a:latin typeface="Comic Sans MS" charset="0"/>
                <a:cs typeface="Comic Sans MS" charset="0"/>
                <a:sym typeface="Comic Sans MS" charset="0"/>
              </a:rPr>
              <a:t>Distributions</a:t>
            </a:r>
          </a:p>
          <a:p>
            <a:pPr>
              <a:spcBef>
                <a:spcPts val="372"/>
              </a:spcBef>
            </a:pPr>
            <a:r>
              <a:rPr lang="en-US" sz="900">
                <a:solidFill>
                  <a:srgbClr val="000000"/>
                </a:solidFill>
                <a:latin typeface="Comic Sans MS" charset="0"/>
                <a:cs typeface="Comic Sans MS" charset="0"/>
                <a:sym typeface="Comic Sans MS" charset="0"/>
              </a:rPr>
              <a:t>Critères de sélection</a:t>
            </a:r>
          </a:p>
          <a:p>
            <a:pPr>
              <a:spcBef>
                <a:spcPts val="372"/>
              </a:spcBef>
            </a:pPr>
            <a:r>
              <a:rPr lang="en-US" sz="900">
                <a:solidFill>
                  <a:srgbClr val="000000"/>
                </a:solidFill>
                <a:latin typeface="Comic Sans MS" charset="0"/>
                <a:cs typeface="Comic Sans MS" charset="0"/>
                <a:sym typeface="Comic Sans MS" charset="0"/>
              </a:rPr>
              <a:t>Efficacité, pureté</a:t>
            </a:r>
          </a:p>
          <a:p>
            <a:pPr>
              <a:spcBef>
                <a:spcPts val="372"/>
              </a:spcBef>
            </a:pPr>
            <a:r>
              <a:rPr lang="en-US" sz="900">
                <a:solidFill>
                  <a:srgbClr val="000000"/>
                </a:solidFill>
                <a:latin typeface="Comic Sans MS" charset="0"/>
                <a:cs typeface="Comic Sans MS" charset="0"/>
                <a:sym typeface="Comic Sans MS" charset="0"/>
              </a:rPr>
              <a:t>Analyse séquentielle</a:t>
            </a:r>
          </a:p>
          <a:p>
            <a:pPr>
              <a:spcBef>
                <a:spcPts val="372"/>
              </a:spcBef>
            </a:pPr>
            <a:r>
              <a:rPr lang="en-US" sz="900">
                <a:solidFill>
                  <a:srgbClr val="000000"/>
                </a:solidFill>
                <a:latin typeface="Comic Sans MS" charset="0"/>
                <a:cs typeface="Comic Sans MS" charset="0"/>
                <a:sym typeface="Comic Sans MS" charset="0"/>
              </a:rPr>
              <a:t>Réseau de neurones</a:t>
            </a:r>
          </a:p>
        </p:txBody>
      </p:sp>
      <p:sp>
        <p:nvSpPr>
          <p:cNvPr id="38924" name="Rectangle 12"/>
          <p:cNvSpPr>
            <a:spLocks/>
          </p:cNvSpPr>
          <p:nvPr/>
        </p:nvSpPr>
        <p:spPr bwMode="auto">
          <a:xfrm>
            <a:off x="6256497" y="4389120"/>
            <a:ext cx="1711226" cy="654025"/>
          </a:xfrm>
          <a:prstGeom prst="rect">
            <a:avLst/>
          </a:prstGeom>
          <a:solidFill>
            <a:srgbClr val="CCFFCC">
              <a:alpha val="49803"/>
            </a:srgbClr>
          </a:solidFill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wrap="none" lIns="45720" tIns="45720" rIns="86360" bIns="45720">
            <a:spAutoFit/>
          </a:bodyPr>
          <a:lstStyle/>
          <a:p>
            <a:pPr>
              <a:spcBef>
                <a:spcPts val="540"/>
              </a:spcBef>
            </a:pPr>
            <a:r>
              <a:rPr lang="en-US" sz="1600" u="sng">
                <a:solidFill>
                  <a:srgbClr val="66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Comic Sans MS" charset="0"/>
                <a:sym typeface="Comic Sans MS" charset="0"/>
              </a:rPr>
              <a:t>Simulation,</a:t>
            </a:r>
          </a:p>
          <a:p>
            <a:pPr>
              <a:spcBef>
                <a:spcPts val="540"/>
              </a:spcBef>
            </a:pPr>
            <a:r>
              <a:rPr lang="en-US" sz="1600" u="sng">
                <a:solidFill>
                  <a:srgbClr val="6699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charset="0"/>
                <a:cs typeface="Comic Sans MS" charset="0"/>
                <a:sym typeface="Comic Sans MS" charset="0"/>
              </a:rPr>
              <a:t>Outil statistique</a:t>
            </a:r>
          </a:p>
        </p:txBody>
      </p:sp>
      <p:grpSp>
        <p:nvGrpSpPr>
          <p:cNvPr id="444430" name="Group 13"/>
          <p:cNvGrpSpPr>
            <a:grpSpLocks/>
          </p:cNvGrpSpPr>
          <p:nvPr/>
        </p:nvGrpSpPr>
        <p:grpSpPr bwMode="auto">
          <a:xfrm>
            <a:off x="3904775" y="1875950"/>
            <a:ext cx="2087403" cy="1241583"/>
            <a:chOff x="0" y="0"/>
            <a:chExt cx="1461" cy="868"/>
          </a:xfrm>
        </p:grpSpPr>
        <p:sp>
          <p:nvSpPr>
            <p:cNvPr id="444432" name="AutoShape 14"/>
            <p:cNvSpPr>
              <a:spLocks/>
            </p:cNvSpPr>
            <p:nvPr/>
          </p:nvSpPr>
          <p:spPr bwMode="auto">
            <a:xfrm>
              <a:off x="0" y="0"/>
              <a:ext cx="1461" cy="868"/>
            </a:xfrm>
            <a:prstGeom prst="roundRect">
              <a:avLst>
                <a:gd name="adj" fmla="val 15000"/>
              </a:avLst>
            </a:prstGeom>
            <a:solidFill>
              <a:srgbClr val="FFFF99">
                <a:alpha val="4980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8927" name="Rectangle 15"/>
            <p:cNvSpPr>
              <a:spLocks/>
            </p:cNvSpPr>
            <p:nvPr/>
          </p:nvSpPr>
          <p:spPr bwMode="auto">
            <a:xfrm>
              <a:off x="41" y="24"/>
              <a:ext cx="1376" cy="824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lIns="0" tIns="0" rIns="50800" bIns="0" anchor="ctr"/>
            <a:lstStyle/>
            <a:p>
              <a:pPr marL="45720">
                <a:spcBef>
                  <a:spcPts val="552"/>
                </a:spcBef>
              </a:pPr>
              <a:r>
                <a:rPr lang="en-US">
                  <a:solidFill>
                    <a:srgbClr val="CC3399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  <a:cs typeface="Comic Sans MS" charset="0"/>
                  <a:sym typeface="Comic Sans MS" charset="0"/>
                </a:rPr>
                <a:t>Physique</a:t>
              </a:r>
            </a:p>
            <a:p>
              <a:pPr marL="45720">
                <a:spcBef>
                  <a:spcPts val="552"/>
                </a:spcBef>
              </a:pPr>
              <a:r>
                <a:rPr lang="en-US">
                  <a:solidFill>
                    <a:srgbClr val="CC3399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  <a:cs typeface="Comic Sans MS" charset="0"/>
                  <a:sym typeface="Comic Sans MS" charset="0"/>
                </a:rPr>
                <a:t>des</a:t>
              </a:r>
            </a:p>
            <a:p>
              <a:pPr marL="45720">
                <a:spcBef>
                  <a:spcPts val="552"/>
                </a:spcBef>
              </a:pPr>
              <a:r>
                <a:rPr lang="en-US">
                  <a:solidFill>
                    <a:srgbClr val="CC3399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Comic Sans MS" charset="0"/>
                  <a:cs typeface="Comic Sans MS" charset="0"/>
                  <a:sym typeface="Comic Sans MS" charset="0"/>
                </a:rPr>
                <a:t>particules</a:t>
              </a:r>
            </a:p>
          </p:txBody>
        </p:sp>
      </p:grpSp>
      <p:sp>
        <p:nvSpPr>
          <p:cNvPr id="444431" name="Rectangle 16"/>
          <p:cNvSpPr>
            <a:spLocks/>
          </p:cNvSpPr>
          <p:nvPr/>
        </p:nvSpPr>
        <p:spPr bwMode="auto">
          <a:xfrm>
            <a:off x="6263640" y="5244942"/>
            <a:ext cx="2526030" cy="88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tIns="45720" rIns="86360" bIns="45720"/>
          <a:lstStyle/>
          <a:p>
            <a:pPr>
              <a:spcBef>
                <a:spcPts val="372"/>
              </a:spcBef>
            </a:pPr>
            <a:r>
              <a:rPr lang="en-US" sz="900">
                <a:solidFill>
                  <a:srgbClr val="000000"/>
                </a:solidFill>
                <a:latin typeface="Comic Sans MS" charset="0"/>
                <a:cs typeface="Comic Sans MS" charset="0"/>
                <a:sym typeface="Comic Sans MS" charset="0"/>
              </a:rPr>
              <a:t>Modélisation</a:t>
            </a:r>
          </a:p>
          <a:p>
            <a:pPr>
              <a:spcBef>
                <a:spcPts val="372"/>
              </a:spcBef>
            </a:pPr>
            <a:r>
              <a:rPr lang="en-US" sz="900">
                <a:solidFill>
                  <a:srgbClr val="000000"/>
                </a:solidFill>
                <a:latin typeface="Comic Sans MS" charset="0"/>
                <a:cs typeface="Comic Sans MS" charset="0"/>
                <a:sym typeface="Comic Sans MS" charset="0"/>
              </a:rPr>
              <a:t>Mise au point de détecteurs</a:t>
            </a:r>
          </a:p>
          <a:p>
            <a:pPr>
              <a:spcBef>
                <a:spcPts val="372"/>
              </a:spcBef>
            </a:pPr>
            <a:r>
              <a:rPr lang="en-US" sz="900">
                <a:solidFill>
                  <a:srgbClr val="000000"/>
                </a:solidFill>
                <a:latin typeface="Comic Sans MS" charset="0"/>
                <a:cs typeface="Comic Sans MS" charset="0"/>
                <a:sym typeface="Comic Sans MS" charset="0"/>
              </a:rPr>
              <a:t>Confrontation données / simulation</a:t>
            </a:r>
          </a:p>
          <a:p>
            <a:pPr>
              <a:spcBef>
                <a:spcPts val="372"/>
              </a:spcBef>
            </a:pPr>
            <a:r>
              <a:rPr lang="en-US" sz="900">
                <a:solidFill>
                  <a:srgbClr val="000000"/>
                </a:solidFill>
                <a:latin typeface="Comic Sans MS" charset="0"/>
                <a:cs typeface="Comic Sans MS" charset="0"/>
                <a:sym typeface="Comic Sans MS" charset="0"/>
              </a:rPr>
              <a:t>Mise en évidence de signal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914EB-E35D-8D40-9F08-95D9ADBF3A61}" type="datetime1">
              <a:rPr lang="fr-FR" smtClean="0"/>
              <a:t>12/02/13</a:t>
            </a:fld>
            <a:endParaRPr lang="fr-F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70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641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2610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" t="4895" r="4590" b="978"/>
          <a:stretch>
            <a:fillRect/>
          </a:stretch>
        </p:blipFill>
        <p:spPr bwMode="auto">
          <a:xfrm>
            <a:off x="178594" y="907257"/>
            <a:ext cx="4593431" cy="356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Rectangle 2"/>
          <p:cNvSpPr>
            <a:spLocks/>
          </p:cNvSpPr>
          <p:nvPr/>
        </p:nvSpPr>
        <p:spPr bwMode="auto">
          <a:xfrm>
            <a:off x="4859179" y="1050132"/>
            <a:ext cx="4103370" cy="2274570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25400" dist="12699" dir="16200000" algn="ctr" rotWithShape="0">
              <a:schemeClr val="bg2">
                <a:alpha val="70000"/>
              </a:schemeClr>
            </a:outerShdw>
          </a:effectLst>
        </p:spPr>
        <p:txBody>
          <a:bodyPr lIns="0" tIns="0" rIns="0" bIns="0" anchor="ctr"/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1300">
                <a:cs typeface="Times" charset="0"/>
              </a:rPr>
              <a:t>Les particules sont maintenues dans le tube à vide par ajustement synchrone de ω</a:t>
            </a:r>
            <a:r>
              <a:rPr lang="en-US" sz="1300" baseline="-28000">
                <a:cs typeface="Palatino" charset="0"/>
              </a:rPr>
              <a:t>hf</a:t>
            </a:r>
            <a:r>
              <a:rPr lang="en-US" sz="1300">
                <a:cs typeface="Palatino" charset="0"/>
              </a:rPr>
              <a:t>(t) et de B</a:t>
            </a:r>
            <a:r>
              <a:rPr lang="en-US" sz="1300" baseline="-28000">
                <a:cs typeface="Palatino" charset="0"/>
              </a:rPr>
              <a:t>0 </a:t>
            </a:r>
            <a:r>
              <a:rPr lang="en-US" sz="1300">
                <a:cs typeface="Palatino" charset="0"/>
              </a:rPr>
              <a:t>pendant l</a:t>
            </a:r>
            <a:r>
              <a:rPr lang="ja-JP" altLang="en-US" sz="1300">
                <a:cs typeface="Palatino" charset="0"/>
              </a:rPr>
              <a:t>’</a:t>
            </a:r>
            <a:r>
              <a:rPr lang="en-US" sz="1300">
                <a:cs typeface="Palatino" charset="0"/>
              </a:rPr>
              <a:t>accélération. </a:t>
            </a:r>
          </a:p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1300">
                <a:cs typeface="Palatino" charset="0"/>
              </a:rPr>
              <a:t>Le champ magnétique est appliqué le long du parcours et non plus sur la totalité du diamètre de l</a:t>
            </a:r>
            <a:r>
              <a:rPr lang="ja-JP" altLang="en-US" sz="1300">
                <a:cs typeface="Palatino" charset="0"/>
              </a:rPr>
              <a:t>’</a:t>
            </a:r>
            <a:r>
              <a:rPr lang="en-US" sz="1300">
                <a:cs typeface="Palatino" charset="0"/>
              </a:rPr>
              <a:t>accélérateur (cas du cyclotron). </a:t>
            </a:r>
          </a:p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1300">
                <a:cs typeface="Palatino" charset="0"/>
              </a:rPr>
              <a:t>L</a:t>
            </a:r>
            <a:r>
              <a:rPr lang="ja-JP" altLang="en-US" sz="1300">
                <a:cs typeface="Palatino" charset="0"/>
              </a:rPr>
              <a:t>’</a:t>
            </a:r>
            <a:r>
              <a:rPr lang="en-US" sz="1300">
                <a:cs typeface="Palatino" charset="0"/>
              </a:rPr>
              <a:t>accélérateur est une succession de modules de courbure, d</a:t>
            </a:r>
            <a:r>
              <a:rPr lang="ja-JP" altLang="en-US" sz="1300">
                <a:cs typeface="Palatino" charset="0"/>
              </a:rPr>
              <a:t>’</a:t>
            </a:r>
            <a:r>
              <a:rPr lang="en-US" sz="1300">
                <a:cs typeface="Palatino" charset="0"/>
              </a:rPr>
              <a:t>accélération (cavités RF) et de focalisation. </a:t>
            </a:r>
          </a:p>
        </p:txBody>
      </p:sp>
      <p:sp>
        <p:nvSpPr>
          <p:cNvPr id="47107" name="Rectangle 3"/>
          <p:cNvSpPr>
            <a:spLocks/>
          </p:cNvSpPr>
          <p:nvPr/>
        </p:nvSpPr>
        <p:spPr bwMode="auto">
          <a:xfrm>
            <a:off x="3280410" y="4732020"/>
            <a:ext cx="5692140" cy="1394460"/>
          </a:xfrm>
          <a:prstGeom prst="rect">
            <a:avLst/>
          </a:prstGeom>
          <a:solidFill>
            <a:srgbClr val="FFFFFF"/>
          </a:solidFill>
          <a:ln w="12700" cap="flat">
            <a:noFill/>
            <a:miter lim="800000"/>
            <a:headEnd type="none" w="med" len="med"/>
            <a:tailEnd type="none" w="med" len="med"/>
          </a:ln>
          <a:effectLst>
            <a:outerShdw blurRad="25400" dist="12699" dir="16200000" algn="ctr" rotWithShape="0">
              <a:schemeClr val="bg2">
                <a:alpha val="70000"/>
              </a:schemeClr>
            </a:outerShdw>
          </a:effectLst>
        </p:spPr>
        <p:txBody>
          <a:bodyPr lIns="0" tIns="0" rIns="0" bIns="0" anchor="ctr"/>
          <a:lstStyle/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1300">
                <a:cs typeface="Palatino" charset="0"/>
              </a:rPr>
              <a:t>Les particules sont injectées puis extraites à l</a:t>
            </a:r>
            <a:r>
              <a:rPr lang="ja-JP" altLang="en-US" sz="1300">
                <a:cs typeface="Palatino" charset="0"/>
              </a:rPr>
              <a:t>’</a:t>
            </a:r>
            <a:r>
              <a:rPr lang="en-US" sz="1300">
                <a:cs typeface="Palatino" charset="0"/>
              </a:rPr>
              <a:t>aide d</a:t>
            </a:r>
            <a:r>
              <a:rPr lang="ja-JP" altLang="en-US" sz="1300">
                <a:cs typeface="Palatino" charset="0"/>
              </a:rPr>
              <a:t>’</a:t>
            </a:r>
            <a:r>
              <a:rPr lang="en-US" sz="1300">
                <a:cs typeface="Palatino" charset="0"/>
              </a:rPr>
              <a:t>aimants de déflexion rapides : les kickers. </a:t>
            </a:r>
          </a:p>
          <a:p>
            <a:pPr>
              <a:lnSpc>
                <a:spcPct val="120000"/>
              </a:lnSpc>
              <a:spcBef>
                <a:spcPts val="450"/>
              </a:spcBef>
            </a:pPr>
            <a:r>
              <a:rPr lang="en-US" sz="1300">
                <a:cs typeface="Palatino" charset="0"/>
              </a:rPr>
              <a:t>Les particules sont groupées sous forme de paquets, et l</a:t>
            </a:r>
            <a:r>
              <a:rPr lang="ja-JP" altLang="en-US" sz="1300">
                <a:cs typeface="Palatino" charset="0"/>
              </a:rPr>
              <a:t>’</a:t>
            </a:r>
            <a:r>
              <a:rPr lang="en-US" sz="1300">
                <a:cs typeface="Palatino" charset="0"/>
              </a:rPr>
              <a:t>accélération RF permet d</a:t>
            </a:r>
            <a:r>
              <a:rPr lang="ja-JP" altLang="en-US" sz="1300">
                <a:cs typeface="Palatino" charset="0"/>
              </a:rPr>
              <a:t>’</a:t>
            </a:r>
            <a:r>
              <a:rPr lang="en-US" sz="1300">
                <a:cs typeface="Palatino" charset="0"/>
              </a:rPr>
              <a:t>homogénéiser l</a:t>
            </a:r>
            <a:r>
              <a:rPr lang="ja-JP" altLang="en-US" sz="1300">
                <a:cs typeface="Palatino" charset="0"/>
              </a:rPr>
              <a:t>’</a:t>
            </a:r>
            <a:r>
              <a:rPr lang="en-US" sz="1300">
                <a:cs typeface="Palatino" charset="0"/>
              </a:rPr>
              <a:t>énergie des particules au sein d</a:t>
            </a:r>
            <a:r>
              <a:rPr lang="ja-JP" altLang="en-US" sz="1300">
                <a:cs typeface="Palatino" charset="0"/>
              </a:rPr>
              <a:t>’</a:t>
            </a:r>
            <a:r>
              <a:rPr lang="en-US" sz="1300">
                <a:cs typeface="Palatino" charset="0"/>
              </a:rPr>
              <a:t>un paquet (stabilité de phase).</a:t>
            </a:r>
          </a:p>
        </p:txBody>
      </p:sp>
      <p:pic>
        <p:nvPicPr>
          <p:cNvPr id="452613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335" y="4852035"/>
            <a:ext cx="2593182" cy="1481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2614" name="Rectangle 5"/>
          <p:cNvSpPr>
            <a:spLocks noGrp="1" noChangeArrowheads="1"/>
          </p:cNvSpPr>
          <p:nvPr>
            <p:ph type="title"/>
          </p:nvPr>
        </p:nvSpPr>
        <p:spPr>
          <a:xfrm>
            <a:off x="148590" y="182880"/>
            <a:ext cx="8801100" cy="594360"/>
          </a:xfrm>
        </p:spPr>
        <p:txBody>
          <a:bodyPr/>
          <a:lstStyle/>
          <a:p>
            <a:pPr eaLnBrk="1" hangingPunct="1"/>
            <a:r>
              <a:rPr lang="en-US" sz="2200">
                <a:latin typeface="Palatino" charset="0"/>
                <a:ea typeface="ヒラギノ明朝 ProN W6" charset="0"/>
                <a:cs typeface="ヒラギノ明朝 ProN W6" charset="0"/>
              </a:rPr>
              <a:t>Les synchrotrons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60F4D3-A03E-9F45-AD53-65799204BD0A}" type="datetime1">
              <a:rPr lang="fr-FR" smtClean="0"/>
              <a:t>12/02/13</a:t>
            </a:fld>
            <a:endParaRPr lang="fr-F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71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755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6706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44" y="1080135"/>
            <a:ext cx="7593806" cy="4249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6707" name="Rectangle 2"/>
          <p:cNvSpPr>
            <a:spLocks/>
          </p:cNvSpPr>
          <p:nvPr/>
        </p:nvSpPr>
        <p:spPr bwMode="auto">
          <a:xfrm>
            <a:off x="491490" y="5414963"/>
            <a:ext cx="8138160" cy="1062990"/>
          </a:xfrm>
          <a:prstGeom prst="rect">
            <a:avLst/>
          </a:prstGeom>
          <a:solidFill>
            <a:srgbClr val="CCFF99"/>
          </a:solidFill>
          <a:ln w="12700">
            <a:solidFill>
              <a:srgbClr val="339966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>
              <a:lnSpc>
                <a:spcPct val="120000"/>
              </a:lnSpc>
              <a:spcBef>
                <a:spcPts val="540"/>
              </a:spcBef>
            </a:pPr>
            <a:r>
              <a:rPr lang="en-US" sz="1600">
                <a:latin typeface="Comic Sans MS" charset="0"/>
                <a:cs typeface="Comic Sans MS" charset="0"/>
                <a:sym typeface="Comic Sans MS" charset="0"/>
              </a:rPr>
              <a:t>Synchrotron + collision frontale = collisionneur, dans lequel les anti particules circulent en sens inverse des particules, le tout dans le même tube à vide. Toute l</a:t>
            </a:r>
            <a:r>
              <a:rPr lang="ja-JP" altLang="en-US" sz="1600">
                <a:latin typeface="Comic Sans MS" charset="0"/>
                <a:cs typeface="Comic Sans MS" charset="0"/>
                <a:sym typeface="Comic Sans MS" charset="0"/>
              </a:rPr>
              <a:t>’</a:t>
            </a:r>
            <a:r>
              <a:rPr lang="en-US" sz="1600">
                <a:latin typeface="Comic Sans MS" charset="0"/>
                <a:cs typeface="Comic Sans MS" charset="0"/>
                <a:sym typeface="Comic Sans MS" charset="0"/>
              </a:rPr>
              <a:t>énergie des faisceaux est disponible pour la réaction.</a:t>
            </a:r>
          </a:p>
        </p:txBody>
      </p:sp>
      <p:sp>
        <p:nvSpPr>
          <p:cNvPr id="456708" name="Rectangle 3"/>
          <p:cNvSpPr>
            <a:spLocks/>
          </p:cNvSpPr>
          <p:nvPr/>
        </p:nvSpPr>
        <p:spPr bwMode="auto">
          <a:xfrm>
            <a:off x="468630" y="137160"/>
            <a:ext cx="7772400" cy="731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lnSpc>
                <a:spcPct val="90000"/>
              </a:lnSpc>
            </a:pPr>
            <a:r>
              <a:rPr lang="en-US" sz="4000" b="1">
                <a:solidFill>
                  <a:srgbClr val="7F7F7F"/>
                </a:solidFill>
                <a:cs typeface="Palatino" charset="0"/>
              </a:rPr>
              <a:t>LES COLLISIONNEURS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752A4-F410-1F4D-99AB-6F935931F52D}" type="datetime1">
              <a:rPr lang="fr-FR" smtClean="0"/>
              <a:t>12/02/13</a:t>
            </a:fld>
            <a:endParaRPr lang="fr-F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72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59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Palatino" charset="0"/>
                <a:ea typeface="ヒラギノ明朝 ProN W6" charset="0"/>
                <a:cs typeface="ヒラギノ明朝 ProN W6" charset="0"/>
              </a:rPr>
              <a:t>Le rayonnement synchrotron</a:t>
            </a:r>
          </a:p>
        </p:txBody>
      </p:sp>
      <p:sp>
        <p:nvSpPr>
          <p:cNvPr id="52226" name="Rectangle 2"/>
          <p:cNvSpPr>
            <a:spLocks/>
          </p:cNvSpPr>
          <p:nvPr/>
        </p:nvSpPr>
        <p:spPr bwMode="auto">
          <a:xfrm>
            <a:off x="567214" y="1643063"/>
            <a:ext cx="7989570" cy="146304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45720" tIns="45720" rIns="86360" bIns="45720"/>
          <a:lstStyle/>
          <a:p>
            <a:pPr algn="just">
              <a:lnSpc>
                <a:spcPct val="120000"/>
              </a:lnSpc>
              <a:spcBef>
                <a:spcPts val="540"/>
              </a:spcBef>
            </a:pPr>
            <a:r>
              <a:rPr lang="en-US" sz="1600">
                <a:solidFill>
                  <a:srgbClr val="67676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Palatino" charset="0"/>
              </a:rPr>
              <a:t>La principale limitation actuelle des synchrotrons réside dans la perte d</a:t>
            </a:r>
            <a:r>
              <a:rPr lang="ja-JP" altLang="en-US" sz="1600">
                <a:solidFill>
                  <a:srgbClr val="67676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Palatino" charset="0"/>
              </a:rPr>
              <a:t>’</a:t>
            </a:r>
            <a:r>
              <a:rPr lang="en-US" sz="1600">
                <a:solidFill>
                  <a:srgbClr val="67676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Palatino" charset="0"/>
              </a:rPr>
              <a:t>énergie des particules à chaque tour par rayonnement synchrotron.</a:t>
            </a:r>
          </a:p>
          <a:p>
            <a:pPr algn="just">
              <a:lnSpc>
                <a:spcPct val="120000"/>
              </a:lnSpc>
              <a:spcBef>
                <a:spcPts val="270"/>
              </a:spcBef>
            </a:pPr>
            <a:endParaRPr lang="en-US" sz="1600">
              <a:solidFill>
                <a:srgbClr val="676767"/>
              </a:solidFill>
              <a:effectLst>
                <a:outerShdw blurRad="38100" dist="38100" dir="2700000" algn="tl">
                  <a:srgbClr val="DDDDDD"/>
                </a:outerShdw>
              </a:effectLst>
              <a:cs typeface="Palatino" charset="0"/>
            </a:endParaRPr>
          </a:p>
          <a:p>
            <a:pPr algn="just">
              <a:lnSpc>
                <a:spcPct val="120000"/>
              </a:lnSpc>
              <a:spcBef>
                <a:spcPts val="540"/>
              </a:spcBef>
            </a:pPr>
            <a:r>
              <a:rPr lang="en-US" sz="1600">
                <a:solidFill>
                  <a:srgbClr val="67676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Palatino" charset="0"/>
              </a:rPr>
              <a:t>Pour des particules relativistes, on a :</a:t>
            </a:r>
            <a:r>
              <a:rPr lang="en-US" sz="1600">
                <a:solidFill>
                  <a:srgbClr val="676767"/>
                </a:solidFill>
                <a:cs typeface="Palatino" charset="0"/>
              </a:rPr>
              <a:t> </a:t>
            </a:r>
          </a:p>
        </p:txBody>
      </p:sp>
      <p:grpSp>
        <p:nvGrpSpPr>
          <p:cNvPr id="457732" name="Group 3"/>
          <p:cNvGrpSpPr>
            <a:grpSpLocks/>
          </p:cNvGrpSpPr>
          <p:nvPr/>
        </p:nvGrpSpPr>
        <p:grpSpPr bwMode="auto">
          <a:xfrm>
            <a:off x="4320540" y="2323148"/>
            <a:ext cx="4031933" cy="821532"/>
            <a:chOff x="0" y="0"/>
            <a:chExt cx="2822" cy="574"/>
          </a:xfrm>
        </p:grpSpPr>
        <p:sp>
          <p:nvSpPr>
            <p:cNvPr id="457738" name="Rectangle 4"/>
            <p:cNvSpPr>
              <a:spLocks/>
            </p:cNvSpPr>
            <p:nvPr/>
          </p:nvSpPr>
          <p:spPr bwMode="auto">
            <a:xfrm>
              <a:off x="0" y="0"/>
              <a:ext cx="2822" cy="574"/>
            </a:xfrm>
            <a:prstGeom prst="rect">
              <a:avLst/>
            </a:prstGeom>
            <a:solidFill>
              <a:srgbClr val="99CC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457739" name="Picture 5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822" cy="574"/>
            </a:xfrm>
            <a:prstGeom prst="rect">
              <a:avLst/>
            </a:prstGeom>
            <a:noFill/>
            <a:ln w="12700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2230" name="Rectangle 6"/>
          <p:cNvSpPr>
            <a:spLocks/>
          </p:cNvSpPr>
          <p:nvPr/>
        </p:nvSpPr>
        <p:spPr bwMode="auto">
          <a:xfrm>
            <a:off x="582930" y="3451860"/>
            <a:ext cx="7978140" cy="248031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45720" tIns="45720" rIns="86360" bIns="45720"/>
          <a:lstStyle/>
          <a:p>
            <a:pPr>
              <a:lnSpc>
                <a:spcPct val="120000"/>
              </a:lnSpc>
              <a:spcBef>
                <a:spcPts val="540"/>
              </a:spcBef>
            </a:pPr>
            <a:r>
              <a:rPr lang="en-US" sz="1600">
                <a:solidFill>
                  <a:srgbClr val="67676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Palatino" charset="0"/>
              </a:rPr>
              <a:t>Le LEP accélérait les électrons à 100 GeV seulement pour une circonférence de 27 km, soit un rayon moyen de 4,3 km. Le LHC accélérera des protons à une énergie de 7 TeV sur le même anneau.</a:t>
            </a:r>
          </a:p>
          <a:p>
            <a:pPr>
              <a:lnSpc>
                <a:spcPct val="120000"/>
              </a:lnSpc>
              <a:spcBef>
                <a:spcPts val="540"/>
              </a:spcBef>
            </a:pPr>
            <a:r>
              <a:rPr lang="en-US" sz="1600">
                <a:solidFill>
                  <a:srgbClr val="67676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Palatino" charset="0"/>
              </a:rPr>
              <a:t>Comparativement, le Super Protron Synchrotron du CERN (circonférence de 8 km, rayon de courbure 1,3 km) accélère les protons à 400 GeV.</a:t>
            </a:r>
          </a:p>
          <a:p>
            <a:pPr>
              <a:lnSpc>
                <a:spcPct val="120000"/>
              </a:lnSpc>
              <a:spcBef>
                <a:spcPts val="540"/>
              </a:spcBef>
            </a:pPr>
            <a:r>
              <a:rPr lang="en-US" sz="1600">
                <a:solidFill>
                  <a:srgbClr val="676767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Palatino" charset="0"/>
              </a:rPr>
              <a:t>Le Tevatron de Fermilab (Chicago) accélère les protons à 1 TeV dans un anneau de 1 km de rayon…</a:t>
            </a:r>
          </a:p>
        </p:txBody>
      </p:sp>
      <p:grpSp>
        <p:nvGrpSpPr>
          <p:cNvPr id="457734" name="Group 7"/>
          <p:cNvGrpSpPr>
            <a:grpSpLocks/>
          </p:cNvGrpSpPr>
          <p:nvPr/>
        </p:nvGrpSpPr>
        <p:grpSpPr bwMode="auto">
          <a:xfrm>
            <a:off x="7116604" y="5876449"/>
            <a:ext cx="1775936" cy="844391"/>
            <a:chOff x="0" y="0"/>
            <a:chExt cx="1243" cy="591"/>
          </a:xfrm>
        </p:grpSpPr>
        <p:sp>
          <p:nvSpPr>
            <p:cNvPr id="457736" name="Rectangle 8"/>
            <p:cNvSpPr>
              <a:spLocks/>
            </p:cNvSpPr>
            <p:nvPr/>
          </p:nvSpPr>
          <p:spPr bwMode="auto">
            <a:xfrm>
              <a:off x="0" y="0"/>
              <a:ext cx="1243" cy="591"/>
            </a:xfrm>
            <a:prstGeom prst="rect">
              <a:avLst/>
            </a:prstGeom>
            <a:solidFill>
              <a:srgbClr val="FFCC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457737" name="Picture 9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243" cy="591"/>
            </a:xfrm>
            <a:prstGeom prst="rect">
              <a:avLst/>
            </a:prstGeom>
            <a:noFill/>
            <a:ln w="127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2234" name="Rectangle 10"/>
          <p:cNvSpPr>
            <a:spLocks/>
          </p:cNvSpPr>
          <p:nvPr/>
        </p:nvSpPr>
        <p:spPr bwMode="auto">
          <a:xfrm>
            <a:off x="3499009" y="6012180"/>
            <a:ext cx="4892040" cy="365760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45720" tIns="45720" rIns="86360" bIns="45720"/>
          <a:lstStyle/>
          <a:p>
            <a:pPr algn="just">
              <a:lnSpc>
                <a:spcPct val="120000"/>
              </a:lnSpc>
              <a:spcBef>
                <a:spcPts val="540"/>
              </a:spcBef>
            </a:pPr>
            <a:r>
              <a:rPr lang="en-US" sz="1600">
                <a:solidFill>
                  <a:srgbClr val="80808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cs typeface="Palatino" charset="0"/>
              </a:rPr>
              <a:t>A énergie et accélérateur identiques :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58170-56BF-E140-BEA6-A7BA47AF1A55}" type="datetime1">
              <a:rPr lang="fr-FR" smtClean="0"/>
              <a:t>12/02/13</a:t>
            </a:fld>
            <a:endParaRPr lang="fr-F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73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897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2308860"/>
          </a:xfrm>
        </p:spPr>
        <p:txBody>
          <a:bodyPr/>
          <a:lstStyle/>
          <a:p>
            <a:pPr eaLnBrk="1" hangingPunct="1"/>
            <a:r>
              <a:rPr lang="en-US" dirty="0">
                <a:latin typeface="Palatino" charset="0"/>
                <a:ea typeface="ヒラギノ明朝 ProN W6" charset="0"/>
                <a:cs typeface="ヒラギノ明朝 ProN W6" charset="0"/>
              </a:rPr>
              <a:t>Les </a:t>
            </a:r>
            <a:r>
              <a:rPr lang="en-US" dirty="0" err="1">
                <a:latin typeface="Palatino" charset="0"/>
                <a:ea typeface="ヒラギノ明朝 ProN W6" charset="0"/>
                <a:cs typeface="ヒラギノ明朝 ProN W6" charset="0"/>
              </a:rPr>
              <a:t>caractéristiques</a:t>
            </a:r>
            <a:r>
              <a:rPr lang="en-US" dirty="0">
                <a:latin typeface="Palatino" charset="0"/>
                <a:ea typeface="ヒラギノ明朝 ProN W6" charset="0"/>
                <a:cs typeface="ヒラギノ明朝 ProN W6" charset="0"/>
              </a:rPr>
              <a:t> </a:t>
            </a:r>
            <a:r>
              <a:rPr lang="en-US" dirty="0" err="1">
                <a:latin typeface="Palatino" charset="0"/>
                <a:ea typeface="ヒラギノ明朝 ProN W6" charset="0"/>
                <a:cs typeface="ヒラギノ明朝 ProN W6" charset="0"/>
              </a:rPr>
              <a:t>importantes</a:t>
            </a:r>
            <a:r>
              <a:rPr lang="en-US" dirty="0">
                <a:latin typeface="Palatino" charset="0"/>
                <a:ea typeface="ヒラギノ明朝 ProN W6" charset="0"/>
                <a:cs typeface="ヒラギノ明朝 ProN W6" charset="0"/>
              </a:rPr>
              <a:t> </a:t>
            </a:r>
            <a:r>
              <a:rPr lang="fr-FR" dirty="0" smtClean="0">
                <a:latin typeface="Palatino" charset="0"/>
                <a:ea typeface="ヒラギノ明朝 ProN W6" charset="0"/>
                <a:cs typeface="ヒラギノ明朝 ProN W6" charset="0"/>
              </a:rPr>
              <a:t>de l’</a:t>
            </a:r>
            <a:r>
              <a:rPr lang="en-US" dirty="0" err="1" smtClean="0">
                <a:latin typeface="Palatino" charset="0"/>
                <a:ea typeface="ヒラギノ明朝 ProN W6" charset="0"/>
                <a:cs typeface="ヒラギノ明朝 ProN W6" charset="0"/>
              </a:rPr>
              <a:t>accélérateur</a:t>
            </a:r>
            <a:endParaRPr lang="en-US" dirty="0">
              <a:latin typeface="Palatino" charset="0"/>
              <a:ea typeface="ヒラギノ明朝 ProN W6" charset="0"/>
              <a:cs typeface="ヒラギノ明朝 ProN W6" charset="0"/>
            </a:endParaRPr>
          </a:p>
        </p:txBody>
      </p:sp>
      <p:sp>
        <p:nvSpPr>
          <p:cNvPr id="460803" name="Rectangle 2"/>
          <p:cNvSpPr>
            <a:spLocks/>
          </p:cNvSpPr>
          <p:nvPr/>
        </p:nvSpPr>
        <p:spPr bwMode="auto">
          <a:xfrm>
            <a:off x="765810" y="2404202"/>
            <a:ext cx="6858000" cy="395478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35719">
              <a:spcBef>
                <a:spcPts val="552"/>
              </a:spcBef>
              <a:buClr>
                <a:srgbClr val="000000"/>
              </a:buClr>
              <a:buSzPct val="100000"/>
              <a:buFont typeface="Comic Sans MS" charset="0"/>
              <a:buChar char="•"/>
            </a:pPr>
            <a:r>
              <a:rPr lang="en-US">
                <a:cs typeface="Palatino" charset="0"/>
              </a:rPr>
              <a:t> Energie disponible</a:t>
            </a:r>
          </a:p>
          <a:p>
            <a:pPr marL="35719">
              <a:spcBef>
                <a:spcPts val="552"/>
              </a:spcBef>
              <a:buClr>
                <a:srgbClr val="000000"/>
              </a:buClr>
              <a:buSzPct val="100000"/>
              <a:buFont typeface="Comic Sans MS" charset="0"/>
              <a:buChar char="•"/>
            </a:pPr>
            <a:r>
              <a:rPr lang="en-US">
                <a:cs typeface="Palatino" charset="0"/>
              </a:rPr>
              <a:t> Luminosité (nombre de collision) </a:t>
            </a:r>
            <a:r>
              <a:rPr lang="en-US">
                <a:solidFill>
                  <a:srgbClr val="333399"/>
                </a:solidFill>
                <a:cs typeface="Times" charset="0"/>
              </a:rPr>
              <a:t>N=Lσ</a:t>
            </a:r>
            <a:endParaRPr lang="en-US">
              <a:solidFill>
                <a:schemeClr val="tx1"/>
              </a:solidFill>
              <a:cs typeface="Palatino" charset="0"/>
            </a:endParaRPr>
          </a:p>
          <a:p>
            <a:pPr marL="35719">
              <a:spcBef>
                <a:spcPts val="552"/>
              </a:spcBef>
            </a:pPr>
            <a:endParaRPr lang="en-US">
              <a:cs typeface="Palatino" charset="0"/>
            </a:endParaRPr>
          </a:p>
          <a:p>
            <a:pPr marL="35719">
              <a:spcBef>
                <a:spcPts val="552"/>
              </a:spcBef>
            </a:pPr>
            <a:r>
              <a:rPr lang="en-US">
                <a:solidFill>
                  <a:srgbClr val="FF0000"/>
                </a:solidFill>
                <a:cs typeface="Palatino" charset="0"/>
              </a:rPr>
              <a:t>LHC</a:t>
            </a:r>
          </a:p>
          <a:p>
            <a:pPr marL="35719">
              <a:spcBef>
                <a:spcPts val="450"/>
              </a:spcBef>
            </a:pPr>
            <a:r>
              <a:rPr lang="en-US" sz="1300">
                <a:solidFill>
                  <a:srgbClr val="333399"/>
                </a:solidFill>
                <a:cs typeface="Palatino" charset="0"/>
              </a:rPr>
              <a:t>Energie par faisceau : 7 TeV</a:t>
            </a:r>
          </a:p>
          <a:p>
            <a:pPr marL="35719">
              <a:spcBef>
                <a:spcPts val="450"/>
              </a:spcBef>
            </a:pPr>
            <a:r>
              <a:rPr lang="en-US" sz="1300">
                <a:solidFill>
                  <a:srgbClr val="333399"/>
                </a:solidFill>
                <a:cs typeface="Palatino" charset="0"/>
              </a:rPr>
              <a:t>Energie dans le centre de masse : 14 TeV</a:t>
            </a:r>
          </a:p>
          <a:p>
            <a:pPr marL="35719">
              <a:spcBef>
                <a:spcPts val="450"/>
              </a:spcBef>
            </a:pPr>
            <a:r>
              <a:rPr lang="en-US" sz="1300">
                <a:solidFill>
                  <a:srgbClr val="333399"/>
                </a:solidFill>
                <a:cs typeface="Palatino" charset="0"/>
              </a:rPr>
              <a:t>Nombre de paquets de protons : 2835</a:t>
            </a:r>
          </a:p>
          <a:p>
            <a:pPr marL="35719">
              <a:spcBef>
                <a:spcPts val="450"/>
              </a:spcBef>
            </a:pPr>
            <a:r>
              <a:rPr lang="en-US" sz="1300">
                <a:solidFill>
                  <a:srgbClr val="333399"/>
                </a:solidFill>
                <a:cs typeface="Palatino" charset="0"/>
              </a:rPr>
              <a:t>Nombre de protons par paquet : 10</a:t>
            </a:r>
            <a:r>
              <a:rPr lang="en-US" sz="1300" baseline="30000">
                <a:solidFill>
                  <a:srgbClr val="333399"/>
                </a:solidFill>
                <a:cs typeface="Palatino" charset="0"/>
              </a:rPr>
              <a:t>11</a:t>
            </a:r>
          </a:p>
          <a:p>
            <a:pPr marL="35719">
              <a:spcBef>
                <a:spcPts val="450"/>
              </a:spcBef>
            </a:pPr>
            <a:r>
              <a:rPr lang="en-US" sz="1300">
                <a:solidFill>
                  <a:srgbClr val="333399"/>
                </a:solidFill>
                <a:cs typeface="Palatino" charset="0"/>
              </a:rPr>
              <a:t>Fréquence de révolution d</a:t>
            </a:r>
            <a:r>
              <a:rPr lang="ja-JP" altLang="en-US" sz="1300">
                <a:solidFill>
                  <a:srgbClr val="333399"/>
                </a:solidFill>
                <a:cs typeface="Palatino" charset="0"/>
              </a:rPr>
              <a:t>’</a:t>
            </a:r>
            <a:r>
              <a:rPr lang="en-US" sz="1300">
                <a:solidFill>
                  <a:srgbClr val="333399"/>
                </a:solidFill>
                <a:cs typeface="Palatino" charset="0"/>
              </a:rPr>
              <a:t>un paquet : 11kHz</a:t>
            </a:r>
          </a:p>
          <a:p>
            <a:pPr marL="35719">
              <a:spcBef>
                <a:spcPts val="450"/>
              </a:spcBef>
            </a:pPr>
            <a:r>
              <a:rPr lang="en-US" sz="1300">
                <a:solidFill>
                  <a:srgbClr val="333399"/>
                </a:solidFill>
                <a:cs typeface="Palatino" charset="0"/>
              </a:rPr>
              <a:t>Durée entre 2 paquets : 25 ns (40MHz)</a:t>
            </a:r>
          </a:p>
          <a:p>
            <a:pPr marL="35719">
              <a:spcBef>
                <a:spcPts val="450"/>
              </a:spcBef>
            </a:pPr>
            <a:r>
              <a:rPr lang="en-US" sz="1300">
                <a:solidFill>
                  <a:srgbClr val="333399"/>
                </a:solidFill>
                <a:cs typeface="Palatino" charset="0"/>
              </a:rPr>
              <a:t>Nombre moyen de collisions par croisement : 17</a:t>
            </a:r>
          </a:p>
          <a:p>
            <a:pPr marL="35719">
              <a:spcBef>
                <a:spcPts val="450"/>
              </a:spcBef>
            </a:pPr>
            <a:r>
              <a:rPr lang="en-US" sz="1300">
                <a:solidFill>
                  <a:srgbClr val="333399"/>
                </a:solidFill>
                <a:cs typeface="Times" charset="0"/>
              </a:rPr>
              <a:t>Paquet : 5.3cm x 15μm x 15 μm</a:t>
            </a:r>
          </a:p>
          <a:p>
            <a:pPr marL="35719">
              <a:spcBef>
                <a:spcPts val="450"/>
              </a:spcBef>
            </a:pPr>
            <a:r>
              <a:rPr lang="en-US" sz="1300">
                <a:solidFill>
                  <a:srgbClr val="333399"/>
                </a:solidFill>
                <a:cs typeface="Palatino" charset="0"/>
              </a:rPr>
              <a:t>Temps de vie du faisceau : 22h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9C85A-D1F2-7043-9AC9-3554560B3AA8}" type="datetime1">
              <a:rPr lang="fr-FR" smtClean="0"/>
              <a:t>12/02/13</a:t>
            </a:fld>
            <a:endParaRPr lang="fr-F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74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514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1"/>
          <p:cNvSpPr>
            <a:spLocks/>
          </p:cNvSpPr>
          <p:nvPr/>
        </p:nvSpPr>
        <p:spPr bwMode="auto">
          <a:xfrm>
            <a:off x="651510" y="1748790"/>
            <a:ext cx="7589520" cy="61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540"/>
              </a:spcBef>
            </a:pPr>
            <a:r>
              <a:rPr lang="en-US" sz="1600">
                <a:cs typeface="Palatino" charset="0"/>
              </a:rPr>
              <a:t>Les interactions ayant lieu dans les accélérateurs sont trop furtives pour être mesurées directement.</a:t>
            </a:r>
          </a:p>
        </p:txBody>
      </p:sp>
      <p:sp>
        <p:nvSpPr>
          <p:cNvPr id="461827" name="Rectangle 2"/>
          <p:cNvSpPr>
            <a:spLocks/>
          </p:cNvSpPr>
          <p:nvPr/>
        </p:nvSpPr>
        <p:spPr bwMode="auto">
          <a:xfrm>
            <a:off x="5692140" y="3126105"/>
            <a:ext cx="2548890" cy="28117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algn="just">
              <a:spcBef>
                <a:spcPts val="540"/>
              </a:spcBef>
            </a:pPr>
            <a:r>
              <a:rPr lang="en-US" sz="1600">
                <a:cs typeface="Palatino" charset="0"/>
              </a:rPr>
              <a:t>Cependant, grâce aux effets de dilation du temps et aux lois de conservation, il va être possible de déterminer les caractéristiques de l</a:t>
            </a:r>
            <a:r>
              <a:rPr lang="ja-JP" altLang="en-US" sz="1600">
                <a:cs typeface="Palatino" charset="0"/>
              </a:rPr>
              <a:t>’</a:t>
            </a:r>
            <a:r>
              <a:rPr lang="en-US" sz="1600">
                <a:cs typeface="Palatino" charset="0"/>
              </a:rPr>
              <a:t>événement, à condition de mesurer précisément les particules traversant le détecteur.</a:t>
            </a:r>
          </a:p>
        </p:txBody>
      </p:sp>
      <p:pic>
        <p:nvPicPr>
          <p:cNvPr id="461828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" y="3017520"/>
            <a:ext cx="4937760" cy="3230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1829" name="Rectangle 4"/>
          <p:cNvSpPr>
            <a:spLocks noGrp="1" noChangeArrowheads="1"/>
          </p:cNvSpPr>
          <p:nvPr>
            <p:ph type="title"/>
          </p:nvPr>
        </p:nvSpPr>
        <p:spPr>
          <a:xfrm>
            <a:off x="765810" y="182880"/>
            <a:ext cx="7612380" cy="1451610"/>
          </a:xfrm>
        </p:spPr>
        <p:txBody>
          <a:bodyPr/>
          <a:lstStyle/>
          <a:p>
            <a:pPr eaLnBrk="1" hangingPunct="1"/>
            <a:r>
              <a:rPr lang="en-US">
                <a:latin typeface="Palatino" charset="0"/>
                <a:ea typeface="ヒラギノ明朝 ProN W6" charset="0"/>
                <a:cs typeface="ヒラギノ明朝 ProN W6" charset="0"/>
              </a:rPr>
              <a:t>2- les detecteurs de particules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D7624-9433-384A-95C9-A5BC9622389D}" type="datetime1">
              <a:rPr lang="fr-FR" smtClean="0"/>
              <a:t>12/02/13</a:t>
            </a:fld>
            <a:endParaRPr lang="fr-F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75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922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874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90" y="1217295"/>
            <a:ext cx="8538210" cy="5640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3875" name="Line 2"/>
          <p:cNvSpPr>
            <a:spLocks noChangeShapeType="1"/>
          </p:cNvSpPr>
          <p:nvPr/>
        </p:nvSpPr>
        <p:spPr bwMode="auto">
          <a:xfrm>
            <a:off x="7955280" y="3789045"/>
            <a:ext cx="434340" cy="1429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63876" name="Rectangle 3"/>
          <p:cNvSpPr>
            <a:spLocks/>
          </p:cNvSpPr>
          <p:nvPr/>
        </p:nvSpPr>
        <p:spPr bwMode="auto">
          <a:xfrm>
            <a:off x="591503" y="1565910"/>
            <a:ext cx="2548890" cy="2423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>
              <a:spcBef>
                <a:spcPts val="372"/>
              </a:spcBef>
            </a:pPr>
            <a:r>
              <a:rPr lang="en-US" sz="1100">
                <a:latin typeface="Comic Sans MS" charset="0"/>
                <a:cs typeface="Comic Sans MS" charset="0"/>
                <a:sym typeface="Comic Sans MS" charset="0"/>
              </a:rPr>
              <a:t>Les détecteurs utilisés en physique des particules sont similaires :</a:t>
            </a:r>
          </a:p>
          <a:p>
            <a:pPr>
              <a:spcBef>
                <a:spcPts val="372"/>
              </a:spcBef>
              <a:buClr>
                <a:srgbClr val="000000"/>
              </a:buClr>
              <a:buSzPct val="100000"/>
              <a:buFont typeface="Comic Sans MS" charset="0"/>
              <a:buChar char="•"/>
            </a:pPr>
            <a:r>
              <a:rPr lang="en-US" sz="1100">
                <a:latin typeface="Comic Sans MS" charset="0"/>
                <a:cs typeface="Comic Sans MS" charset="0"/>
                <a:sym typeface="Comic Sans MS" charset="0"/>
              </a:rPr>
              <a:t> Couverture maximale de la zone d</a:t>
            </a:r>
            <a:r>
              <a:rPr lang="ja-JP" altLang="en-US" sz="1100">
                <a:latin typeface="Comic Sans MS" charset="0"/>
                <a:cs typeface="Comic Sans MS" charset="0"/>
                <a:sym typeface="Comic Sans MS" charset="0"/>
              </a:rPr>
              <a:t>’</a:t>
            </a:r>
            <a:r>
              <a:rPr lang="en-US" sz="1100">
                <a:latin typeface="Comic Sans MS" charset="0"/>
                <a:cs typeface="Comic Sans MS" charset="0"/>
                <a:sym typeface="Comic Sans MS" charset="0"/>
              </a:rPr>
              <a:t>interaction</a:t>
            </a:r>
          </a:p>
          <a:p>
            <a:pPr>
              <a:spcBef>
                <a:spcPts val="372"/>
              </a:spcBef>
              <a:buClr>
                <a:srgbClr val="000000"/>
              </a:buClr>
              <a:buSzPct val="100000"/>
              <a:buFont typeface="Comic Sans MS" charset="0"/>
              <a:buChar char="•"/>
            </a:pPr>
            <a:r>
              <a:rPr lang="en-US" sz="1100">
                <a:latin typeface="Comic Sans MS" charset="0"/>
                <a:cs typeface="Comic Sans MS" charset="0"/>
                <a:sym typeface="Comic Sans MS" charset="0"/>
              </a:rPr>
              <a:t> Mesure de la trajectoire des traces :</a:t>
            </a:r>
          </a:p>
          <a:p>
            <a:pPr>
              <a:spcBef>
                <a:spcPts val="372"/>
              </a:spcBef>
              <a:buClr>
                <a:srgbClr val="000000"/>
              </a:buClr>
              <a:buSzPct val="100000"/>
              <a:buFont typeface="Comic Sans MS" charset="0"/>
              <a:buChar char="•"/>
            </a:pPr>
            <a:r>
              <a:rPr lang="en-US" sz="1100">
                <a:latin typeface="Comic Sans MS" charset="0"/>
                <a:cs typeface="Comic Sans MS" charset="0"/>
                <a:sym typeface="Comic Sans MS" charset="0"/>
              </a:rPr>
              <a:t> charge </a:t>
            </a:r>
          </a:p>
          <a:p>
            <a:pPr>
              <a:spcBef>
                <a:spcPts val="372"/>
              </a:spcBef>
              <a:buClr>
                <a:srgbClr val="000000"/>
              </a:buClr>
              <a:buSzPct val="100000"/>
              <a:buFont typeface="Comic Sans MS" charset="0"/>
              <a:buChar char="•"/>
            </a:pPr>
            <a:r>
              <a:rPr lang="en-US" sz="1100">
                <a:latin typeface="Comic Sans MS" charset="0"/>
                <a:cs typeface="Comic Sans MS" charset="0"/>
                <a:sym typeface="Comic Sans MS" charset="0"/>
              </a:rPr>
              <a:t> quantité de mouvement</a:t>
            </a:r>
          </a:p>
          <a:p>
            <a:pPr>
              <a:spcBef>
                <a:spcPts val="372"/>
              </a:spcBef>
              <a:buClr>
                <a:srgbClr val="000000"/>
              </a:buClr>
              <a:buSzPct val="100000"/>
              <a:buFont typeface="Comic Sans MS" charset="0"/>
              <a:buChar char="•"/>
            </a:pPr>
            <a:r>
              <a:rPr lang="en-US" sz="1100">
                <a:latin typeface="Comic Sans MS" charset="0"/>
                <a:cs typeface="Comic Sans MS" charset="0"/>
                <a:sym typeface="Comic Sans MS" charset="0"/>
              </a:rPr>
              <a:t> vertex (point de production)</a:t>
            </a:r>
          </a:p>
          <a:p>
            <a:pPr>
              <a:spcBef>
                <a:spcPts val="372"/>
              </a:spcBef>
              <a:buClr>
                <a:srgbClr val="000000"/>
              </a:buClr>
              <a:buSzPct val="100000"/>
              <a:buFont typeface="Comic Sans MS" charset="0"/>
              <a:buChar char="•"/>
            </a:pPr>
            <a:r>
              <a:rPr lang="en-US" sz="1100">
                <a:latin typeface="Comic Sans MS" charset="0"/>
                <a:cs typeface="Comic Sans MS" charset="0"/>
                <a:sym typeface="Comic Sans MS" charset="0"/>
              </a:rPr>
              <a:t> Mesure de l</a:t>
            </a:r>
            <a:r>
              <a:rPr lang="ja-JP" altLang="en-US" sz="1100">
                <a:latin typeface="Comic Sans MS" charset="0"/>
                <a:cs typeface="Comic Sans MS" charset="0"/>
                <a:sym typeface="Comic Sans MS" charset="0"/>
              </a:rPr>
              <a:t>’</a:t>
            </a:r>
            <a:r>
              <a:rPr lang="en-US" sz="1100">
                <a:latin typeface="Comic Sans MS" charset="0"/>
                <a:cs typeface="Comic Sans MS" charset="0"/>
                <a:sym typeface="Comic Sans MS" charset="0"/>
              </a:rPr>
              <a:t>énergie des particules</a:t>
            </a:r>
          </a:p>
          <a:p>
            <a:pPr>
              <a:spcBef>
                <a:spcPts val="372"/>
              </a:spcBef>
              <a:buClr>
                <a:srgbClr val="000000"/>
              </a:buClr>
              <a:buSzPct val="100000"/>
              <a:buFont typeface="Comic Sans MS" charset="0"/>
              <a:buChar char="•"/>
            </a:pPr>
            <a:r>
              <a:rPr lang="en-US" sz="1100">
                <a:latin typeface="Comic Sans MS" charset="0"/>
                <a:cs typeface="Comic Sans MS" charset="0"/>
                <a:sym typeface="Comic Sans MS" charset="0"/>
              </a:rPr>
              <a:t> Identification</a:t>
            </a:r>
          </a:p>
        </p:txBody>
      </p:sp>
      <p:sp>
        <p:nvSpPr>
          <p:cNvPr id="463877" name="Rectangle 4"/>
          <p:cNvSpPr>
            <a:spLocks noGrp="1" noChangeArrowheads="1"/>
          </p:cNvSpPr>
          <p:nvPr>
            <p:ph type="title"/>
          </p:nvPr>
        </p:nvSpPr>
        <p:spPr>
          <a:xfrm>
            <a:off x="411480" y="228600"/>
            <a:ext cx="8321040" cy="1188720"/>
          </a:xfrm>
        </p:spPr>
        <p:txBody>
          <a:bodyPr rIns="0"/>
          <a:lstStyle/>
          <a:p>
            <a:pPr eaLnBrk="1" hangingPunct="1"/>
            <a:r>
              <a:rPr lang="en-US">
                <a:latin typeface="Palatino" charset="0"/>
                <a:ea typeface="ヒラギノ明朝 ProN W6" charset="0"/>
                <a:cs typeface="ヒラギノ明朝 ProN W6" charset="0"/>
              </a:rPr>
              <a:t>detecteur 4π generique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F7DC9-ABF1-6F41-BD44-00FDB33EED14}" type="datetime1">
              <a:rPr lang="fr-FR" smtClean="0"/>
              <a:t>12/02/13</a:t>
            </a:fld>
            <a:endParaRPr lang="fr-F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76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473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Anti-</a:t>
            </a:r>
            <a:r>
              <a:rPr lang="en-US" dirty="0" err="1" smtClean="0"/>
              <a:t>matière</a:t>
            </a:r>
            <a:r>
              <a:rPr lang="en-US" dirty="0" smtClean="0"/>
              <a:t> (suite)</a:t>
            </a:r>
            <a:endParaRPr lang="en-US" dirty="0"/>
          </a:p>
        </p:txBody>
      </p:sp>
      <p:pic>
        <p:nvPicPr>
          <p:cNvPr id="6" name="Content Placeholder 5" descr="img019.jpg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C2E8FF"/>
              </a:clrFrom>
              <a:clrTo>
                <a:srgbClr val="C2E8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97" r="-19897"/>
          <a:stretch>
            <a:fillRect/>
          </a:stretch>
        </p:blipFill>
        <p:spPr/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14CB6E-B484-F44D-ABA4-C33AE53C53FB}" type="datetime1">
              <a:rPr lang="fr-FR" smtClean="0"/>
              <a:t>12/02/13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77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231151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Anti-</a:t>
            </a:r>
            <a:r>
              <a:rPr lang="en-US" dirty="0" err="1" smtClean="0"/>
              <a:t>matière</a:t>
            </a:r>
            <a:r>
              <a:rPr lang="en-US" dirty="0" smtClean="0"/>
              <a:t> (suite)</a:t>
            </a:r>
            <a:endParaRPr lang="en-US" dirty="0"/>
          </a:p>
        </p:txBody>
      </p:sp>
      <p:pic>
        <p:nvPicPr>
          <p:cNvPr id="6" name="Content Placeholder 5" descr="img020.jp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clrChange>
              <a:clrFrom>
                <a:srgbClr val="C2E8FF"/>
              </a:clrFrom>
              <a:clrTo>
                <a:srgbClr val="C2E8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897" r="-19897" b="49956"/>
          <a:stretch/>
        </p:blipFill>
        <p:spPr>
          <a:xfrm>
            <a:off x="301776" y="1567158"/>
            <a:ext cx="8540447" cy="229192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BC44D-336B-B144-82C2-7F47A130D8D7}" type="datetime1">
              <a:rPr lang="fr-FR" smtClean="0"/>
              <a:t>12/02/13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78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70228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200" dirty="0" smtClean="0"/>
              <a:t>La quête des constituants élémentaires</a:t>
            </a:r>
            <a:endParaRPr lang="fr-FR" sz="4200" dirty="0"/>
          </a:p>
        </p:txBody>
      </p:sp>
      <p:sp>
        <p:nvSpPr>
          <p:cNvPr id="55" name="Date Placeholder 5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615C7-22EB-4449-A7EB-B3C15598FA67}" type="datetime1">
              <a:rPr lang="fr-FR" smtClean="0"/>
              <a:t>12/02/13</a:t>
            </a:fld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8A2A29-BD24-B24D-ADEF-6BC92FD107A3}" type="slidenum">
              <a:rPr lang="fr-FR" smtClean="0"/>
              <a:pPr/>
              <a:t>8</a:t>
            </a:fld>
            <a:endParaRPr lang="fr-FR"/>
          </a:p>
        </p:txBody>
      </p:sp>
      <p:grpSp>
        <p:nvGrpSpPr>
          <p:cNvPr id="6" name="Group 330"/>
          <p:cNvGrpSpPr>
            <a:grpSpLocks/>
          </p:cNvGrpSpPr>
          <p:nvPr/>
        </p:nvGrpSpPr>
        <p:grpSpPr bwMode="auto">
          <a:xfrm>
            <a:off x="1116810" y="1522758"/>
            <a:ext cx="6910381" cy="4724397"/>
            <a:chOff x="432" y="960"/>
            <a:chExt cx="4603" cy="3216"/>
          </a:xfrm>
        </p:grpSpPr>
        <p:sp>
          <p:nvSpPr>
            <p:cNvPr id="7" name="Rectangle 331"/>
            <p:cNvSpPr>
              <a:spLocks noChangeArrowheads="1"/>
            </p:cNvSpPr>
            <p:nvPr/>
          </p:nvSpPr>
          <p:spPr bwMode="auto">
            <a:xfrm>
              <a:off x="1003" y="1004"/>
              <a:ext cx="4032" cy="2928"/>
            </a:xfrm>
            <a:prstGeom prst="rect">
              <a:avLst/>
            </a:prstGeom>
            <a:noFill/>
            <a:ln w="28575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Line 332"/>
            <p:cNvSpPr>
              <a:spLocks noChangeShapeType="1"/>
            </p:cNvSpPr>
            <p:nvPr/>
          </p:nvSpPr>
          <p:spPr bwMode="auto">
            <a:xfrm>
              <a:off x="1008" y="2538"/>
              <a:ext cx="96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333"/>
            <p:cNvSpPr>
              <a:spLocks noChangeShapeType="1"/>
            </p:cNvSpPr>
            <p:nvPr/>
          </p:nvSpPr>
          <p:spPr bwMode="auto">
            <a:xfrm>
              <a:off x="1008" y="1160"/>
              <a:ext cx="96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Text Box 334"/>
            <p:cNvSpPr txBox="1">
              <a:spLocks noChangeArrowheads="1"/>
            </p:cNvSpPr>
            <p:nvPr/>
          </p:nvSpPr>
          <p:spPr bwMode="auto">
            <a:xfrm>
              <a:off x="786" y="3820"/>
              <a:ext cx="174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1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11" name="Text Box 335"/>
            <p:cNvSpPr txBox="1">
              <a:spLocks noChangeArrowheads="1"/>
            </p:cNvSpPr>
            <p:nvPr/>
          </p:nvSpPr>
          <p:spPr bwMode="auto">
            <a:xfrm>
              <a:off x="720" y="2428"/>
              <a:ext cx="252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10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12" name="Text Box 336"/>
            <p:cNvSpPr txBox="1">
              <a:spLocks noChangeArrowheads="1"/>
            </p:cNvSpPr>
            <p:nvPr/>
          </p:nvSpPr>
          <p:spPr bwMode="auto">
            <a:xfrm>
              <a:off x="630" y="1056"/>
              <a:ext cx="330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100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13" name="Text Box 337"/>
            <p:cNvSpPr txBox="1">
              <a:spLocks noChangeArrowheads="1"/>
            </p:cNvSpPr>
            <p:nvPr/>
          </p:nvSpPr>
          <p:spPr bwMode="auto">
            <a:xfrm rot="16200000">
              <a:off x="-929" y="2321"/>
              <a:ext cx="2972" cy="25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2000" dirty="0">
                  <a:latin typeface="Comic Sans MS" pitchFamily="-105" charset="0"/>
                </a:rPr>
                <a:t>Nombre de constituants élémentaires </a:t>
              </a:r>
              <a:endParaRPr lang="en-US" sz="2000" dirty="0">
                <a:latin typeface="Comic Sans MS" pitchFamily="-105" charset="0"/>
              </a:endParaRPr>
            </a:p>
          </p:txBody>
        </p:sp>
        <p:sp>
          <p:nvSpPr>
            <p:cNvPr id="14" name="Text Box 338"/>
            <p:cNvSpPr txBox="1">
              <a:spLocks noChangeArrowheads="1"/>
            </p:cNvSpPr>
            <p:nvPr/>
          </p:nvSpPr>
          <p:spPr bwMode="auto">
            <a:xfrm>
              <a:off x="1170" y="3964"/>
              <a:ext cx="194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15" name="Text Box 339"/>
            <p:cNvSpPr txBox="1">
              <a:spLocks noChangeArrowheads="1"/>
            </p:cNvSpPr>
            <p:nvPr/>
          </p:nvSpPr>
          <p:spPr bwMode="auto">
            <a:xfrm>
              <a:off x="720" y="3964"/>
              <a:ext cx="461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en-US" sz="1600">
                  <a:latin typeface="Comic Sans MS" pitchFamily="-105" charset="0"/>
                </a:rPr>
                <a:t>-</a:t>
              </a:r>
              <a:r>
                <a:rPr lang="fr-FR" sz="1600">
                  <a:latin typeface="Comic Sans MS" pitchFamily="-105" charset="0"/>
                </a:rPr>
                <a:t>1000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16" name="Text Box 340"/>
            <p:cNvSpPr txBox="1">
              <a:spLocks noChangeArrowheads="1"/>
            </p:cNvSpPr>
            <p:nvPr/>
          </p:nvSpPr>
          <p:spPr bwMode="auto">
            <a:xfrm>
              <a:off x="1507" y="3964"/>
              <a:ext cx="408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1000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17" name="Text Box 341"/>
            <p:cNvSpPr txBox="1">
              <a:spLocks noChangeArrowheads="1"/>
            </p:cNvSpPr>
            <p:nvPr/>
          </p:nvSpPr>
          <p:spPr bwMode="auto">
            <a:xfrm>
              <a:off x="1939" y="3964"/>
              <a:ext cx="408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1500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18" name="Text Box 342"/>
            <p:cNvSpPr txBox="1">
              <a:spLocks noChangeArrowheads="1"/>
            </p:cNvSpPr>
            <p:nvPr/>
          </p:nvSpPr>
          <p:spPr bwMode="auto">
            <a:xfrm>
              <a:off x="2544" y="3964"/>
              <a:ext cx="408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1800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19" name="Text Box 343"/>
            <p:cNvSpPr txBox="1">
              <a:spLocks noChangeArrowheads="1"/>
            </p:cNvSpPr>
            <p:nvPr/>
          </p:nvSpPr>
          <p:spPr bwMode="auto">
            <a:xfrm>
              <a:off x="2976" y="3964"/>
              <a:ext cx="408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1900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20" name="Text Box 344"/>
            <p:cNvSpPr txBox="1">
              <a:spLocks noChangeArrowheads="1"/>
            </p:cNvSpPr>
            <p:nvPr/>
          </p:nvSpPr>
          <p:spPr bwMode="auto">
            <a:xfrm>
              <a:off x="3432" y="3964"/>
              <a:ext cx="408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1950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21" name="Text Box 345"/>
            <p:cNvSpPr txBox="1">
              <a:spLocks noChangeArrowheads="1"/>
            </p:cNvSpPr>
            <p:nvPr/>
          </p:nvSpPr>
          <p:spPr bwMode="auto">
            <a:xfrm>
              <a:off x="4008" y="3964"/>
              <a:ext cx="408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1980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22" name="Text Box 346"/>
            <p:cNvSpPr txBox="1">
              <a:spLocks noChangeArrowheads="1"/>
            </p:cNvSpPr>
            <p:nvPr/>
          </p:nvSpPr>
          <p:spPr bwMode="auto">
            <a:xfrm>
              <a:off x="4440" y="3964"/>
              <a:ext cx="428" cy="21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0" hangingPunct="0"/>
              <a:r>
                <a:rPr lang="fr-FR" sz="1600">
                  <a:latin typeface="Comic Sans MS" pitchFamily="-105" charset="0"/>
                </a:rPr>
                <a:t>2000</a:t>
              </a:r>
              <a:endParaRPr lang="en-US" sz="1600">
                <a:latin typeface="Comic Sans MS" pitchFamily="-105" charset="0"/>
              </a:endParaRPr>
            </a:p>
          </p:txBody>
        </p:sp>
        <p:sp>
          <p:nvSpPr>
            <p:cNvPr id="23" name="Line 347"/>
            <p:cNvSpPr>
              <a:spLocks noChangeShapeType="1"/>
            </p:cNvSpPr>
            <p:nvPr/>
          </p:nvSpPr>
          <p:spPr bwMode="auto">
            <a:xfrm>
              <a:off x="4939" y="2544"/>
              <a:ext cx="96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Line 348"/>
            <p:cNvSpPr>
              <a:spLocks noChangeShapeType="1"/>
            </p:cNvSpPr>
            <p:nvPr/>
          </p:nvSpPr>
          <p:spPr bwMode="auto">
            <a:xfrm>
              <a:off x="4939" y="1166"/>
              <a:ext cx="96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Line 349"/>
            <p:cNvSpPr>
              <a:spLocks noChangeShapeType="1"/>
            </p:cNvSpPr>
            <p:nvPr/>
          </p:nvSpPr>
          <p:spPr bwMode="auto">
            <a:xfrm flipV="1">
              <a:off x="1248" y="3832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350"/>
            <p:cNvSpPr>
              <a:spLocks noChangeShapeType="1"/>
            </p:cNvSpPr>
            <p:nvPr/>
          </p:nvSpPr>
          <p:spPr bwMode="auto">
            <a:xfrm flipV="1">
              <a:off x="1680" y="3832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Line 351"/>
            <p:cNvSpPr>
              <a:spLocks noChangeShapeType="1"/>
            </p:cNvSpPr>
            <p:nvPr/>
          </p:nvSpPr>
          <p:spPr bwMode="auto">
            <a:xfrm flipV="1">
              <a:off x="2118" y="3832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Line 352"/>
            <p:cNvSpPr>
              <a:spLocks noChangeShapeType="1"/>
            </p:cNvSpPr>
            <p:nvPr/>
          </p:nvSpPr>
          <p:spPr bwMode="auto">
            <a:xfrm flipV="1">
              <a:off x="2728" y="3832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Line 353"/>
            <p:cNvSpPr>
              <a:spLocks noChangeShapeType="1"/>
            </p:cNvSpPr>
            <p:nvPr/>
          </p:nvSpPr>
          <p:spPr bwMode="auto">
            <a:xfrm flipV="1">
              <a:off x="3168" y="3832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354"/>
            <p:cNvSpPr>
              <a:spLocks noChangeShapeType="1"/>
            </p:cNvSpPr>
            <p:nvPr/>
          </p:nvSpPr>
          <p:spPr bwMode="auto">
            <a:xfrm flipV="1">
              <a:off x="3615" y="3832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355"/>
            <p:cNvSpPr>
              <a:spLocks noChangeShapeType="1"/>
            </p:cNvSpPr>
            <p:nvPr/>
          </p:nvSpPr>
          <p:spPr bwMode="auto">
            <a:xfrm flipV="1">
              <a:off x="4211" y="3832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Line 356"/>
            <p:cNvSpPr>
              <a:spLocks noChangeShapeType="1"/>
            </p:cNvSpPr>
            <p:nvPr/>
          </p:nvSpPr>
          <p:spPr bwMode="auto">
            <a:xfrm flipV="1">
              <a:off x="4619" y="3832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Line 357"/>
            <p:cNvSpPr>
              <a:spLocks noChangeShapeType="1"/>
            </p:cNvSpPr>
            <p:nvPr/>
          </p:nvSpPr>
          <p:spPr bwMode="auto">
            <a:xfrm flipV="1">
              <a:off x="1248" y="1008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Line 358"/>
            <p:cNvSpPr>
              <a:spLocks noChangeShapeType="1"/>
            </p:cNvSpPr>
            <p:nvPr/>
          </p:nvSpPr>
          <p:spPr bwMode="auto">
            <a:xfrm flipV="1">
              <a:off x="1680" y="1008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Line 359"/>
            <p:cNvSpPr>
              <a:spLocks noChangeShapeType="1"/>
            </p:cNvSpPr>
            <p:nvPr/>
          </p:nvSpPr>
          <p:spPr bwMode="auto">
            <a:xfrm flipV="1">
              <a:off x="2118" y="1008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Line 360"/>
            <p:cNvSpPr>
              <a:spLocks noChangeShapeType="1"/>
            </p:cNvSpPr>
            <p:nvPr/>
          </p:nvSpPr>
          <p:spPr bwMode="auto">
            <a:xfrm flipV="1">
              <a:off x="2728" y="1008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Line 361"/>
            <p:cNvSpPr>
              <a:spLocks noChangeShapeType="1"/>
            </p:cNvSpPr>
            <p:nvPr/>
          </p:nvSpPr>
          <p:spPr bwMode="auto">
            <a:xfrm flipV="1">
              <a:off x="3168" y="1008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Line 362"/>
            <p:cNvSpPr>
              <a:spLocks noChangeShapeType="1"/>
            </p:cNvSpPr>
            <p:nvPr/>
          </p:nvSpPr>
          <p:spPr bwMode="auto">
            <a:xfrm flipV="1">
              <a:off x="3615" y="1008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363"/>
            <p:cNvSpPr>
              <a:spLocks noChangeShapeType="1"/>
            </p:cNvSpPr>
            <p:nvPr/>
          </p:nvSpPr>
          <p:spPr bwMode="auto">
            <a:xfrm flipV="1">
              <a:off x="4211" y="1008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Line 364"/>
            <p:cNvSpPr>
              <a:spLocks noChangeShapeType="1"/>
            </p:cNvSpPr>
            <p:nvPr/>
          </p:nvSpPr>
          <p:spPr bwMode="auto">
            <a:xfrm flipV="1">
              <a:off x="4619" y="1008"/>
              <a:ext cx="0" cy="104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Text Box 365"/>
            <p:cNvSpPr txBox="1">
              <a:spLocks noChangeArrowheads="1"/>
            </p:cNvSpPr>
            <p:nvPr/>
          </p:nvSpPr>
          <p:spPr bwMode="auto">
            <a:xfrm>
              <a:off x="1056" y="3216"/>
              <a:ext cx="922" cy="442"/>
            </a:xfrm>
            <a:prstGeom prst="rect">
              <a:avLst/>
            </a:prstGeom>
            <a:noFill/>
            <a:ln w="76200" cap="sq" cmpd="tri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fr-FR" sz="2000" dirty="0">
                  <a:latin typeface="Comic Sans MS" pitchFamily="-105" charset="0"/>
                </a:rPr>
                <a:t>terre, air, feu, eau</a:t>
              </a:r>
            </a:p>
          </p:txBody>
        </p:sp>
        <p:sp>
          <p:nvSpPr>
            <p:cNvPr id="42" name="Text Box 366"/>
            <p:cNvSpPr txBox="1">
              <a:spLocks noChangeArrowheads="1"/>
            </p:cNvSpPr>
            <p:nvPr/>
          </p:nvSpPr>
          <p:spPr bwMode="auto">
            <a:xfrm>
              <a:off x="1392" y="2006"/>
              <a:ext cx="1066" cy="44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fr-FR" sz="2000" dirty="0">
                  <a:latin typeface="Comic Sans MS" pitchFamily="-105" charset="0"/>
                </a:rPr>
                <a:t>soufre, sel, mercure</a:t>
              </a:r>
            </a:p>
          </p:txBody>
        </p:sp>
        <p:sp>
          <p:nvSpPr>
            <p:cNvPr id="43" name="Text Box 367"/>
            <p:cNvSpPr txBox="1">
              <a:spLocks noChangeArrowheads="1"/>
            </p:cNvSpPr>
            <p:nvPr/>
          </p:nvSpPr>
          <p:spPr bwMode="auto">
            <a:xfrm>
              <a:off x="1872" y="1200"/>
              <a:ext cx="922" cy="44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fr-FR" sz="2000">
                  <a:latin typeface="Comic Sans MS" pitchFamily="-105" charset="0"/>
                </a:rPr>
                <a:t>éléments chimiques</a:t>
              </a:r>
            </a:p>
          </p:txBody>
        </p:sp>
        <p:sp>
          <p:nvSpPr>
            <p:cNvPr id="44" name="Text Box 368"/>
            <p:cNvSpPr txBox="1">
              <a:spLocks noChangeArrowheads="1"/>
            </p:cNvSpPr>
            <p:nvPr/>
          </p:nvSpPr>
          <p:spPr bwMode="auto">
            <a:xfrm>
              <a:off x="2832" y="3398"/>
              <a:ext cx="922" cy="442"/>
            </a:xfrm>
            <a:prstGeom prst="rect">
              <a:avLst/>
            </a:prstGeom>
            <a:noFill/>
            <a:ln w="76200" cap="sq" cmpd="tri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fr-FR" sz="2000" dirty="0">
                  <a:latin typeface="Comic Sans MS" pitchFamily="-105" charset="0"/>
                </a:rPr>
                <a:t>électron, proton</a:t>
              </a:r>
            </a:p>
          </p:txBody>
        </p:sp>
        <p:sp>
          <p:nvSpPr>
            <p:cNvPr id="45" name="Text Box 369"/>
            <p:cNvSpPr txBox="1">
              <a:spLocks noChangeArrowheads="1"/>
            </p:cNvSpPr>
            <p:nvPr/>
          </p:nvSpPr>
          <p:spPr bwMode="auto">
            <a:xfrm>
              <a:off x="3408" y="1152"/>
              <a:ext cx="1211" cy="482"/>
            </a:xfrm>
            <a:prstGeom prst="rect">
              <a:avLst/>
            </a:prstGeom>
            <a:noFill/>
            <a:ln w="76200" cap="sq" cmpd="tri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fr-FR" sz="2000" dirty="0">
                  <a:latin typeface="Comic Sans MS" pitchFamily="-105" charset="0"/>
                </a:rPr>
                <a:t>particules subatomiques</a:t>
              </a:r>
            </a:p>
          </p:txBody>
        </p:sp>
        <p:sp>
          <p:nvSpPr>
            <p:cNvPr id="46" name="Text Box 370"/>
            <p:cNvSpPr txBox="1">
              <a:spLocks noChangeArrowheads="1"/>
            </p:cNvSpPr>
            <p:nvPr/>
          </p:nvSpPr>
          <p:spPr bwMode="auto">
            <a:xfrm>
              <a:off x="3696" y="2928"/>
              <a:ext cx="922" cy="442"/>
            </a:xfrm>
            <a:prstGeom prst="rect">
              <a:avLst/>
            </a:prstGeom>
            <a:noFill/>
            <a:ln w="76200" cap="sq" cmpd="tri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 eaLnBrk="0" hangingPunct="0"/>
              <a:r>
                <a:rPr lang="fr-FR" sz="2000" dirty="0">
                  <a:latin typeface="Comic Sans MS" pitchFamily="-105" charset="0"/>
                </a:rPr>
                <a:t>quarks et leptons</a:t>
              </a:r>
            </a:p>
          </p:txBody>
        </p:sp>
        <p:sp>
          <p:nvSpPr>
            <p:cNvPr id="47" name="Freeform 371"/>
            <p:cNvSpPr>
              <a:spLocks/>
            </p:cNvSpPr>
            <p:nvPr/>
          </p:nvSpPr>
          <p:spPr bwMode="auto">
            <a:xfrm>
              <a:off x="1157" y="2559"/>
              <a:ext cx="684" cy="530"/>
            </a:xfrm>
            <a:custGeom>
              <a:avLst/>
              <a:gdLst/>
              <a:ahLst/>
              <a:cxnLst>
                <a:cxn ang="0">
                  <a:pos x="0" y="530"/>
                </a:cxn>
                <a:cxn ang="0">
                  <a:pos x="10" y="489"/>
                </a:cxn>
                <a:cxn ang="0">
                  <a:pos x="15" y="464"/>
                </a:cxn>
                <a:cxn ang="0">
                  <a:pos x="21" y="446"/>
                </a:cxn>
                <a:cxn ang="0">
                  <a:pos x="27" y="425"/>
                </a:cxn>
                <a:cxn ang="0">
                  <a:pos x="36" y="356"/>
                </a:cxn>
                <a:cxn ang="0">
                  <a:pos x="42" y="336"/>
                </a:cxn>
                <a:cxn ang="0">
                  <a:pos x="54" y="242"/>
                </a:cxn>
                <a:cxn ang="0">
                  <a:pos x="60" y="224"/>
                </a:cxn>
                <a:cxn ang="0">
                  <a:pos x="66" y="206"/>
                </a:cxn>
                <a:cxn ang="0">
                  <a:pos x="75" y="188"/>
                </a:cxn>
                <a:cxn ang="0">
                  <a:pos x="84" y="168"/>
                </a:cxn>
                <a:cxn ang="0">
                  <a:pos x="93" y="149"/>
                </a:cxn>
                <a:cxn ang="0">
                  <a:pos x="120" y="122"/>
                </a:cxn>
                <a:cxn ang="0">
                  <a:pos x="156" y="95"/>
                </a:cxn>
                <a:cxn ang="0">
                  <a:pos x="183" y="75"/>
                </a:cxn>
                <a:cxn ang="0">
                  <a:pos x="228" y="45"/>
                </a:cxn>
                <a:cxn ang="0">
                  <a:pos x="255" y="30"/>
                </a:cxn>
                <a:cxn ang="0">
                  <a:pos x="285" y="21"/>
                </a:cxn>
                <a:cxn ang="0">
                  <a:pos x="319" y="12"/>
                </a:cxn>
                <a:cxn ang="0">
                  <a:pos x="457" y="5"/>
                </a:cxn>
                <a:cxn ang="0">
                  <a:pos x="487" y="3"/>
                </a:cxn>
                <a:cxn ang="0">
                  <a:pos x="508" y="8"/>
                </a:cxn>
                <a:cxn ang="0">
                  <a:pos x="652" y="9"/>
                </a:cxn>
                <a:cxn ang="0">
                  <a:pos x="658" y="6"/>
                </a:cxn>
                <a:cxn ang="0">
                  <a:pos x="684" y="6"/>
                </a:cxn>
              </a:cxnLst>
              <a:rect l="0" t="0" r="r" b="b"/>
              <a:pathLst>
                <a:path w="684" h="530">
                  <a:moveTo>
                    <a:pt x="0" y="530"/>
                  </a:moveTo>
                  <a:cubicBezTo>
                    <a:pt x="4" y="516"/>
                    <a:pt x="2" y="502"/>
                    <a:pt x="10" y="489"/>
                  </a:cubicBezTo>
                  <a:cubicBezTo>
                    <a:pt x="11" y="482"/>
                    <a:pt x="11" y="470"/>
                    <a:pt x="15" y="464"/>
                  </a:cubicBezTo>
                  <a:cubicBezTo>
                    <a:pt x="16" y="458"/>
                    <a:pt x="18" y="452"/>
                    <a:pt x="21" y="446"/>
                  </a:cubicBezTo>
                  <a:cubicBezTo>
                    <a:pt x="22" y="439"/>
                    <a:pt x="24" y="431"/>
                    <a:pt x="27" y="425"/>
                  </a:cubicBezTo>
                  <a:cubicBezTo>
                    <a:pt x="28" y="405"/>
                    <a:pt x="26" y="375"/>
                    <a:pt x="36" y="356"/>
                  </a:cubicBezTo>
                  <a:cubicBezTo>
                    <a:pt x="37" y="349"/>
                    <a:pt x="40" y="343"/>
                    <a:pt x="42" y="336"/>
                  </a:cubicBezTo>
                  <a:cubicBezTo>
                    <a:pt x="44" y="310"/>
                    <a:pt x="41" y="267"/>
                    <a:pt x="54" y="242"/>
                  </a:cubicBezTo>
                  <a:cubicBezTo>
                    <a:pt x="55" y="236"/>
                    <a:pt x="57" y="230"/>
                    <a:pt x="60" y="224"/>
                  </a:cubicBezTo>
                  <a:cubicBezTo>
                    <a:pt x="61" y="218"/>
                    <a:pt x="63" y="212"/>
                    <a:pt x="66" y="206"/>
                  </a:cubicBezTo>
                  <a:cubicBezTo>
                    <a:pt x="67" y="200"/>
                    <a:pt x="71" y="193"/>
                    <a:pt x="75" y="188"/>
                  </a:cubicBezTo>
                  <a:cubicBezTo>
                    <a:pt x="76" y="181"/>
                    <a:pt x="81" y="174"/>
                    <a:pt x="84" y="168"/>
                  </a:cubicBezTo>
                  <a:cubicBezTo>
                    <a:pt x="85" y="160"/>
                    <a:pt x="88" y="155"/>
                    <a:pt x="93" y="149"/>
                  </a:cubicBezTo>
                  <a:cubicBezTo>
                    <a:pt x="95" y="137"/>
                    <a:pt x="110" y="128"/>
                    <a:pt x="120" y="122"/>
                  </a:cubicBezTo>
                  <a:cubicBezTo>
                    <a:pt x="128" y="111"/>
                    <a:pt x="142" y="98"/>
                    <a:pt x="156" y="95"/>
                  </a:cubicBezTo>
                  <a:cubicBezTo>
                    <a:pt x="165" y="88"/>
                    <a:pt x="173" y="81"/>
                    <a:pt x="183" y="75"/>
                  </a:cubicBezTo>
                  <a:cubicBezTo>
                    <a:pt x="194" y="61"/>
                    <a:pt x="209" y="48"/>
                    <a:pt x="228" y="45"/>
                  </a:cubicBezTo>
                  <a:cubicBezTo>
                    <a:pt x="241" y="43"/>
                    <a:pt x="255" y="30"/>
                    <a:pt x="255" y="30"/>
                  </a:cubicBezTo>
                  <a:cubicBezTo>
                    <a:pt x="262" y="27"/>
                    <a:pt x="278" y="22"/>
                    <a:pt x="285" y="21"/>
                  </a:cubicBezTo>
                  <a:cubicBezTo>
                    <a:pt x="295" y="17"/>
                    <a:pt x="309" y="14"/>
                    <a:pt x="319" y="12"/>
                  </a:cubicBezTo>
                  <a:cubicBezTo>
                    <a:pt x="362" y="1"/>
                    <a:pt x="320" y="8"/>
                    <a:pt x="457" y="5"/>
                  </a:cubicBezTo>
                  <a:cubicBezTo>
                    <a:pt x="466" y="5"/>
                    <a:pt x="487" y="6"/>
                    <a:pt x="487" y="3"/>
                  </a:cubicBezTo>
                  <a:cubicBezTo>
                    <a:pt x="494" y="0"/>
                    <a:pt x="501" y="9"/>
                    <a:pt x="508" y="8"/>
                  </a:cubicBezTo>
                  <a:cubicBezTo>
                    <a:pt x="556" y="8"/>
                    <a:pt x="605" y="18"/>
                    <a:pt x="652" y="9"/>
                  </a:cubicBezTo>
                  <a:cubicBezTo>
                    <a:pt x="657" y="6"/>
                    <a:pt x="655" y="6"/>
                    <a:pt x="658" y="6"/>
                  </a:cubicBezTo>
                  <a:lnTo>
                    <a:pt x="684" y="6"/>
                  </a:lnTo>
                </a:path>
              </a:pathLst>
            </a:custGeom>
            <a:noFill/>
            <a:ln w="38100" cap="sq" cmpd="sng">
              <a:solidFill>
                <a:srgbClr val="FD4335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372"/>
            <p:cNvSpPr>
              <a:spLocks/>
            </p:cNvSpPr>
            <p:nvPr/>
          </p:nvSpPr>
          <p:spPr bwMode="auto">
            <a:xfrm>
              <a:off x="1144" y="1116"/>
              <a:ext cx="24" cy="2004"/>
            </a:xfrm>
            <a:custGeom>
              <a:avLst/>
              <a:gdLst/>
              <a:ahLst/>
              <a:cxnLst>
                <a:cxn ang="0">
                  <a:pos x="5" y="0"/>
                </a:cxn>
                <a:cxn ang="0">
                  <a:pos x="11" y="219"/>
                </a:cxn>
                <a:cxn ang="0">
                  <a:pos x="2" y="402"/>
                </a:cxn>
                <a:cxn ang="0">
                  <a:pos x="5" y="702"/>
                </a:cxn>
                <a:cxn ang="0">
                  <a:pos x="2" y="1221"/>
                </a:cxn>
                <a:cxn ang="0">
                  <a:pos x="11" y="1329"/>
                </a:cxn>
                <a:cxn ang="0">
                  <a:pos x="5" y="1530"/>
                </a:cxn>
                <a:cxn ang="0">
                  <a:pos x="2" y="1578"/>
                </a:cxn>
                <a:cxn ang="0">
                  <a:pos x="14" y="1626"/>
                </a:cxn>
                <a:cxn ang="0">
                  <a:pos x="11" y="1947"/>
                </a:cxn>
                <a:cxn ang="0">
                  <a:pos x="17" y="2004"/>
                </a:cxn>
              </a:cxnLst>
              <a:rect l="0" t="0" r="r" b="b"/>
              <a:pathLst>
                <a:path w="24" h="2004">
                  <a:moveTo>
                    <a:pt x="5" y="0"/>
                  </a:moveTo>
                  <a:cubicBezTo>
                    <a:pt x="2" y="74"/>
                    <a:pt x="6" y="146"/>
                    <a:pt x="11" y="219"/>
                  </a:cubicBezTo>
                  <a:cubicBezTo>
                    <a:pt x="9" y="281"/>
                    <a:pt x="10" y="341"/>
                    <a:pt x="2" y="402"/>
                  </a:cubicBezTo>
                  <a:cubicBezTo>
                    <a:pt x="6" y="504"/>
                    <a:pt x="7" y="598"/>
                    <a:pt x="5" y="702"/>
                  </a:cubicBezTo>
                  <a:cubicBezTo>
                    <a:pt x="6" y="868"/>
                    <a:pt x="19" y="1050"/>
                    <a:pt x="2" y="1221"/>
                  </a:cubicBezTo>
                  <a:cubicBezTo>
                    <a:pt x="7" y="1248"/>
                    <a:pt x="7" y="1300"/>
                    <a:pt x="11" y="1329"/>
                  </a:cubicBezTo>
                  <a:cubicBezTo>
                    <a:pt x="2" y="1413"/>
                    <a:pt x="5" y="1464"/>
                    <a:pt x="5" y="1530"/>
                  </a:cubicBezTo>
                  <a:cubicBezTo>
                    <a:pt x="4" y="1540"/>
                    <a:pt x="3" y="1568"/>
                    <a:pt x="2" y="1578"/>
                  </a:cubicBezTo>
                  <a:cubicBezTo>
                    <a:pt x="0" y="1592"/>
                    <a:pt x="14" y="1626"/>
                    <a:pt x="14" y="1626"/>
                  </a:cubicBezTo>
                  <a:cubicBezTo>
                    <a:pt x="11" y="1736"/>
                    <a:pt x="18" y="1837"/>
                    <a:pt x="11" y="1947"/>
                  </a:cubicBezTo>
                  <a:cubicBezTo>
                    <a:pt x="14" y="1972"/>
                    <a:pt x="24" y="1982"/>
                    <a:pt x="17" y="2004"/>
                  </a:cubicBezTo>
                </a:path>
              </a:pathLst>
            </a:custGeom>
            <a:noFill/>
            <a:ln w="38100" cap="sq" cmpd="sng">
              <a:solidFill>
                <a:srgbClr val="FD4335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373"/>
            <p:cNvSpPr>
              <a:spLocks/>
            </p:cNvSpPr>
            <p:nvPr/>
          </p:nvSpPr>
          <p:spPr bwMode="auto">
            <a:xfrm>
              <a:off x="1836" y="1296"/>
              <a:ext cx="1428" cy="1278"/>
            </a:xfrm>
            <a:custGeom>
              <a:avLst/>
              <a:gdLst/>
              <a:ahLst/>
              <a:cxnLst>
                <a:cxn ang="0">
                  <a:pos x="0" y="1275"/>
                </a:cxn>
                <a:cxn ang="0">
                  <a:pos x="81" y="1272"/>
                </a:cxn>
                <a:cxn ang="0">
                  <a:pos x="261" y="1269"/>
                </a:cxn>
                <a:cxn ang="0">
                  <a:pos x="411" y="1245"/>
                </a:cxn>
                <a:cxn ang="0">
                  <a:pos x="522" y="1209"/>
                </a:cxn>
                <a:cxn ang="0">
                  <a:pos x="615" y="1154"/>
                </a:cxn>
                <a:cxn ang="0">
                  <a:pos x="645" y="1140"/>
                </a:cxn>
                <a:cxn ang="0">
                  <a:pos x="660" y="1128"/>
                </a:cxn>
                <a:cxn ang="0">
                  <a:pos x="663" y="1125"/>
                </a:cxn>
                <a:cxn ang="0">
                  <a:pos x="671" y="1118"/>
                </a:cxn>
                <a:cxn ang="0">
                  <a:pos x="683" y="1109"/>
                </a:cxn>
                <a:cxn ang="0">
                  <a:pos x="690" y="1103"/>
                </a:cxn>
                <a:cxn ang="0">
                  <a:pos x="717" y="1083"/>
                </a:cxn>
                <a:cxn ang="0">
                  <a:pos x="735" y="1059"/>
                </a:cxn>
                <a:cxn ang="0">
                  <a:pos x="765" y="1017"/>
                </a:cxn>
                <a:cxn ang="0">
                  <a:pos x="837" y="825"/>
                </a:cxn>
                <a:cxn ang="0">
                  <a:pos x="873" y="654"/>
                </a:cxn>
                <a:cxn ang="0">
                  <a:pos x="915" y="477"/>
                </a:cxn>
                <a:cxn ang="0">
                  <a:pos x="969" y="351"/>
                </a:cxn>
                <a:cxn ang="0">
                  <a:pos x="1032" y="270"/>
                </a:cxn>
                <a:cxn ang="0">
                  <a:pos x="1101" y="210"/>
                </a:cxn>
                <a:cxn ang="0">
                  <a:pos x="1128" y="189"/>
                </a:cxn>
                <a:cxn ang="0">
                  <a:pos x="1146" y="177"/>
                </a:cxn>
                <a:cxn ang="0">
                  <a:pos x="1173" y="150"/>
                </a:cxn>
                <a:cxn ang="0">
                  <a:pos x="1257" y="93"/>
                </a:cxn>
                <a:cxn ang="0">
                  <a:pos x="1311" y="66"/>
                </a:cxn>
                <a:cxn ang="0">
                  <a:pos x="1335" y="53"/>
                </a:cxn>
                <a:cxn ang="0">
                  <a:pos x="1344" y="47"/>
                </a:cxn>
                <a:cxn ang="0">
                  <a:pos x="1383" y="30"/>
                </a:cxn>
                <a:cxn ang="0">
                  <a:pos x="1401" y="15"/>
                </a:cxn>
                <a:cxn ang="0">
                  <a:pos x="1418" y="6"/>
                </a:cxn>
                <a:cxn ang="0">
                  <a:pos x="1428" y="0"/>
                </a:cxn>
              </a:cxnLst>
              <a:rect l="0" t="0" r="r" b="b"/>
              <a:pathLst>
                <a:path w="1428" h="1278">
                  <a:moveTo>
                    <a:pt x="0" y="1275"/>
                  </a:moveTo>
                  <a:cubicBezTo>
                    <a:pt x="23" y="1278"/>
                    <a:pt x="58" y="1269"/>
                    <a:pt x="81" y="1272"/>
                  </a:cubicBezTo>
                  <a:cubicBezTo>
                    <a:pt x="145" y="1267"/>
                    <a:pt x="196" y="1271"/>
                    <a:pt x="261" y="1269"/>
                  </a:cubicBezTo>
                  <a:cubicBezTo>
                    <a:pt x="312" y="1259"/>
                    <a:pt x="361" y="1258"/>
                    <a:pt x="411" y="1245"/>
                  </a:cubicBezTo>
                  <a:cubicBezTo>
                    <a:pt x="450" y="1235"/>
                    <a:pt x="484" y="1222"/>
                    <a:pt x="522" y="1209"/>
                  </a:cubicBezTo>
                  <a:cubicBezTo>
                    <a:pt x="553" y="1199"/>
                    <a:pt x="588" y="1172"/>
                    <a:pt x="615" y="1154"/>
                  </a:cubicBezTo>
                  <a:cubicBezTo>
                    <a:pt x="631" y="1149"/>
                    <a:pt x="624" y="1154"/>
                    <a:pt x="645" y="1140"/>
                  </a:cubicBezTo>
                  <a:cubicBezTo>
                    <a:pt x="648" y="1138"/>
                    <a:pt x="660" y="1128"/>
                    <a:pt x="660" y="1128"/>
                  </a:cubicBezTo>
                  <a:cubicBezTo>
                    <a:pt x="668" y="1104"/>
                    <a:pt x="647" y="1141"/>
                    <a:pt x="663" y="1125"/>
                  </a:cubicBezTo>
                  <a:cubicBezTo>
                    <a:pt x="665" y="1123"/>
                    <a:pt x="669" y="1120"/>
                    <a:pt x="671" y="1118"/>
                  </a:cubicBezTo>
                  <a:cubicBezTo>
                    <a:pt x="674" y="1115"/>
                    <a:pt x="681" y="1112"/>
                    <a:pt x="683" y="1109"/>
                  </a:cubicBezTo>
                  <a:cubicBezTo>
                    <a:pt x="686" y="1107"/>
                    <a:pt x="684" y="1107"/>
                    <a:pt x="690" y="1103"/>
                  </a:cubicBezTo>
                  <a:cubicBezTo>
                    <a:pt x="695" y="1095"/>
                    <a:pt x="710" y="1088"/>
                    <a:pt x="717" y="1083"/>
                  </a:cubicBezTo>
                  <a:cubicBezTo>
                    <a:pt x="721" y="1071"/>
                    <a:pt x="725" y="1066"/>
                    <a:pt x="735" y="1059"/>
                  </a:cubicBezTo>
                  <a:cubicBezTo>
                    <a:pt x="745" y="1045"/>
                    <a:pt x="751" y="1027"/>
                    <a:pt x="765" y="1017"/>
                  </a:cubicBezTo>
                  <a:cubicBezTo>
                    <a:pt x="802" y="961"/>
                    <a:pt x="821" y="890"/>
                    <a:pt x="837" y="825"/>
                  </a:cubicBezTo>
                  <a:cubicBezTo>
                    <a:pt x="843" y="767"/>
                    <a:pt x="862" y="711"/>
                    <a:pt x="873" y="654"/>
                  </a:cubicBezTo>
                  <a:cubicBezTo>
                    <a:pt x="878" y="588"/>
                    <a:pt x="895" y="538"/>
                    <a:pt x="915" y="477"/>
                  </a:cubicBezTo>
                  <a:cubicBezTo>
                    <a:pt x="930" y="433"/>
                    <a:pt x="943" y="390"/>
                    <a:pt x="969" y="351"/>
                  </a:cubicBezTo>
                  <a:cubicBezTo>
                    <a:pt x="983" y="330"/>
                    <a:pt x="1012" y="283"/>
                    <a:pt x="1032" y="270"/>
                  </a:cubicBezTo>
                  <a:cubicBezTo>
                    <a:pt x="1059" y="252"/>
                    <a:pt x="1075" y="227"/>
                    <a:pt x="1101" y="210"/>
                  </a:cubicBezTo>
                  <a:cubicBezTo>
                    <a:pt x="1108" y="199"/>
                    <a:pt x="1117" y="197"/>
                    <a:pt x="1128" y="189"/>
                  </a:cubicBezTo>
                  <a:cubicBezTo>
                    <a:pt x="1134" y="185"/>
                    <a:pt x="1146" y="177"/>
                    <a:pt x="1146" y="177"/>
                  </a:cubicBezTo>
                  <a:cubicBezTo>
                    <a:pt x="1153" y="167"/>
                    <a:pt x="1162" y="154"/>
                    <a:pt x="1173" y="150"/>
                  </a:cubicBezTo>
                  <a:cubicBezTo>
                    <a:pt x="1192" y="131"/>
                    <a:pt x="1230" y="102"/>
                    <a:pt x="1257" y="93"/>
                  </a:cubicBezTo>
                  <a:cubicBezTo>
                    <a:pt x="1273" y="77"/>
                    <a:pt x="1289" y="71"/>
                    <a:pt x="1311" y="66"/>
                  </a:cubicBezTo>
                  <a:cubicBezTo>
                    <a:pt x="1311" y="66"/>
                    <a:pt x="1330" y="55"/>
                    <a:pt x="1335" y="53"/>
                  </a:cubicBezTo>
                  <a:cubicBezTo>
                    <a:pt x="1338" y="52"/>
                    <a:pt x="1344" y="47"/>
                    <a:pt x="1344" y="47"/>
                  </a:cubicBezTo>
                  <a:cubicBezTo>
                    <a:pt x="1354" y="37"/>
                    <a:pt x="1370" y="35"/>
                    <a:pt x="1383" y="30"/>
                  </a:cubicBezTo>
                  <a:cubicBezTo>
                    <a:pt x="1391" y="27"/>
                    <a:pt x="1401" y="15"/>
                    <a:pt x="1401" y="15"/>
                  </a:cubicBezTo>
                  <a:cubicBezTo>
                    <a:pt x="1410" y="15"/>
                    <a:pt x="1414" y="8"/>
                    <a:pt x="1418" y="6"/>
                  </a:cubicBezTo>
                  <a:lnTo>
                    <a:pt x="1428" y="0"/>
                  </a:lnTo>
                </a:path>
              </a:pathLst>
            </a:custGeom>
            <a:noFill/>
            <a:ln w="38100" cap="sq" cmpd="sng">
              <a:solidFill>
                <a:srgbClr val="FD4335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374"/>
            <p:cNvSpPr>
              <a:spLocks/>
            </p:cNvSpPr>
            <p:nvPr/>
          </p:nvSpPr>
          <p:spPr bwMode="auto">
            <a:xfrm>
              <a:off x="3261" y="1299"/>
              <a:ext cx="20" cy="2229"/>
            </a:xfrm>
            <a:custGeom>
              <a:avLst/>
              <a:gdLst/>
              <a:ahLst/>
              <a:cxnLst>
                <a:cxn ang="0">
                  <a:pos x="9" y="0"/>
                </a:cxn>
                <a:cxn ang="0">
                  <a:pos x="6" y="303"/>
                </a:cxn>
                <a:cxn ang="0">
                  <a:pos x="9" y="573"/>
                </a:cxn>
                <a:cxn ang="0">
                  <a:pos x="9" y="633"/>
                </a:cxn>
                <a:cxn ang="0">
                  <a:pos x="9" y="717"/>
                </a:cxn>
                <a:cxn ang="0">
                  <a:pos x="3" y="1179"/>
                </a:cxn>
                <a:cxn ang="0">
                  <a:pos x="3" y="1617"/>
                </a:cxn>
                <a:cxn ang="0">
                  <a:pos x="15" y="1863"/>
                </a:cxn>
                <a:cxn ang="0">
                  <a:pos x="9" y="2145"/>
                </a:cxn>
                <a:cxn ang="0">
                  <a:pos x="12" y="2229"/>
                </a:cxn>
                <a:cxn ang="0">
                  <a:pos x="3" y="2157"/>
                </a:cxn>
              </a:cxnLst>
              <a:rect l="0" t="0" r="r" b="b"/>
              <a:pathLst>
                <a:path w="20" h="2229">
                  <a:moveTo>
                    <a:pt x="9" y="0"/>
                  </a:moveTo>
                  <a:cubicBezTo>
                    <a:pt x="13" y="101"/>
                    <a:pt x="20" y="202"/>
                    <a:pt x="6" y="303"/>
                  </a:cubicBezTo>
                  <a:cubicBezTo>
                    <a:pt x="10" y="394"/>
                    <a:pt x="13" y="482"/>
                    <a:pt x="9" y="573"/>
                  </a:cubicBezTo>
                  <a:cubicBezTo>
                    <a:pt x="8" y="593"/>
                    <a:pt x="9" y="633"/>
                    <a:pt x="9" y="633"/>
                  </a:cubicBezTo>
                  <a:cubicBezTo>
                    <a:pt x="11" y="662"/>
                    <a:pt x="5" y="688"/>
                    <a:pt x="9" y="717"/>
                  </a:cubicBezTo>
                  <a:cubicBezTo>
                    <a:pt x="16" y="871"/>
                    <a:pt x="8" y="1025"/>
                    <a:pt x="3" y="1179"/>
                  </a:cubicBezTo>
                  <a:cubicBezTo>
                    <a:pt x="5" y="1322"/>
                    <a:pt x="16" y="1473"/>
                    <a:pt x="3" y="1617"/>
                  </a:cubicBezTo>
                  <a:cubicBezTo>
                    <a:pt x="0" y="1693"/>
                    <a:pt x="9" y="1788"/>
                    <a:pt x="15" y="1863"/>
                  </a:cubicBezTo>
                  <a:cubicBezTo>
                    <a:pt x="9" y="2007"/>
                    <a:pt x="15" y="1923"/>
                    <a:pt x="9" y="2145"/>
                  </a:cubicBezTo>
                  <a:cubicBezTo>
                    <a:pt x="9" y="2161"/>
                    <a:pt x="13" y="2227"/>
                    <a:pt x="12" y="2229"/>
                  </a:cubicBezTo>
                  <a:lnTo>
                    <a:pt x="3" y="2157"/>
                  </a:lnTo>
                </a:path>
              </a:pathLst>
            </a:custGeom>
            <a:noFill/>
            <a:ln w="38100" cap="sq" cmpd="sng">
              <a:solidFill>
                <a:srgbClr val="FD4335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75"/>
            <p:cNvSpPr>
              <a:spLocks/>
            </p:cNvSpPr>
            <p:nvPr/>
          </p:nvSpPr>
          <p:spPr bwMode="auto">
            <a:xfrm>
              <a:off x="3282" y="1614"/>
              <a:ext cx="585" cy="1917"/>
            </a:xfrm>
            <a:custGeom>
              <a:avLst/>
              <a:gdLst/>
              <a:ahLst/>
              <a:cxnLst>
                <a:cxn ang="0">
                  <a:pos x="0" y="1917"/>
                </a:cxn>
                <a:cxn ang="0">
                  <a:pos x="39" y="1827"/>
                </a:cxn>
                <a:cxn ang="0">
                  <a:pos x="66" y="1755"/>
                </a:cxn>
                <a:cxn ang="0">
                  <a:pos x="90" y="1710"/>
                </a:cxn>
                <a:cxn ang="0">
                  <a:pos x="114" y="1674"/>
                </a:cxn>
                <a:cxn ang="0">
                  <a:pos x="171" y="1530"/>
                </a:cxn>
                <a:cxn ang="0">
                  <a:pos x="186" y="1467"/>
                </a:cxn>
                <a:cxn ang="0">
                  <a:pos x="210" y="1386"/>
                </a:cxn>
                <a:cxn ang="0">
                  <a:pos x="216" y="1362"/>
                </a:cxn>
                <a:cxn ang="0">
                  <a:pos x="222" y="1320"/>
                </a:cxn>
                <a:cxn ang="0">
                  <a:pos x="258" y="1113"/>
                </a:cxn>
                <a:cxn ang="0">
                  <a:pos x="279" y="1038"/>
                </a:cxn>
                <a:cxn ang="0">
                  <a:pos x="303" y="966"/>
                </a:cxn>
                <a:cxn ang="0">
                  <a:pos x="321" y="939"/>
                </a:cxn>
                <a:cxn ang="0">
                  <a:pos x="348" y="891"/>
                </a:cxn>
                <a:cxn ang="0">
                  <a:pos x="375" y="822"/>
                </a:cxn>
                <a:cxn ang="0">
                  <a:pos x="399" y="747"/>
                </a:cxn>
                <a:cxn ang="0">
                  <a:pos x="468" y="453"/>
                </a:cxn>
                <a:cxn ang="0">
                  <a:pos x="501" y="411"/>
                </a:cxn>
                <a:cxn ang="0">
                  <a:pos x="528" y="366"/>
                </a:cxn>
                <a:cxn ang="0">
                  <a:pos x="531" y="312"/>
                </a:cxn>
                <a:cxn ang="0">
                  <a:pos x="537" y="240"/>
                </a:cxn>
                <a:cxn ang="0">
                  <a:pos x="570" y="195"/>
                </a:cxn>
                <a:cxn ang="0">
                  <a:pos x="579" y="78"/>
                </a:cxn>
                <a:cxn ang="0">
                  <a:pos x="585" y="0"/>
                </a:cxn>
              </a:cxnLst>
              <a:rect l="0" t="0" r="r" b="b"/>
              <a:pathLst>
                <a:path w="585" h="1917">
                  <a:moveTo>
                    <a:pt x="0" y="1917"/>
                  </a:moveTo>
                  <a:cubicBezTo>
                    <a:pt x="10" y="1886"/>
                    <a:pt x="26" y="1857"/>
                    <a:pt x="39" y="1827"/>
                  </a:cubicBezTo>
                  <a:cubicBezTo>
                    <a:pt x="49" y="1805"/>
                    <a:pt x="53" y="1775"/>
                    <a:pt x="66" y="1755"/>
                  </a:cubicBezTo>
                  <a:cubicBezTo>
                    <a:pt x="76" y="1740"/>
                    <a:pt x="81" y="1726"/>
                    <a:pt x="90" y="1710"/>
                  </a:cubicBezTo>
                  <a:cubicBezTo>
                    <a:pt x="96" y="1700"/>
                    <a:pt x="110" y="1686"/>
                    <a:pt x="114" y="1674"/>
                  </a:cubicBezTo>
                  <a:cubicBezTo>
                    <a:pt x="131" y="1624"/>
                    <a:pt x="148" y="1577"/>
                    <a:pt x="171" y="1530"/>
                  </a:cubicBezTo>
                  <a:cubicBezTo>
                    <a:pt x="180" y="1511"/>
                    <a:pt x="181" y="1487"/>
                    <a:pt x="186" y="1467"/>
                  </a:cubicBezTo>
                  <a:cubicBezTo>
                    <a:pt x="193" y="1440"/>
                    <a:pt x="203" y="1413"/>
                    <a:pt x="210" y="1386"/>
                  </a:cubicBezTo>
                  <a:cubicBezTo>
                    <a:pt x="212" y="1378"/>
                    <a:pt x="215" y="1370"/>
                    <a:pt x="216" y="1362"/>
                  </a:cubicBezTo>
                  <a:cubicBezTo>
                    <a:pt x="218" y="1348"/>
                    <a:pt x="222" y="1320"/>
                    <a:pt x="222" y="1320"/>
                  </a:cubicBezTo>
                  <a:cubicBezTo>
                    <a:pt x="226" y="1252"/>
                    <a:pt x="241" y="1179"/>
                    <a:pt x="258" y="1113"/>
                  </a:cubicBezTo>
                  <a:cubicBezTo>
                    <a:pt x="261" y="1084"/>
                    <a:pt x="268" y="1063"/>
                    <a:pt x="279" y="1038"/>
                  </a:cubicBezTo>
                  <a:cubicBezTo>
                    <a:pt x="289" y="1015"/>
                    <a:pt x="295" y="990"/>
                    <a:pt x="303" y="966"/>
                  </a:cubicBezTo>
                  <a:cubicBezTo>
                    <a:pt x="306" y="956"/>
                    <a:pt x="318" y="949"/>
                    <a:pt x="321" y="939"/>
                  </a:cubicBezTo>
                  <a:cubicBezTo>
                    <a:pt x="326" y="923"/>
                    <a:pt x="338" y="905"/>
                    <a:pt x="348" y="891"/>
                  </a:cubicBezTo>
                  <a:cubicBezTo>
                    <a:pt x="354" y="867"/>
                    <a:pt x="371" y="846"/>
                    <a:pt x="375" y="822"/>
                  </a:cubicBezTo>
                  <a:cubicBezTo>
                    <a:pt x="379" y="797"/>
                    <a:pt x="385" y="769"/>
                    <a:pt x="399" y="747"/>
                  </a:cubicBezTo>
                  <a:cubicBezTo>
                    <a:pt x="381" y="655"/>
                    <a:pt x="397" y="524"/>
                    <a:pt x="468" y="453"/>
                  </a:cubicBezTo>
                  <a:cubicBezTo>
                    <a:pt x="473" y="437"/>
                    <a:pt x="487" y="421"/>
                    <a:pt x="501" y="411"/>
                  </a:cubicBezTo>
                  <a:cubicBezTo>
                    <a:pt x="507" y="394"/>
                    <a:pt x="518" y="381"/>
                    <a:pt x="528" y="366"/>
                  </a:cubicBezTo>
                  <a:cubicBezTo>
                    <a:pt x="536" y="355"/>
                    <a:pt x="526" y="326"/>
                    <a:pt x="531" y="312"/>
                  </a:cubicBezTo>
                  <a:cubicBezTo>
                    <a:pt x="532" y="289"/>
                    <a:pt x="535" y="263"/>
                    <a:pt x="537" y="240"/>
                  </a:cubicBezTo>
                  <a:cubicBezTo>
                    <a:pt x="538" y="226"/>
                    <a:pt x="570" y="195"/>
                    <a:pt x="570" y="195"/>
                  </a:cubicBezTo>
                  <a:cubicBezTo>
                    <a:pt x="575" y="155"/>
                    <a:pt x="577" y="117"/>
                    <a:pt x="579" y="78"/>
                  </a:cubicBezTo>
                  <a:cubicBezTo>
                    <a:pt x="580" y="57"/>
                    <a:pt x="585" y="21"/>
                    <a:pt x="585" y="0"/>
                  </a:cubicBezTo>
                </a:path>
              </a:pathLst>
            </a:custGeom>
            <a:noFill/>
            <a:ln w="38100" cap="sq" cmpd="sng">
              <a:solidFill>
                <a:srgbClr val="FD4335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376"/>
            <p:cNvSpPr>
              <a:spLocks/>
            </p:cNvSpPr>
            <p:nvPr/>
          </p:nvSpPr>
          <p:spPr bwMode="auto">
            <a:xfrm>
              <a:off x="3862" y="1617"/>
              <a:ext cx="13" cy="1197"/>
            </a:xfrm>
            <a:custGeom>
              <a:avLst/>
              <a:gdLst/>
              <a:ahLst/>
              <a:cxnLst>
                <a:cxn ang="0">
                  <a:pos x="8" y="0"/>
                </a:cxn>
                <a:cxn ang="0">
                  <a:pos x="8" y="72"/>
                </a:cxn>
                <a:cxn ang="0">
                  <a:pos x="5" y="243"/>
                </a:cxn>
                <a:cxn ang="0">
                  <a:pos x="5" y="564"/>
                </a:cxn>
                <a:cxn ang="0">
                  <a:pos x="2" y="654"/>
                </a:cxn>
                <a:cxn ang="0">
                  <a:pos x="5" y="717"/>
                </a:cxn>
                <a:cxn ang="0">
                  <a:pos x="11" y="828"/>
                </a:cxn>
                <a:cxn ang="0">
                  <a:pos x="5" y="993"/>
                </a:cxn>
                <a:cxn ang="0">
                  <a:pos x="11" y="1197"/>
                </a:cxn>
              </a:cxnLst>
              <a:rect l="0" t="0" r="r" b="b"/>
              <a:pathLst>
                <a:path w="13" h="1197">
                  <a:moveTo>
                    <a:pt x="8" y="0"/>
                  </a:moveTo>
                  <a:cubicBezTo>
                    <a:pt x="13" y="26"/>
                    <a:pt x="6" y="43"/>
                    <a:pt x="8" y="72"/>
                  </a:cubicBezTo>
                  <a:cubicBezTo>
                    <a:pt x="3" y="126"/>
                    <a:pt x="5" y="204"/>
                    <a:pt x="5" y="243"/>
                  </a:cubicBezTo>
                  <a:cubicBezTo>
                    <a:pt x="13" y="348"/>
                    <a:pt x="2" y="468"/>
                    <a:pt x="5" y="564"/>
                  </a:cubicBezTo>
                  <a:cubicBezTo>
                    <a:pt x="11" y="692"/>
                    <a:pt x="2" y="585"/>
                    <a:pt x="2" y="654"/>
                  </a:cubicBezTo>
                  <a:cubicBezTo>
                    <a:pt x="4" y="678"/>
                    <a:pt x="5" y="717"/>
                    <a:pt x="5" y="717"/>
                  </a:cubicBezTo>
                  <a:cubicBezTo>
                    <a:pt x="3" y="756"/>
                    <a:pt x="8" y="792"/>
                    <a:pt x="11" y="828"/>
                  </a:cubicBezTo>
                  <a:cubicBezTo>
                    <a:pt x="9" y="880"/>
                    <a:pt x="8" y="941"/>
                    <a:pt x="5" y="993"/>
                  </a:cubicBezTo>
                  <a:cubicBezTo>
                    <a:pt x="8" y="1076"/>
                    <a:pt x="0" y="1120"/>
                    <a:pt x="11" y="1197"/>
                  </a:cubicBezTo>
                </a:path>
              </a:pathLst>
            </a:custGeom>
            <a:noFill/>
            <a:ln w="38100" cap="sq" cmpd="sng">
              <a:solidFill>
                <a:srgbClr val="FD4335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377"/>
            <p:cNvSpPr>
              <a:spLocks/>
            </p:cNvSpPr>
            <p:nvPr/>
          </p:nvSpPr>
          <p:spPr bwMode="auto">
            <a:xfrm>
              <a:off x="4773" y="1678"/>
              <a:ext cx="243" cy="572"/>
            </a:xfrm>
            <a:custGeom>
              <a:avLst/>
              <a:gdLst/>
              <a:ahLst/>
              <a:cxnLst>
                <a:cxn ang="0">
                  <a:pos x="0" y="572"/>
                </a:cxn>
                <a:cxn ang="0">
                  <a:pos x="18" y="437"/>
                </a:cxn>
                <a:cxn ang="0">
                  <a:pos x="39" y="290"/>
                </a:cxn>
                <a:cxn ang="0">
                  <a:pos x="51" y="215"/>
                </a:cxn>
                <a:cxn ang="0">
                  <a:pos x="72" y="164"/>
                </a:cxn>
                <a:cxn ang="0">
                  <a:pos x="108" y="62"/>
                </a:cxn>
                <a:cxn ang="0">
                  <a:pos x="150" y="2"/>
                </a:cxn>
                <a:cxn ang="0">
                  <a:pos x="243" y="2"/>
                </a:cxn>
              </a:cxnLst>
              <a:rect l="0" t="0" r="r" b="b"/>
              <a:pathLst>
                <a:path w="243" h="572">
                  <a:moveTo>
                    <a:pt x="0" y="572"/>
                  </a:moveTo>
                  <a:cubicBezTo>
                    <a:pt x="14" y="530"/>
                    <a:pt x="4" y="480"/>
                    <a:pt x="18" y="437"/>
                  </a:cubicBezTo>
                  <a:cubicBezTo>
                    <a:pt x="25" y="388"/>
                    <a:pt x="31" y="339"/>
                    <a:pt x="39" y="290"/>
                  </a:cubicBezTo>
                  <a:cubicBezTo>
                    <a:pt x="42" y="272"/>
                    <a:pt x="47" y="232"/>
                    <a:pt x="51" y="215"/>
                  </a:cubicBezTo>
                  <a:cubicBezTo>
                    <a:pt x="53" y="206"/>
                    <a:pt x="66" y="149"/>
                    <a:pt x="72" y="164"/>
                  </a:cubicBezTo>
                  <a:cubicBezTo>
                    <a:pt x="77" y="115"/>
                    <a:pt x="86" y="106"/>
                    <a:pt x="108" y="62"/>
                  </a:cubicBezTo>
                  <a:cubicBezTo>
                    <a:pt x="118" y="42"/>
                    <a:pt x="130" y="15"/>
                    <a:pt x="150" y="2"/>
                  </a:cubicBezTo>
                  <a:cubicBezTo>
                    <a:pt x="187" y="5"/>
                    <a:pt x="226" y="0"/>
                    <a:pt x="243" y="2"/>
                  </a:cubicBezTo>
                </a:path>
              </a:pathLst>
            </a:custGeom>
            <a:noFill/>
            <a:ln w="38100" cap="flat" cmpd="sng">
              <a:solidFill>
                <a:srgbClr val="FD4335"/>
              </a:solidFill>
              <a:prstDash val="dash"/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378"/>
            <p:cNvSpPr>
              <a:spLocks/>
            </p:cNvSpPr>
            <p:nvPr/>
          </p:nvSpPr>
          <p:spPr bwMode="auto">
            <a:xfrm>
              <a:off x="3888" y="2304"/>
              <a:ext cx="897" cy="549"/>
            </a:xfrm>
            <a:custGeom>
              <a:avLst/>
              <a:gdLst/>
              <a:ahLst/>
              <a:cxnLst>
                <a:cxn ang="0">
                  <a:pos x="0" y="549"/>
                </a:cxn>
                <a:cxn ang="0">
                  <a:pos x="39" y="525"/>
                </a:cxn>
                <a:cxn ang="0">
                  <a:pos x="114" y="498"/>
                </a:cxn>
                <a:cxn ang="0">
                  <a:pos x="141" y="486"/>
                </a:cxn>
                <a:cxn ang="0">
                  <a:pos x="147" y="477"/>
                </a:cxn>
                <a:cxn ang="0">
                  <a:pos x="156" y="474"/>
                </a:cxn>
                <a:cxn ang="0">
                  <a:pos x="159" y="465"/>
                </a:cxn>
                <a:cxn ang="0">
                  <a:pos x="168" y="459"/>
                </a:cxn>
                <a:cxn ang="0">
                  <a:pos x="195" y="405"/>
                </a:cxn>
                <a:cxn ang="0">
                  <a:pos x="225" y="270"/>
                </a:cxn>
                <a:cxn ang="0">
                  <a:pos x="267" y="204"/>
                </a:cxn>
                <a:cxn ang="0">
                  <a:pos x="375" y="198"/>
                </a:cxn>
                <a:cxn ang="0">
                  <a:pos x="414" y="186"/>
                </a:cxn>
                <a:cxn ang="0">
                  <a:pos x="429" y="120"/>
                </a:cxn>
                <a:cxn ang="0">
                  <a:pos x="471" y="84"/>
                </a:cxn>
                <a:cxn ang="0">
                  <a:pos x="621" y="78"/>
                </a:cxn>
                <a:cxn ang="0">
                  <a:pos x="651" y="66"/>
                </a:cxn>
                <a:cxn ang="0">
                  <a:pos x="837" y="39"/>
                </a:cxn>
                <a:cxn ang="0">
                  <a:pos x="870" y="33"/>
                </a:cxn>
                <a:cxn ang="0">
                  <a:pos x="897" y="0"/>
                </a:cxn>
              </a:cxnLst>
              <a:rect l="0" t="0" r="r" b="b"/>
              <a:pathLst>
                <a:path w="897" h="549">
                  <a:moveTo>
                    <a:pt x="0" y="549"/>
                  </a:moveTo>
                  <a:cubicBezTo>
                    <a:pt x="6" y="531"/>
                    <a:pt x="25" y="534"/>
                    <a:pt x="39" y="525"/>
                  </a:cubicBezTo>
                  <a:cubicBezTo>
                    <a:pt x="63" y="509"/>
                    <a:pt x="87" y="505"/>
                    <a:pt x="114" y="498"/>
                  </a:cubicBezTo>
                  <a:cubicBezTo>
                    <a:pt x="124" y="495"/>
                    <a:pt x="131" y="489"/>
                    <a:pt x="141" y="486"/>
                  </a:cubicBezTo>
                  <a:cubicBezTo>
                    <a:pt x="143" y="483"/>
                    <a:pt x="144" y="479"/>
                    <a:pt x="147" y="477"/>
                  </a:cubicBezTo>
                  <a:cubicBezTo>
                    <a:pt x="149" y="475"/>
                    <a:pt x="154" y="476"/>
                    <a:pt x="156" y="474"/>
                  </a:cubicBezTo>
                  <a:cubicBezTo>
                    <a:pt x="158" y="472"/>
                    <a:pt x="157" y="467"/>
                    <a:pt x="159" y="465"/>
                  </a:cubicBezTo>
                  <a:cubicBezTo>
                    <a:pt x="161" y="462"/>
                    <a:pt x="165" y="461"/>
                    <a:pt x="168" y="459"/>
                  </a:cubicBezTo>
                  <a:cubicBezTo>
                    <a:pt x="174" y="440"/>
                    <a:pt x="189" y="424"/>
                    <a:pt x="195" y="405"/>
                  </a:cubicBezTo>
                  <a:cubicBezTo>
                    <a:pt x="208" y="365"/>
                    <a:pt x="212" y="310"/>
                    <a:pt x="225" y="270"/>
                  </a:cubicBezTo>
                  <a:cubicBezTo>
                    <a:pt x="231" y="251"/>
                    <a:pt x="252" y="216"/>
                    <a:pt x="267" y="204"/>
                  </a:cubicBezTo>
                  <a:cubicBezTo>
                    <a:pt x="297" y="180"/>
                    <a:pt x="337" y="199"/>
                    <a:pt x="375" y="198"/>
                  </a:cubicBezTo>
                  <a:cubicBezTo>
                    <a:pt x="388" y="194"/>
                    <a:pt x="401" y="190"/>
                    <a:pt x="414" y="186"/>
                  </a:cubicBezTo>
                  <a:cubicBezTo>
                    <a:pt x="427" y="167"/>
                    <a:pt x="435" y="141"/>
                    <a:pt x="429" y="120"/>
                  </a:cubicBezTo>
                  <a:cubicBezTo>
                    <a:pt x="436" y="105"/>
                    <a:pt x="454" y="90"/>
                    <a:pt x="471" y="84"/>
                  </a:cubicBezTo>
                  <a:cubicBezTo>
                    <a:pt x="524" y="86"/>
                    <a:pt x="568" y="81"/>
                    <a:pt x="621" y="78"/>
                  </a:cubicBezTo>
                  <a:cubicBezTo>
                    <a:pt x="631" y="75"/>
                    <a:pt x="663" y="42"/>
                    <a:pt x="651" y="66"/>
                  </a:cubicBezTo>
                  <a:cubicBezTo>
                    <a:pt x="681" y="27"/>
                    <a:pt x="814" y="39"/>
                    <a:pt x="837" y="39"/>
                  </a:cubicBezTo>
                  <a:cubicBezTo>
                    <a:pt x="861" y="31"/>
                    <a:pt x="852" y="39"/>
                    <a:pt x="870" y="33"/>
                  </a:cubicBezTo>
                  <a:cubicBezTo>
                    <a:pt x="880" y="27"/>
                    <a:pt x="893" y="5"/>
                    <a:pt x="897" y="0"/>
                  </a:cubicBezTo>
                </a:path>
              </a:pathLst>
            </a:custGeom>
            <a:noFill/>
            <a:ln w="38100" cap="sq" cmpd="sng">
              <a:solidFill>
                <a:srgbClr val="FD4335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119761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8" name="Rectangle 15"/>
          <p:cNvSpPr>
            <a:spLocks noChangeArrowheads="1"/>
          </p:cNvSpPr>
          <p:nvPr/>
        </p:nvSpPr>
        <p:spPr bwMode="auto">
          <a:xfrm>
            <a:off x="492369" y="3810000"/>
            <a:ext cx="85109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95300" indent="-495300" algn="l">
              <a:spcBef>
                <a:spcPct val="50000"/>
              </a:spcBef>
            </a:pPr>
            <a:endParaRPr lang="en-US">
              <a:solidFill>
                <a:schemeClr val="accent2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0" y="24146"/>
            <a:ext cx="9144000" cy="1216400"/>
          </a:xfrm>
        </p:spPr>
        <p:txBody>
          <a:bodyPr/>
          <a:lstStyle/>
          <a:p>
            <a:r>
              <a:rPr lang="fr-FR" sz="4000" dirty="0" smtClean="0"/>
              <a:t>2- Comment étudier ces constituants ?</a:t>
            </a:r>
            <a:endParaRPr lang="fr-FR" sz="4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FA41C-C8F2-DB42-B842-04AAFE4215AD}" type="datetime1">
              <a:rPr lang="fr-FR" smtClean="0"/>
              <a:t>12/02/13</a:t>
            </a:fld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1E142-DC94-9E4E-9600-85B97E10DA2C}" type="slidenum">
              <a:rPr lang="fr-FR" smtClean="0"/>
              <a:t>9</a:t>
            </a:fld>
            <a:endParaRPr lang="fr-FR"/>
          </a:p>
        </p:txBody>
      </p:sp>
      <p:pic>
        <p:nvPicPr>
          <p:cNvPr id="8" name="Picture 7" descr="Capture d’écran 2010-12-02 à 23.41.5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6"/>
          <a:stretch/>
        </p:blipFill>
        <p:spPr>
          <a:xfrm>
            <a:off x="0" y="1247548"/>
            <a:ext cx="9144000" cy="524532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4901" y="3101055"/>
            <a:ext cx="8555732" cy="3268407"/>
          </a:xfrm>
          <a:prstGeom prst="rect">
            <a:avLst/>
          </a:prstGeom>
          <a:solidFill>
            <a:schemeClr val="bg1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715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reen2010">
  <a:themeElements>
    <a:clrScheme name="Orbit">
      <a:dk1>
        <a:srgbClr val="FFFFFF"/>
      </a:dk1>
      <a:lt1>
        <a:srgbClr val="000000"/>
      </a:lt1>
      <a:dk2>
        <a:srgbClr val="212C28"/>
      </a:dk2>
      <a:lt2>
        <a:srgbClr val="7C9BA5"/>
      </a:lt2>
      <a:accent1>
        <a:srgbClr val="F2D908"/>
      </a:accent1>
      <a:accent2>
        <a:srgbClr val="9DE61E"/>
      </a:accent2>
      <a:accent3>
        <a:srgbClr val="0D8BE6"/>
      </a:accent3>
      <a:accent4>
        <a:srgbClr val="C61B1B"/>
      </a:accent4>
      <a:accent5>
        <a:srgbClr val="E26F08"/>
      </a:accent5>
      <a:accent6>
        <a:srgbClr val="8D35D1"/>
      </a:accent6>
      <a:hlink>
        <a:srgbClr val="ECBF0B"/>
      </a:hlink>
      <a:folHlink>
        <a:srgbClr val="F4E5A8"/>
      </a:folHlink>
    </a:clrScheme>
    <a:fontScheme name="Orbit">
      <a:majorFont>
        <a:latin typeface="Candara"/>
        <a:ea typeface=""/>
        <a:cs typeface=""/>
        <a:font script="Jpan" typeface="ＭＳ Ｐゴシック"/>
      </a:majorFont>
      <a:minorFont>
        <a:latin typeface="Candara"/>
        <a:ea typeface=""/>
        <a:cs typeface=""/>
        <a:font script="Jpan" typeface="ＭＳ Ｐゴシック"/>
      </a:minorFont>
    </a:fontScheme>
    <a:fmtScheme name="Orbit">
      <a:fillStyleLst>
        <a:solidFill>
          <a:schemeClr val="phClr"/>
        </a:solidFill>
        <a:solidFill>
          <a:schemeClr val="phClr">
            <a:shade val="80000"/>
          </a:schemeClr>
        </a:solidFill>
        <a:gradFill rotWithShape="1">
          <a:gsLst>
            <a:gs pos="0">
              <a:schemeClr val="phClr">
                <a:shade val="30000"/>
                <a:satMod val="100000"/>
              </a:schemeClr>
            </a:gs>
            <a:gs pos="80000">
              <a:schemeClr val="phClr">
                <a:shade val="90000"/>
                <a:satMod val="100000"/>
              </a:schemeClr>
            </a:gs>
            <a:gs pos="100000">
              <a:schemeClr val="phClr">
                <a:tint val="90000"/>
                <a:shade val="100000"/>
                <a:satMod val="150000"/>
              </a:schemeClr>
            </a:gs>
          </a:gsLst>
          <a:lin ang="162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>
              <a:shade val="90000"/>
            </a:schemeClr>
          </a:solidFill>
          <a:prstDash val="solid"/>
        </a:ln>
        <a:ln w="762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228600" dist="38100" dir="5400000" sx="104000" sy="104000" algn="ctr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317500" dist="381000" dir="5400000" sx="90000" sy="2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1000"/>
                <a:lumMod val="80000"/>
              </a:schemeClr>
              <a:schemeClr val="phClr">
                <a:satMod val="360000"/>
                <a:lumMod val="14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Green2010.thmx</Template>
  <TotalTime>7388</TotalTime>
  <Words>3082</Words>
  <Application>Microsoft Macintosh PowerPoint</Application>
  <PresentationFormat>On-screen Show (4:3)</PresentationFormat>
  <Paragraphs>698</Paragraphs>
  <Slides>78</Slides>
  <Notes>11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79" baseType="lpstr">
      <vt:lpstr>Green2010</vt:lpstr>
      <vt:lpstr>La physique des particules auprès du Large Hadron Collider du CERN</vt:lpstr>
      <vt:lpstr>Plan</vt:lpstr>
      <vt:lpstr>Physique des particules</vt:lpstr>
      <vt:lpstr>1- Historique: La quête des constituants élémentaires de la matière</vt:lpstr>
      <vt:lpstr>L’antiquité</vt:lpstr>
      <vt:lpstr>PowerPoint Presentation</vt:lpstr>
      <vt:lpstr>Le XXème siècle</vt:lpstr>
      <vt:lpstr>La quête des constituants élémentaires</vt:lpstr>
      <vt:lpstr>2- Comment étudier ces constituants ?</vt:lpstr>
      <vt:lpstr>Echelles de taille</vt:lpstr>
      <vt:lpstr>Comment étudier ces constituants ? (suite)</vt:lpstr>
      <vt:lpstr>E=mc2</vt:lpstr>
      <vt:lpstr>Masses</vt:lpstr>
      <vt:lpstr>Comment étudier ces constituants ? (suite)</vt:lpstr>
      <vt:lpstr>PowerPoint Presentation</vt:lpstr>
      <vt:lpstr>3- La matière</vt:lpstr>
      <vt:lpstr>L’atome</vt:lpstr>
      <vt:lpstr>Le noyau</vt:lpstr>
      <vt:lpstr>Les nucléons</vt:lpstr>
      <vt:lpstr>La matière qui nous entoure</vt:lpstr>
      <vt:lpstr>Matière : 3 générations</vt:lpstr>
      <vt:lpstr>Hadrons</vt:lpstr>
      <vt:lpstr>4- L’anti-matière</vt:lpstr>
      <vt:lpstr>l’Anti-matière (suite)</vt:lpstr>
      <vt:lpstr>PowerPoint Presentation</vt:lpstr>
      <vt:lpstr>5- Les interactions fondamentales</vt:lpstr>
      <vt:lpstr>Interaction entre particules</vt:lpstr>
      <vt:lpstr>Interaction Gravitationnelle</vt:lpstr>
      <vt:lpstr>Interaction Électromagnétique</vt:lpstr>
      <vt:lpstr>Interaction Forte</vt:lpstr>
      <vt:lpstr>Interaction Faible</vt:lpstr>
      <vt:lpstr>Les 4 interactions fondamentales</vt:lpstr>
      <vt:lpstr>PowerPoint Presentation</vt:lpstr>
      <vt:lpstr>Masse</vt:lpstr>
      <vt:lpstr>Le mécanisme de Higgs</vt:lpstr>
      <vt:lpstr>Le boson de Higgs</vt:lpstr>
      <vt:lpstr>Modèle standard de la physique des particules</vt:lpstr>
      <vt:lpstr>Le modèle standard</vt:lpstr>
      <vt:lpstr>Des questions sans réponses</vt:lpstr>
      <vt:lpstr>6- Les accélérateurs de particules</vt:lpstr>
      <vt:lpstr>PowerPoint Presentation</vt:lpstr>
      <vt:lpstr>Les outils expérimentaux</vt:lpstr>
      <vt:lpstr>Collisions dans le monde macroscopique</vt:lpstr>
      <vt:lpstr>Collisions dans le monde microscopique</vt:lpstr>
      <vt:lpstr>Accélérateurs de particules</vt:lpstr>
      <vt:lpstr>PowerPoint Presentation</vt:lpstr>
      <vt:lpstr>Le LHC du CERN</vt:lpstr>
      <vt:lpstr>LHC = Large Hadron Collider</vt:lpstr>
      <vt:lpstr>PowerPoint Presentation</vt:lpstr>
      <vt:lpstr>Détecteurs</vt:lpstr>
      <vt:lpstr>7- Les détecteurs de particules</vt:lpstr>
      <vt:lpstr>Les outils expérimentaux</vt:lpstr>
      <vt:lpstr>PowerPoint Presentation</vt:lpstr>
      <vt:lpstr>La construction a duré 16 ans</vt:lpstr>
      <vt:lpstr>Cables, tuyaux et fibres optiques !</vt:lpstr>
      <vt:lpstr>PowerPoint Presentation</vt:lpstr>
      <vt:lpstr>Identificaction et mesure</vt:lpstr>
      <vt:lpstr>Grille de calcul</vt:lpstr>
      <vt:lpstr>événement di-photon</vt:lpstr>
      <vt:lpstr>Désintégration W-&gt;mn</vt:lpstr>
      <vt:lpstr>Désintégration quark top</vt:lpstr>
      <vt:lpstr>Animation : 4 muons</vt:lpstr>
      <vt:lpstr>Animation : 4 électrons</vt:lpstr>
      <vt:lpstr>Conclusions</vt:lpstr>
      <vt:lpstr>Programme du 14/03/2013</vt:lpstr>
      <vt:lpstr>Backup</vt:lpstr>
      <vt:lpstr>Le LHC à long terme (2010-2030)</vt:lpstr>
      <vt:lpstr>PowerPoint Presentation</vt:lpstr>
      <vt:lpstr>PowerPoint Presentation</vt:lpstr>
      <vt:lpstr>La physique des particules au coeur de nombreuses disciplines</vt:lpstr>
      <vt:lpstr>Les synchrotrons</vt:lpstr>
      <vt:lpstr>PowerPoint Presentation</vt:lpstr>
      <vt:lpstr>Le rayonnement synchrotron</vt:lpstr>
      <vt:lpstr>Les caractéristiques importantes de l’accélérateur</vt:lpstr>
      <vt:lpstr>2- les detecteurs de particules</vt:lpstr>
      <vt:lpstr>detecteur 4π generique</vt:lpstr>
      <vt:lpstr>Anti-matière (suite)</vt:lpstr>
      <vt:lpstr>Anti-matière (suite)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physique des particules auprès du Large Hadron Collider du CERN</dc:title>
  <dc:creator>Stéphane Perries</dc:creator>
  <cp:lastModifiedBy>Stéphane Perries</cp:lastModifiedBy>
  <cp:revision>282</cp:revision>
  <dcterms:created xsi:type="dcterms:W3CDTF">2010-11-27T21:28:46Z</dcterms:created>
  <dcterms:modified xsi:type="dcterms:W3CDTF">2013-02-12T13:23:22Z</dcterms:modified>
</cp:coreProperties>
</file>