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mp4" ContentType="video/unknown"/>
  <Default Extension="gif" ContentType="image/gif"/>
  <Default Extension="rels" ContentType="application/vnd.openxmlformats-package.relationships+xml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345" r:id="rId3"/>
    <p:sldId id="413" r:id="rId4"/>
    <p:sldId id="401" r:id="rId5"/>
    <p:sldId id="402" r:id="rId6"/>
    <p:sldId id="395" r:id="rId7"/>
    <p:sldId id="362" r:id="rId8"/>
    <p:sldId id="403" r:id="rId9"/>
    <p:sldId id="287" r:id="rId10"/>
    <p:sldId id="284" r:id="rId11"/>
    <p:sldId id="285" r:id="rId12"/>
    <p:sldId id="286" r:id="rId13"/>
    <p:sldId id="370" r:id="rId14"/>
    <p:sldId id="288" r:id="rId15"/>
    <p:sldId id="356" r:id="rId16"/>
    <p:sldId id="376" r:id="rId17"/>
    <p:sldId id="295" r:id="rId18"/>
    <p:sldId id="294" r:id="rId19"/>
    <p:sldId id="357" r:id="rId20"/>
    <p:sldId id="298" r:id="rId21"/>
    <p:sldId id="299" r:id="rId22"/>
    <p:sldId id="300" r:id="rId23"/>
    <p:sldId id="267" r:id="rId24"/>
    <p:sldId id="297" r:id="rId25"/>
    <p:sldId id="354" r:id="rId26"/>
    <p:sldId id="308" r:id="rId27"/>
    <p:sldId id="397" r:id="rId28"/>
    <p:sldId id="381" r:id="rId29"/>
    <p:sldId id="382" r:id="rId30"/>
    <p:sldId id="384" r:id="rId31"/>
    <p:sldId id="385" r:id="rId32"/>
    <p:sldId id="313" r:id="rId33"/>
    <p:sldId id="314" r:id="rId34"/>
    <p:sldId id="315" r:id="rId35"/>
    <p:sldId id="317" r:id="rId36"/>
    <p:sldId id="391" r:id="rId37"/>
    <p:sldId id="392" r:id="rId38"/>
    <p:sldId id="355" r:id="rId39"/>
    <p:sldId id="322" r:id="rId40"/>
    <p:sldId id="331" r:id="rId41"/>
    <p:sldId id="360" r:id="rId42"/>
    <p:sldId id="399" r:id="rId43"/>
    <p:sldId id="343" r:id="rId44"/>
    <p:sldId id="374" r:id="rId45"/>
    <p:sldId id="319" r:id="rId46"/>
    <p:sldId id="398" r:id="rId47"/>
    <p:sldId id="320" r:id="rId48"/>
    <p:sldId id="375" r:id="rId49"/>
    <p:sldId id="373" r:id="rId50"/>
    <p:sldId id="358" r:id="rId51"/>
    <p:sldId id="410" r:id="rId52"/>
    <p:sldId id="301" r:id="rId53"/>
    <p:sldId id="407" r:id="rId54"/>
    <p:sldId id="409" r:id="rId55"/>
    <p:sldId id="303" r:id="rId56"/>
    <p:sldId id="406" r:id="rId57"/>
    <p:sldId id="411" r:id="rId58"/>
    <p:sldId id="412" r:id="rId59"/>
    <p:sldId id="405" r:id="rId60"/>
    <p:sldId id="404" r:id="rId61"/>
    <p:sldId id="361" r:id="rId62"/>
    <p:sldId id="35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2B5344-9473-B34A-B7D8-F987A66B78D1}">
          <p14:sldIdLst>
            <p14:sldId id="256"/>
            <p14:sldId id="345"/>
            <p14:sldId id="413"/>
            <p14:sldId id="401"/>
            <p14:sldId id="402"/>
            <p14:sldId id="395"/>
            <p14:sldId id="362"/>
            <p14:sldId id="403"/>
            <p14:sldId id="287"/>
            <p14:sldId id="284"/>
            <p14:sldId id="285"/>
            <p14:sldId id="286"/>
            <p14:sldId id="370"/>
            <p14:sldId id="288"/>
            <p14:sldId id="356"/>
            <p14:sldId id="376"/>
            <p14:sldId id="295"/>
            <p14:sldId id="294"/>
            <p14:sldId id="357"/>
            <p14:sldId id="298"/>
            <p14:sldId id="299"/>
            <p14:sldId id="300"/>
            <p14:sldId id="267"/>
            <p14:sldId id="297"/>
            <p14:sldId id="354"/>
            <p14:sldId id="308"/>
            <p14:sldId id="397"/>
            <p14:sldId id="381"/>
            <p14:sldId id="382"/>
            <p14:sldId id="384"/>
            <p14:sldId id="385"/>
            <p14:sldId id="313"/>
            <p14:sldId id="314"/>
            <p14:sldId id="315"/>
            <p14:sldId id="317"/>
            <p14:sldId id="391"/>
            <p14:sldId id="392"/>
            <p14:sldId id="355"/>
            <p14:sldId id="322"/>
            <p14:sldId id="331"/>
            <p14:sldId id="360"/>
            <p14:sldId id="399"/>
            <p14:sldId id="343"/>
            <p14:sldId id="374"/>
            <p14:sldId id="319"/>
            <p14:sldId id="398"/>
            <p14:sldId id="320"/>
            <p14:sldId id="375"/>
            <p14:sldId id="373"/>
            <p14:sldId id="358"/>
            <p14:sldId id="410"/>
            <p14:sldId id="301"/>
            <p14:sldId id="407"/>
            <p14:sldId id="409"/>
            <p14:sldId id="303"/>
            <p14:sldId id="406"/>
            <p14:sldId id="411"/>
            <p14:sldId id="412"/>
            <p14:sldId id="405"/>
            <p14:sldId id="404"/>
          </p14:sldIdLst>
        </p14:section>
        <p14:section name="Backup" id="{DBAEE65A-78FB-FB40-AA2F-872A067CB0FD}">
          <p14:sldIdLst>
            <p14:sldId id="361"/>
            <p14:sldId id="3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6239-CC2F-264C-B260-6FBCDF326983}" type="datetimeFigureOut">
              <a:rPr lang="en-US" smtClean="0"/>
              <a:t>26/03/2014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B5CF-8E23-B846-A6D9-364758157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19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4F9AB-D9D9-D045-B1B8-E85215554645}" type="datetimeFigureOut">
              <a:rPr lang="en-US" smtClean="0"/>
              <a:t>26/03/2014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4A715-6B6E-6747-89B4-265CF2C2C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150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futura-sciences.com/fr/definition/t/univers-1/d/soleil_3727/" TargetMode="External"/><Relationship Id="rId12" Type="http://schemas.openxmlformats.org/officeDocument/2006/relationships/hyperlink" Target="http://www.futura-sciences.com/fr/definition/t/physique-2/d/effet-doppler_247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Relationship Id="rId3" Type="http://schemas.openxmlformats.org/officeDocument/2006/relationships/hyperlink" Target="http://www.futura-sciences.com/fr/definition/t/univers-1/d/etoile_3730/" TargetMode="External"/><Relationship Id="rId4" Type="http://schemas.openxmlformats.org/officeDocument/2006/relationships/hyperlink" Target="http://www.futura-sciences.com/fr/definition/t/univers-1/d/galaxie-spirale_42/" TargetMode="External"/><Relationship Id="rId5" Type="http://schemas.openxmlformats.org/officeDocument/2006/relationships/hyperlink" Target="http://www.futura-sciences.com/fr/definition/t/physique-2/d/mouvement_316/" TargetMode="External"/><Relationship Id="rId6" Type="http://schemas.openxmlformats.org/officeDocument/2006/relationships/hyperlink" Target="http://www.futura-sciences.com/fr/definition/t/physique-2/d/force-centrifuge_1017/" TargetMode="External"/><Relationship Id="rId7" Type="http://schemas.openxmlformats.org/officeDocument/2006/relationships/hyperlink" Target="http://www.futura-sciences.com/fr/definition/t/physique-2/d/gravitation_3573/" TargetMode="External"/><Relationship Id="rId8" Type="http://schemas.openxmlformats.org/officeDocument/2006/relationships/hyperlink" Target="http://www.futura-sciences.com/fr/definition/t/biologie-4/d/cur_6849/" TargetMode="External"/><Relationship Id="rId9" Type="http://schemas.openxmlformats.org/officeDocument/2006/relationships/hyperlink" Target="http://www.futura-sciences.com/fr/definition/t/univers-1/d/systeme-solaire_3728/" TargetMode="External"/><Relationship Id="rId10" Type="http://schemas.openxmlformats.org/officeDocument/2006/relationships/hyperlink" Target="http://www.futura-sciences.com/fr/definition/t/univers-1/d/planete_443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55AD338-2604-BE44-A64C-C632A2B6059A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F0A86F6-BAA5-E447-B7E8-CA8BE0ADBF00}" type="slidenum">
              <a:rPr lang="en-US" sz="1200">
                <a:latin typeface="Times" charset="0"/>
              </a:rPr>
              <a:pPr/>
              <a:t>34</a:t>
            </a:fld>
            <a:endParaRPr lang="en-US" sz="120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019" y="4345518"/>
            <a:ext cx="5033963" cy="41105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B8EDB08D-6B29-0346-9946-FDBC6D61AFD2}" type="slidenum">
              <a:rPr lang="fr-FR">
                <a:solidFill>
                  <a:srgbClr val="000000"/>
                </a:solidFill>
              </a:rPr>
              <a:pPr eaLnBrk="1" hangingPunct="1"/>
              <a:t>36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289025F-0815-ED41-AAE0-E7FAECE0A2FF}" type="slidenum">
              <a:rPr lang="fr-FR">
                <a:solidFill>
                  <a:srgbClr val="000000"/>
                </a:solidFill>
              </a:rPr>
              <a:pPr eaLnBrk="1" hangingPunct="1"/>
              <a:t>37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fr-FR">
                <a:latin typeface="Calibri" charset="0"/>
              </a:rPr>
              <a:t>4,52</a:t>
            </a:r>
            <a:r>
              <a:rPr lang="fr-FR">
                <a:latin typeface="Times New Roman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B4DCB-EC8C-6D45-A5A9-632B0DEC4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smtClean="0">
                <a:hlinkClick r:id="rId3"/>
              </a:rPr>
              <a:t>étoiles</a:t>
            </a:r>
            <a:r>
              <a:rPr lang="en-US" dirty="0" smtClean="0"/>
              <a:t> des </a:t>
            </a:r>
            <a:r>
              <a:rPr lang="en-US" dirty="0" smtClean="0">
                <a:hlinkClick r:id="rId4"/>
              </a:rPr>
              <a:t>galaxies spirales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pas </a:t>
            </a:r>
            <a:r>
              <a:rPr lang="en-US" dirty="0" err="1" smtClean="0"/>
              <a:t>statiques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smtClean="0">
                <a:hlinkClick r:id="rId5"/>
              </a:rPr>
              <a:t>mouvement</a:t>
            </a:r>
            <a:r>
              <a:rPr lang="en-US" dirty="0" smtClean="0"/>
              <a:t> </a:t>
            </a:r>
            <a:r>
              <a:rPr lang="en-US" dirty="0" err="1" smtClean="0"/>
              <a:t>circulaire</a:t>
            </a:r>
            <a:r>
              <a:rPr lang="en-US" dirty="0" smtClean="0"/>
              <a:t> </a:t>
            </a:r>
            <a:r>
              <a:rPr lang="en-US" dirty="0" err="1" smtClean="0"/>
              <a:t>autour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. La </a:t>
            </a:r>
            <a:r>
              <a:rPr lang="en-US" dirty="0" smtClean="0">
                <a:hlinkClick r:id="rId6"/>
              </a:rPr>
              <a:t>force centrifuge</a:t>
            </a:r>
            <a:r>
              <a:rPr lang="en-US" dirty="0" smtClean="0"/>
              <a:t>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rotation </a:t>
            </a:r>
            <a:r>
              <a:rPr lang="en-US" dirty="0" err="1" smtClean="0"/>
              <a:t>compense</a:t>
            </a:r>
            <a:r>
              <a:rPr lang="en-US" dirty="0" smtClean="0"/>
              <a:t> la </a:t>
            </a:r>
            <a:r>
              <a:rPr lang="en-US" dirty="0" smtClean="0">
                <a:hlinkClick r:id="rId7"/>
              </a:rPr>
              <a:t>force de gravitation</a:t>
            </a:r>
            <a:r>
              <a:rPr lang="en-US" dirty="0" smtClean="0"/>
              <a:t>, </a:t>
            </a:r>
            <a:r>
              <a:rPr lang="en-US" dirty="0" err="1" smtClean="0"/>
              <a:t>c'est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qui </a:t>
            </a:r>
            <a:r>
              <a:rPr lang="en-US" dirty="0" err="1" smtClean="0"/>
              <a:t>empêche</a:t>
            </a:r>
            <a:r>
              <a:rPr lang="en-US" dirty="0" smtClean="0"/>
              <a:t> les </a:t>
            </a:r>
            <a:r>
              <a:rPr lang="en-US" dirty="0" err="1" smtClean="0"/>
              <a:t>étoiles</a:t>
            </a:r>
            <a:r>
              <a:rPr lang="en-US" dirty="0" smtClean="0"/>
              <a:t> de </a:t>
            </a:r>
            <a:r>
              <a:rPr lang="en-US" dirty="0" err="1" smtClean="0"/>
              <a:t>s'effondrer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smtClean="0">
                <a:hlinkClick r:id="rId8"/>
              </a:rPr>
              <a:t>cœur</a:t>
            </a:r>
            <a:r>
              <a:rPr lang="en-US" dirty="0" smtClean="0"/>
              <a:t> des galaxies.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une</a:t>
            </a:r>
            <a:r>
              <a:rPr lang="en-US" dirty="0" smtClean="0"/>
              <a:t> distance </a:t>
            </a:r>
            <a:r>
              <a:rPr lang="en-US" dirty="0" err="1" smtClean="0"/>
              <a:t>donnée</a:t>
            </a:r>
            <a:r>
              <a:rPr lang="en-US" dirty="0" smtClean="0"/>
              <a:t> du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,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reliée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en </a:t>
            </a:r>
            <a:r>
              <a:rPr lang="en-US" dirty="0" err="1" smtClean="0"/>
              <a:t>cet</a:t>
            </a:r>
            <a:r>
              <a:rPr lang="en-US" dirty="0" smtClean="0"/>
              <a:t> </a:t>
            </a:r>
            <a:r>
              <a:rPr lang="en-US" dirty="0" err="1" smtClean="0"/>
              <a:t>endroit</a:t>
            </a:r>
            <a:r>
              <a:rPr lang="en-US" dirty="0" smtClean="0"/>
              <a:t>, et </a:t>
            </a:r>
            <a:r>
              <a:rPr lang="en-US" dirty="0" err="1" smtClean="0"/>
              <a:t>donc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distribution de masse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galaxie</a:t>
            </a:r>
            <a:r>
              <a:rPr lang="en-US" dirty="0" smtClean="0"/>
              <a:t>. </a:t>
            </a:r>
            <a:r>
              <a:rPr lang="en-US" dirty="0" err="1" smtClean="0"/>
              <a:t>C'est</a:t>
            </a:r>
            <a:r>
              <a:rPr lang="en-US" dirty="0" smtClean="0"/>
              <a:t> analogue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qui se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smtClean="0">
                <a:hlinkClick r:id="rId9"/>
              </a:rPr>
              <a:t>système solaire</a:t>
            </a:r>
            <a:r>
              <a:rPr lang="en-US" dirty="0" smtClean="0"/>
              <a:t> : la </a:t>
            </a:r>
            <a:r>
              <a:rPr lang="en-US" dirty="0" err="1" smtClean="0"/>
              <a:t>vitesse</a:t>
            </a:r>
            <a:r>
              <a:rPr lang="en-US" dirty="0" smtClean="0"/>
              <a:t> de rotation des </a:t>
            </a:r>
            <a:r>
              <a:rPr lang="en-US" dirty="0" smtClean="0">
                <a:hlinkClick r:id="rId10"/>
              </a:rPr>
              <a:t>planètes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par la masse du </a:t>
            </a:r>
            <a:r>
              <a:rPr lang="en-US" dirty="0" smtClean="0">
                <a:hlinkClick r:id="rId11"/>
              </a:rPr>
              <a:t>Soleil</a:t>
            </a:r>
            <a:r>
              <a:rPr lang="en-US" dirty="0" smtClean="0"/>
              <a:t> et la distance qui les en </a:t>
            </a:r>
            <a:r>
              <a:rPr lang="en-US" dirty="0" err="1" smtClean="0"/>
              <a:t>sépare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mesurer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(grâce au </a:t>
            </a:r>
            <a:r>
              <a:rPr lang="en-US" dirty="0" err="1" smtClean="0"/>
              <a:t>décalage</a:t>
            </a:r>
            <a:r>
              <a:rPr lang="en-US" dirty="0" smtClean="0"/>
              <a:t> spectral </a:t>
            </a:r>
            <a:r>
              <a:rPr lang="en-US" dirty="0" err="1" smtClean="0"/>
              <a:t>appelé</a:t>
            </a:r>
            <a:r>
              <a:rPr lang="en-US" dirty="0" smtClean="0"/>
              <a:t> </a:t>
            </a:r>
            <a:r>
              <a:rPr lang="en-US" i="1" dirty="0" smtClean="0">
                <a:hlinkClick r:id="rId12"/>
              </a:rPr>
              <a:t>effet Doppler</a:t>
            </a:r>
            <a:r>
              <a:rPr lang="en-US" dirty="0" smtClean="0"/>
              <a:t>) pour </a:t>
            </a:r>
            <a:r>
              <a:rPr lang="en-US" dirty="0" err="1" smtClean="0"/>
              <a:t>chaque</a:t>
            </a:r>
            <a:r>
              <a:rPr lang="en-US" dirty="0" smtClean="0"/>
              <a:t> distance par rapport au </a:t>
            </a:r>
            <a:r>
              <a:rPr lang="en-US" dirty="0" err="1" smtClean="0"/>
              <a:t>centre</a:t>
            </a:r>
            <a:r>
              <a:rPr lang="en-US" dirty="0" smtClean="0"/>
              <a:t> de la </a:t>
            </a:r>
            <a:r>
              <a:rPr lang="en-US" dirty="0" err="1" smtClean="0"/>
              <a:t>galaxie</a:t>
            </a:r>
            <a:r>
              <a:rPr lang="en-US" dirty="0" smtClean="0"/>
              <a:t> ; on </a:t>
            </a:r>
            <a:r>
              <a:rPr lang="en-US" dirty="0" err="1" smtClean="0"/>
              <a:t>obtient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i="1" dirty="0" err="1" smtClean="0"/>
              <a:t>une</a:t>
            </a:r>
            <a:r>
              <a:rPr lang="en-US" i="1" dirty="0" smtClean="0"/>
              <a:t> </a:t>
            </a:r>
            <a:r>
              <a:rPr lang="en-US" i="1" dirty="0" err="1" smtClean="0"/>
              <a:t>courbe</a:t>
            </a:r>
            <a:r>
              <a:rPr lang="en-US" i="1" dirty="0" smtClean="0"/>
              <a:t> de rotation</a:t>
            </a:r>
            <a:r>
              <a:rPr lang="en-US" dirty="0" smtClean="0"/>
              <a:t>,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déterminée</a:t>
            </a:r>
            <a:r>
              <a:rPr lang="en-US" dirty="0" smtClean="0"/>
              <a:t> par la distribution de masse. Or, </a:t>
            </a:r>
            <a:r>
              <a:rPr lang="en-US" dirty="0" err="1" smtClean="0"/>
              <a:t>si</a:t>
            </a:r>
            <a:r>
              <a:rPr lang="en-US" dirty="0" smtClean="0"/>
              <a:t> on </a:t>
            </a:r>
            <a:r>
              <a:rPr lang="en-US" dirty="0" err="1" smtClean="0"/>
              <a:t>calcule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due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l'attraction</a:t>
            </a:r>
            <a:r>
              <a:rPr lang="en-US" dirty="0" smtClean="0"/>
              <a:t> </a:t>
            </a:r>
            <a:r>
              <a:rPr lang="en-US" dirty="0" err="1" smtClean="0"/>
              <a:t>gravitationnelle</a:t>
            </a:r>
            <a:r>
              <a:rPr lang="en-US" dirty="0" smtClean="0"/>
              <a:t> de tout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dans</a:t>
            </a:r>
            <a:r>
              <a:rPr lang="en-US" dirty="0" smtClean="0"/>
              <a:t> les galaxies -- les </a:t>
            </a:r>
            <a:r>
              <a:rPr lang="en-US" dirty="0" err="1" smtClean="0"/>
              <a:t>étoiles</a:t>
            </a:r>
            <a:r>
              <a:rPr lang="en-US" dirty="0" smtClean="0"/>
              <a:t>, le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 smtClean="0"/>
              <a:t>interstellaire</a:t>
            </a:r>
            <a:r>
              <a:rPr lang="en-US" dirty="0" smtClean="0"/>
              <a:t>, les </a:t>
            </a:r>
            <a:r>
              <a:rPr lang="en-US" dirty="0" err="1" smtClean="0"/>
              <a:t>nuages</a:t>
            </a:r>
            <a:r>
              <a:rPr lang="en-US" dirty="0" smtClean="0"/>
              <a:t> </a:t>
            </a:r>
            <a:r>
              <a:rPr lang="en-US" dirty="0" err="1" smtClean="0"/>
              <a:t>moléculaires</a:t>
            </a:r>
            <a:r>
              <a:rPr lang="en-US" dirty="0" smtClean="0"/>
              <a:t>, les </a:t>
            </a:r>
            <a:r>
              <a:rPr lang="en-US" dirty="0" err="1" smtClean="0"/>
              <a:t>poussières</a:t>
            </a:r>
            <a:r>
              <a:rPr lang="en-US" dirty="0" smtClean="0"/>
              <a:t>--, on </a:t>
            </a:r>
            <a:r>
              <a:rPr lang="en-US" dirty="0" err="1" smtClean="0"/>
              <a:t>trouve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vitesse</a:t>
            </a:r>
            <a:r>
              <a:rPr lang="en-US" dirty="0" smtClean="0"/>
              <a:t> de rotation </a:t>
            </a:r>
            <a:r>
              <a:rPr lang="en-US" dirty="0" err="1" smtClean="0"/>
              <a:t>calculée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plus petite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observe, en </a:t>
            </a:r>
            <a:r>
              <a:rPr lang="en-US" dirty="0" err="1" smtClean="0"/>
              <a:t>particulier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régions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des galaxies. Les </a:t>
            </a:r>
            <a:r>
              <a:rPr lang="en-US" dirty="0" err="1" smtClean="0"/>
              <a:t>calculs</a:t>
            </a:r>
            <a:r>
              <a:rPr lang="en-US" dirty="0" smtClean="0"/>
              <a:t> </a:t>
            </a:r>
            <a:r>
              <a:rPr lang="en-US" dirty="0" err="1" smtClean="0"/>
              <a:t>indiquent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courbe</a:t>
            </a:r>
            <a:r>
              <a:rPr lang="en-US" dirty="0" smtClean="0"/>
              <a:t> de rotation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décroître</a:t>
            </a:r>
            <a:r>
              <a:rPr lang="en-US" dirty="0" smtClean="0"/>
              <a:t> aux </a:t>
            </a:r>
            <a:r>
              <a:rPr lang="en-US" dirty="0" err="1" smtClean="0"/>
              <a:t>grandes</a:t>
            </a:r>
            <a:r>
              <a:rPr lang="en-US" dirty="0" smtClean="0"/>
              <a:t> distances, </a:t>
            </a:r>
            <a:r>
              <a:rPr lang="en-US" dirty="0" err="1" smtClean="0"/>
              <a:t>alors</a:t>
            </a:r>
            <a:r>
              <a:rPr lang="en-US" dirty="0" smtClean="0"/>
              <a:t> </a:t>
            </a:r>
            <a:r>
              <a:rPr lang="en-US" dirty="0" err="1" smtClean="0"/>
              <a:t>qu'on</a:t>
            </a:r>
            <a:r>
              <a:rPr lang="en-US" dirty="0" smtClean="0"/>
              <a:t> observe </a:t>
            </a:r>
            <a:r>
              <a:rPr lang="en-US" dirty="0" err="1" smtClean="0"/>
              <a:t>qu'elle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plupart</a:t>
            </a:r>
            <a:r>
              <a:rPr lang="en-US" dirty="0" smtClean="0"/>
              <a:t> des galaxies </a:t>
            </a:r>
            <a:r>
              <a:rPr lang="en-US" dirty="0" err="1" smtClean="0"/>
              <a:t>observées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C3D44-6A86-8044-95D4-8E5AB28B622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01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350000 </a:t>
            </a:r>
            <a:r>
              <a:rPr lang="en-US" dirty="0" err="1" smtClean="0"/>
              <a:t>fois</a:t>
            </a:r>
            <a:r>
              <a:rPr lang="en-US" dirty="0" smtClean="0"/>
              <a:t> plus </a:t>
            </a:r>
            <a:r>
              <a:rPr lang="en-US" dirty="0" err="1" smtClean="0"/>
              <a:t>lourd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l’électron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1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Rapport entre moment </a:t>
            </a:r>
            <a:r>
              <a:rPr lang="en-US" dirty="0" err="1" smtClean="0"/>
              <a:t>magnétique</a:t>
            </a:r>
            <a:r>
              <a:rPr lang="en-US" dirty="0" smtClean="0"/>
              <a:t> et moment </a:t>
            </a:r>
            <a:r>
              <a:rPr lang="en-US" dirty="0" err="1" smtClean="0"/>
              <a:t>angulaire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8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099B04AB-5FEA-1644-B758-2CB1482EE438}" type="slidenum">
              <a:rPr lang="fr-FR">
                <a:solidFill>
                  <a:srgbClr val="000000"/>
                </a:solidFill>
              </a:rPr>
              <a:pPr eaLnBrk="1" hangingPunct="1"/>
              <a:t>28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15BA31F4-0883-3E42-93CD-67CF152B10B1}" type="slidenum">
              <a:rPr lang="fr-FR">
                <a:solidFill>
                  <a:srgbClr val="000000"/>
                </a:solidFill>
              </a:rPr>
              <a:pPr eaLnBrk="1" hangingPunct="1"/>
              <a:t>29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fr-FR" dirty="0" smtClean="0">
                <a:latin typeface="Times New Roman" charset="0"/>
              </a:rPr>
              <a:t>Vide : 150m^3 @</a:t>
            </a:r>
            <a:r>
              <a:rPr lang="fr-FR" baseline="0" dirty="0" smtClean="0">
                <a:latin typeface="Times New Roman" charset="0"/>
              </a:rPr>
              <a:t> 10^-12 </a:t>
            </a:r>
            <a:r>
              <a:rPr lang="fr-FR" baseline="0" dirty="0" err="1" smtClean="0">
                <a:latin typeface="Times New Roman" charset="0"/>
              </a:rPr>
              <a:t>atm</a:t>
            </a:r>
            <a:endParaRPr lang="fr-FR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A8033B01-05A3-6E43-A8EB-C8BB9E95177C}" type="slidenum">
              <a:rPr lang="fr-FR">
                <a:solidFill>
                  <a:srgbClr val="000000"/>
                </a:solidFill>
              </a:rPr>
              <a:pPr eaLnBrk="1" hangingPunct="1"/>
              <a:t>30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7A840AAF-8DC8-7345-BBEF-0F9A0B016201}" type="slidenum">
              <a:rPr lang="fr-FR">
                <a:solidFill>
                  <a:srgbClr val="000000"/>
                </a:solidFill>
              </a:rPr>
              <a:pPr eaLnBrk="1" hangingPunct="1"/>
              <a:t>31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97004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223350"/>
            <a:ext cx="8540447" cy="49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D06C79E-25EE-A54F-9C2B-CA75DA8F878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perries/Desktop/cms_slice.swf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emf"/><Relationship Id="rId5" Type="http://schemas.openxmlformats.org/officeDocument/2006/relationships/image" Target="../media/image20.jpg"/><Relationship Id="rId6" Type="http://schemas.openxmlformats.org/officeDocument/2006/relationships/image" Target="../media/image3.png"/><Relationship Id="rId7" Type="http://schemas.openxmlformats.org/officeDocument/2006/relationships/image" Target="../media/image21.emf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590" y="396138"/>
            <a:ext cx="7206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Recherche du boson de </a:t>
            </a:r>
            <a:r>
              <a:rPr lang="fr-FR" sz="4000" dirty="0" err="1" smtClean="0">
                <a:solidFill>
                  <a:schemeClr val="bg1"/>
                </a:solidFill>
                <a:latin typeface="+mj-lt"/>
              </a:rPr>
              <a:t>Higgs</a:t>
            </a: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 : </a:t>
            </a:r>
            <a:br>
              <a:rPr lang="fr-FR" sz="4000" dirty="0" smtClean="0">
                <a:solidFill>
                  <a:schemeClr val="bg1"/>
                </a:solidFill>
                <a:latin typeface="+mj-lt"/>
              </a:rPr>
            </a:br>
            <a:r>
              <a:rPr lang="fr-FR" sz="4000" dirty="0" smtClean="0">
                <a:solidFill>
                  <a:schemeClr val="bg1"/>
                </a:solidFill>
                <a:latin typeface="+mj-lt"/>
              </a:rPr>
              <a:t>La quête de l’origine de la masse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973" y="5657671"/>
            <a:ext cx="1839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Stéphane </a:t>
            </a:r>
            <a:r>
              <a:rPr lang="en-US" dirty="0" err="1" smtClean="0">
                <a:solidFill>
                  <a:srgbClr val="FFFFFF"/>
                </a:solidFill>
              </a:rPr>
              <a:t>Perriès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IPN Lyon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27/03/2014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3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559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10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1852" y="5578929"/>
            <a:ext cx="8385927" cy="18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65944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91315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86072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7115" y="5522685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79102" y="5704647"/>
            <a:ext cx="37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06926" y="5704647"/>
            <a:ext cx="75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-14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12169" y="5682616"/>
            <a:ext cx="75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19360" y="5727458"/>
            <a:ext cx="92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-18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24832" y="6041982"/>
            <a:ext cx="14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e : &lt; 10</a:t>
            </a:r>
            <a:r>
              <a:rPr lang="en-US" baseline="30000" dirty="0" smtClean="0"/>
              <a:t>-18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6051948"/>
            <a:ext cx="12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p,n</a:t>
            </a:r>
            <a:r>
              <a:rPr lang="en-US" dirty="0" smtClean="0"/>
              <a:t> </a:t>
            </a:r>
            <a:r>
              <a:rPr lang="en-US" dirty="0"/>
              <a:t>:</a:t>
            </a:r>
            <a:r>
              <a:rPr lang="en-US" dirty="0" smtClean="0"/>
              <a:t> 10</a:t>
            </a:r>
            <a:r>
              <a:rPr lang="en-US" baseline="30000" dirty="0" smtClean="0"/>
              <a:t>-15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7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11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7332" y="1686674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852" y="3220011"/>
            <a:ext cx="8404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Equivalence masse-</a:t>
            </a:r>
            <a:r>
              <a:rPr lang="en-US" dirty="0" err="1" smtClean="0"/>
              <a:t>énergie</a:t>
            </a:r>
            <a:r>
              <a:rPr lang="en-US" dirty="0" smtClean="0"/>
              <a:t> (1905)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Unité naturelle de la physique des particules pour les énergies et les masses  : </a:t>
            </a:r>
            <a:r>
              <a:rPr lang="fr-FR" dirty="0" err="1" smtClean="0"/>
              <a:t>GeV</a:t>
            </a:r>
            <a:endParaRPr lang="fr-F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80072" y="1739964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13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219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matière</a:t>
            </a:r>
            <a:r>
              <a:rPr lang="en-US" dirty="0" smtClean="0"/>
              <a:t> qui nous </a:t>
            </a:r>
            <a:r>
              <a:rPr lang="en-US" dirty="0" err="1" smtClean="0"/>
              <a:t>entoure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20650" y="3270739"/>
            <a:ext cx="8540447" cy="7131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000" b="0" dirty="0" smtClean="0"/>
              <a:t>Toute la matière ordinaire peut être décrite par les interactions </a:t>
            </a:r>
            <a:br>
              <a:rPr lang="fr-FR" sz="2000" b="0" dirty="0" smtClean="0"/>
            </a:br>
            <a:r>
              <a:rPr lang="fr-FR" sz="2000" b="0" dirty="0" smtClean="0"/>
              <a:t>de quatre particules élémentaires de matière 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507605"/>
              </p:ext>
            </p:extLst>
          </p:nvPr>
        </p:nvGraphicFramePr>
        <p:xfrm>
          <a:off x="120650" y="4040235"/>
          <a:ext cx="6286148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1537"/>
                <a:gridCol w="1571537"/>
                <a:gridCol w="1178408"/>
                <a:gridCol w="19646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Particule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Symbole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(</a:t>
                      </a:r>
                      <a:r>
                        <a:rPr lang="en-US" dirty="0" err="1" smtClean="0"/>
                        <a:t>unité</a:t>
                      </a:r>
                      <a:r>
                        <a:rPr lang="en-US" dirty="0" smtClean="0"/>
                        <a:t> 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Neutrino</a:t>
                      </a:r>
                    </a:p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Electronique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 down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573954" y="4363180"/>
            <a:ext cx="2227240" cy="1721427"/>
            <a:chOff x="5903485" y="4520450"/>
            <a:chExt cx="2588485" cy="2000633"/>
          </a:xfrm>
        </p:grpSpPr>
        <p:pic>
          <p:nvPicPr>
            <p:cNvPr id="14" name="Image 13" descr="Quark_structure_neutr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3485" y="5455483"/>
              <a:ext cx="1065600" cy="1065600"/>
            </a:xfrm>
            <a:prstGeom prst="rect">
              <a:avLst/>
            </a:prstGeom>
          </p:spPr>
        </p:pic>
        <p:pic>
          <p:nvPicPr>
            <p:cNvPr id="15" name="Image 14" descr="Quark_structure_prot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3485" y="4520450"/>
              <a:ext cx="1067031" cy="106703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005410" y="4847779"/>
              <a:ext cx="137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Proton </a:t>
              </a:r>
              <a:r>
                <a:rPr lang="en-US" dirty="0" smtClean="0"/>
                <a:t>(</a:t>
              </a:r>
              <a:r>
                <a:rPr lang="en-US" dirty="0" err="1" smtClean="0"/>
                <a:t>uud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969085" y="5794170"/>
              <a:ext cx="1522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Neutron </a:t>
              </a:r>
              <a:r>
                <a:rPr lang="en-US" dirty="0" smtClean="0"/>
                <a:t>(</a:t>
              </a:r>
              <a:r>
                <a:rPr lang="en-US" dirty="0" err="1" smtClean="0"/>
                <a:t>udd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590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2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417" y="4656152"/>
            <a:ext cx="8593666" cy="172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17629" y="5185833"/>
            <a:ext cx="350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Antiparticules</a:t>
            </a:r>
            <a:r>
              <a:rPr lang="en-US" sz="2400" dirty="0" smtClean="0"/>
              <a:t> </a:t>
            </a:r>
            <a:r>
              <a:rPr lang="en-US" sz="2400" dirty="0" err="1" smtClean="0"/>
              <a:t>associées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6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Comment les particules fondamentales interagissent elles ?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FR" dirty="0" smtClean="0"/>
              <a:t>Vision classique : action instantanée à distance</a:t>
            </a:r>
            <a:br>
              <a:rPr lang="fr-FR" dirty="0" smtClean="0"/>
            </a:br>
            <a:r>
              <a:rPr lang="fr-FR" sz="1800" dirty="0" smtClean="0"/>
              <a:t>La force dépend de la position relative des particules. Mais comment font elles pour « savoir » ?</a:t>
            </a:r>
          </a:p>
          <a:p>
            <a:r>
              <a:rPr lang="fr-FR" dirty="0" smtClean="0"/>
              <a:t>Interaction via un champ :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/>
              <a:t>Chaque particule crée un champ dans tout l’espace. Elle interagit avec le champ créé par l’autre particule.  </a:t>
            </a:r>
            <a:endParaRPr lang="fr-FR" dirty="0" smtClean="0"/>
          </a:p>
          <a:p>
            <a:r>
              <a:rPr lang="fr-FR" dirty="0" smtClean="0"/>
              <a:t>Théorie quantique :</a:t>
            </a:r>
            <a:br>
              <a:rPr lang="fr-FR" dirty="0" smtClean="0"/>
            </a:br>
            <a:r>
              <a:rPr lang="fr-FR" sz="1800" dirty="0" smtClean="0"/>
              <a:t>Les particules échangent d’autres particules qui sont les messagers de la force.</a:t>
            </a:r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912516" y="1261342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240294" y="2148916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19689" y="4665413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737305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1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580"/>
              </p:ext>
            </p:extLst>
          </p:nvPr>
        </p:nvGraphicFramePr>
        <p:xfrm>
          <a:off x="0" y="1451646"/>
          <a:ext cx="9023349" cy="4648201"/>
        </p:xfrm>
        <a:graphic>
          <a:graphicData uri="http://schemas.openxmlformats.org/drawingml/2006/table">
            <a:tbl>
              <a:tblPr/>
              <a:tblGrid>
                <a:gridCol w="1608122"/>
                <a:gridCol w="2081228"/>
                <a:gridCol w="1295400"/>
                <a:gridCol w="1066800"/>
                <a:gridCol w="1066800"/>
                <a:gridCol w="990600"/>
                <a:gridCol w="914399"/>
              </a:tblGrid>
              <a:tr h="54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Force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Fermions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Bosons 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Portée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Intensité</a:t>
                      </a:r>
                      <a:endParaRPr kumimoji="0" lang="en-US" sz="14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relative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8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Gravitation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marées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trajectoire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planètes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Toutes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particules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massives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graviton (?)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-39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4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Electromagnetique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Presque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phénomènes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 la vie courante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chargés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photon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électrique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Forte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Cohésion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noyaux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atomiques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gluon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-15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de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couleur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1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Radioactivité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Times New Roman" pitchFamily="-105" charset="0"/>
                          <a:cs typeface="Symbol" charset="2"/>
                        </a:rPr>
                        <a:t>b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Soleil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Z° bosons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-18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m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Les 4 interactions fondamentales</a:t>
            </a:r>
            <a:endParaRPr lang="fr-FR" sz="4800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C8AD-C553-9149-AC2B-7534F4105447}" type="slidenum">
              <a:rPr lang="fr-FR"/>
              <a:pPr/>
              <a:t>17</a:t>
            </a:fld>
            <a:endParaRPr lang="fr-FR"/>
          </a:p>
        </p:txBody>
      </p:sp>
      <p:pic>
        <p:nvPicPr>
          <p:cNvPr id="7" name="Picture 2" descr="gravi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13" y="2168938"/>
            <a:ext cx="1292225" cy="1086072"/>
          </a:xfrm>
          <a:prstGeom prst="rect">
            <a:avLst/>
          </a:prstGeom>
          <a:noFill/>
        </p:spPr>
      </p:pic>
      <p:pic>
        <p:nvPicPr>
          <p:cNvPr id="8" name="Picture 3" descr="Elect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412" y="3192144"/>
            <a:ext cx="1292225" cy="1086073"/>
          </a:xfrm>
          <a:prstGeom prst="rect">
            <a:avLst/>
          </a:prstGeom>
          <a:noFill/>
        </p:spPr>
      </p:pic>
      <p:pic>
        <p:nvPicPr>
          <p:cNvPr id="9" name="Picture 4" descr="F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413" y="4226560"/>
            <a:ext cx="1292224" cy="1086072"/>
          </a:xfrm>
          <a:prstGeom prst="rect">
            <a:avLst/>
          </a:prstGeom>
          <a:noFill/>
        </p:spPr>
      </p:pic>
      <p:pic>
        <p:nvPicPr>
          <p:cNvPr id="10" name="Picture 5" descr="fai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13" y="5197888"/>
            <a:ext cx="1292224" cy="1086072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504"/>
            <a:ext cx="9144000" cy="1221849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Un exemple d’interaction :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Interaction </a:t>
            </a:r>
            <a:r>
              <a:rPr lang="fr-FR" dirty="0">
                <a:solidFill>
                  <a:srgbClr val="000000"/>
                </a:solidFill>
              </a:rPr>
              <a:t>Faible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6200" y="2129287"/>
            <a:ext cx="5943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Désintégration du neutron</a:t>
            </a:r>
            <a:br>
              <a:rPr lang="fr-FR" sz="2800" dirty="0" smtClean="0"/>
            </a:br>
            <a:r>
              <a:rPr lang="fr-FR" sz="2800" dirty="0" smtClean="0"/>
              <a:t>(interaction faible)</a:t>
            </a:r>
            <a:endParaRPr lang="fr-FR" sz="2800" dirty="0">
              <a:sym typeface="Symbol" charset="0"/>
            </a:endParaRPr>
          </a:p>
          <a:p>
            <a:endParaRPr lang="fr-FR" sz="2800" dirty="0">
              <a:sym typeface="Symbol" charset="0"/>
            </a:endParaRPr>
          </a:p>
        </p:txBody>
      </p:sp>
      <p:pic>
        <p:nvPicPr>
          <p:cNvPr id="6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833" y="1922492"/>
            <a:ext cx="4277360" cy="32080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4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5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4 </a:t>
            </a:r>
            <a:r>
              <a:rPr lang="en-US" dirty="0" err="1" smtClean="0"/>
              <a:t>juillet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Capture d’écran 2012-12-12 à 00.1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63" y="1065201"/>
            <a:ext cx="4523497" cy="4122399"/>
          </a:xfrm>
          <a:prstGeom prst="rect">
            <a:avLst/>
          </a:prstGeom>
        </p:spPr>
      </p:pic>
      <p:pic>
        <p:nvPicPr>
          <p:cNvPr id="7" name="Picture 6" descr="Capture d’écran 2012-12-12 à 00.1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59" y="3126401"/>
            <a:ext cx="3480542" cy="323224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apture d’écran 2012-12-12 à 00.12.4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/>
          <a:stretch/>
        </p:blipFill>
        <p:spPr>
          <a:xfrm>
            <a:off x="336506" y="2268811"/>
            <a:ext cx="3243367" cy="4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31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masse est omniprésente en physique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Toutes ces masses sont identiques</a:t>
            </a:r>
          </a:p>
          <a:p>
            <a:r>
              <a:rPr lang="fr-FR" dirty="0" smtClean="0"/>
              <a:t>Or au sein du </a:t>
            </a:r>
            <a:r>
              <a:rPr lang="fr-FR" dirty="0"/>
              <a:t>modèle standard </a:t>
            </a:r>
            <a:r>
              <a:rPr lang="fr-FR" dirty="0" smtClean="0"/>
              <a:t>les particules sont toutes de masse nulle, </a:t>
            </a:r>
            <a:r>
              <a:rPr lang="fr-FR" dirty="0"/>
              <a:t>sinon les invariances de jauge (symétries de la théorie) sont explicitement brisées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➜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Contraire aux résultats expérimentaux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04851"/>
              </p:ext>
            </p:extLst>
          </p:nvPr>
        </p:nvGraphicFramePr>
        <p:xfrm>
          <a:off x="818484" y="1836951"/>
          <a:ext cx="6261080" cy="151558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0115"/>
                <a:gridCol w="3063958"/>
                <a:gridCol w="1637007"/>
              </a:tblGrid>
              <a:tr h="469672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</a:t>
                      </a:r>
                      <a:r>
                        <a:rPr lang="fr-FR" noProof="0" dirty="0" smtClean="0">
                          <a:solidFill>
                            <a:schemeClr val="tx1"/>
                          </a:solidFill>
                        </a:rPr>
                        <a:t>gravitationnelle</a:t>
                      </a:r>
                      <a:endParaRPr lang="fr-FR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Galilée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inertielle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Newton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9270">
                <a:tc>
                  <a:txBody>
                    <a:bodyPr/>
                    <a:lstStyle/>
                    <a:p>
                      <a:endParaRPr lang="fr-FR" sz="2800" b="0" i="0" baseline="3000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Equivalence masse-énergie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Einstein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2945946"/>
            <a:ext cx="1285875" cy="29527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4" y="2404871"/>
            <a:ext cx="1209675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1836951"/>
            <a:ext cx="1219200" cy="4191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0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mécanisme</a:t>
            </a:r>
            <a:r>
              <a:rPr lang="en-US" dirty="0" smtClean="0"/>
              <a:t> de Higgs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776" y="1231514"/>
            <a:ext cx="8540447" cy="4793155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La solution la plus simple est </a:t>
            </a:r>
            <a:r>
              <a:rPr lang="fr-FR" dirty="0"/>
              <a:t>(Brout-</a:t>
            </a:r>
            <a:r>
              <a:rPr lang="fr-FR" dirty="0" err="1"/>
              <a:t>Englert</a:t>
            </a:r>
            <a:r>
              <a:rPr lang="fr-FR" dirty="0"/>
              <a:t>-</a:t>
            </a:r>
            <a:r>
              <a:rPr lang="fr-FR" dirty="0" err="1"/>
              <a:t>Higgs</a:t>
            </a:r>
            <a:r>
              <a:rPr lang="fr-FR" dirty="0"/>
              <a:t>-Hagen-</a:t>
            </a:r>
            <a:r>
              <a:rPr lang="fr-FR" dirty="0" err="1"/>
              <a:t>Guralnik</a:t>
            </a:r>
            <a:r>
              <a:rPr lang="fr-FR" dirty="0"/>
              <a:t>-</a:t>
            </a:r>
            <a:r>
              <a:rPr lang="fr-FR" dirty="0" err="1" smtClean="0"/>
              <a:t>Kibble</a:t>
            </a:r>
            <a:r>
              <a:rPr lang="fr-FR" dirty="0" smtClean="0"/>
              <a:t> 1964) :</a:t>
            </a:r>
          </a:p>
          <a:p>
            <a:pPr lvl="1"/>
            <a:r>
              <a:rPr lang="fr-FR" dirty="0" smtClean="0"/>
              <a:t>Toutes les particules sont de masse nulle.</a:t>
            </a:r>
          </a:p>
          <a:p>
            <a:pPr lvl="1"/>
            <a:r>
              <a:rPr lang="fr-FR" dirty="0" smtClean="0"/>
              <a:t>Un nouveau champ scalaire imprègne l’univers. Les particules interagissant avec ce champ acquièrent une masse. Plus l’interaction avec ce champ est intense, plus la masse est élevée.</a:t>
            </a:r>
          </a:p>
          <a:p>
            <a:r>
              <a:rPr lang="fr-FR" dirty="0"/>
              <a:t>En relativité restreinte, E=</a:t>
            </a:r>
            <a:r>
              <a:rPr lang="fr-FR" dirty="0">
                <a:latin typeface="Symbol" charset="2"/>
                <a:cs typeface="Symbol" charset="2"/>
              </a:rPr>
              <a:t>g</a:t>
            </a:r>
            <a:r>
              <a:rPr lang="fr-FR" dirty="0"/>
              <a:t>mc</a:t>
            </a:r>
            <a:r>
              <a:rPr lang="fr-FR" baseline="30000" dirty="0"/>
              <a:t>2</a:t>
            </a:r>
            <a:r>
              <a:rPr lang="fr-FR" dirty="0"/>
              <a:t> et p=</a:t>
            </a:r>
            <a:r>
              <a:rPr lang="fr-FR" dirty="0" err="1">
                <a:latin typeface="Symbol" charset="2"/>
                <a:cs typeface="Symbol" charset="2"/>
              </a:rPr>
              <a:t>g</a:t>
            </a:r>
            <a:r>
              <a:rPr lang="fr-FR" dirty="0" err="1"/>
              <a:t>mv</a:t>
            </a:r>
            <a:r>
              <a:rPr lang="fr-FR" dirty="0"/>
              <a:t>, donc </a:t>
            </a:r>
            <a:r>
              <a:rPr lang="fr-FR" dirty="0" smtClean="0"/>
              <a:t>v=pc</a:t>
            </a:r>
            <a:r>
              <a:rPr lang="fr-FR" baseline="30000" dirty="0" smtClean="0"/>
              <a:t>2</a:t>
            </a:r>
            <a:r>
              <a:rPr lang="fr-FR" dirty="0" smtClean="0"/>
              <a:t>/E</a:t>
            </a:r>
            <a:endParaRPr lang="fr-FR" dirty="0"/>
          </a:p>
          <a:p>
            <a:r>
              <a:rPr lang="fr-FR" dirty="0" smtClean="0"/>
              <a:t>L’équation </a:t>
            </a:r>
            <a:r>
              <a:rPr lang="fr-FR" dirty="0"/>
              <a:t>la plus connue de la physique </a:t>
            </a:r>
            <a:r>
              <a:rPr lang="fr-FR" dirty="0">
                <a:solidFill>
                  <a:srgbClr val="FF0000"/>
                </a:solidFill>
              </a:rPr>
              <a:t>E=mc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/>
              <a:t>est </a:t>
            </a:r>
            <a:r>
              <a:rPr lang="fr-FR" dirty="0"/>
              <a:t>le cas particulier d’une équation plus générale </a:t>
            </a:r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=p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+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r>
              <a:rPr lang="fr-FR" baseline="30000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baseline="30000" dirty="0" smtClean="0">
                <a:solidFill>
                  <a:srgbClr val="FF0000"/>
                </a:solidFill>
              </a:rPr>
              <a:t>4</a:t>
            </a:r>
          </a:p>
          <a:p>
            <a:pPr marL="403225" lvl="1" indent="0">
              <a:buNone/>
            </a:pPr>
            <a:r>
              <a:rPr lang="fr-FR" dirty="0" smtClean="0"/>
              <a:t>Pour </a:t>
            </a:r>
            <a:r>
              <a:rPr lang="fr-FR" dirty="0"/>
              <a:t>une particule de masse nulle </a:t>
            </a:r>
            <a:r>
              <a:rPr lang="fr-FR" dirty="0">
                <a:solidFill>
                  <a:srgbClr val="FF0000"/>
                </a:solidFill>
              </a:rPr>
              <a:t>m=0</a:t>
            </a:r>
            <a:r>
              <a:rPr lang="fr-FR" dirty="0"/>
              <a:t>, on obtient </a:t>
            </a:r>
            <a:r>
              <a:rPr lang="fr-FR" dirty="0">
                <a:solidFill>
                  <a:srgbClr val="FF0000"/>
                </a:solidFill>
              </a:rPr>
              <a:t>E=pc </a:t>
            </a:r>
            <a:r>
              <a:rPr lang="fr-FR" dirty="0"/>
              <a:t>et </a:t>
            </a:r>
            <a:r>
              <a:rPr lang="fr-FR" dirty="0" smtClean="0"/>
              <a:t>donc </a:t>
            </a:r>
            <a:r>
              <a:rPr lang="fr-FR" dirty="0" smtClean="0">
                <a:solidFill>
                  <a:srgbClr val="FF0000"/>
                </a:solidFill>
              </a:rPr>
              <a:t>v</a:t>
            </a:r>
            <a:r>
              <a:rPr lang="fr-FR" dirty="0">
                <a:solidFill>
                  <a:srgbClr val="FF0000"/>
                </a:solidFill>
              </a:rPr>
              <a:t>=</a:t>
            </a:r>
            <a:r>
              <a:rPr lang="fr-FR" dirty="0" smtClean="0">
                <a:solidFill>
                  <a:srgbClr val="FF0000"/>
                </a:solidFill>
              </a:rPr>
              <a:t>c.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/>
              <a:t>➜Les </a:t>
            </a:r>
            <a:r>
              <a:rPr lang="fr-FR" dirty="0"/>
              <a:t>particules de masse nulle se déplacent obligatoirement à la vitesse de la </a:t>
            </a:r>
            <a:r>
              <a:rPr lang="fr-FR" dirty="0" smtClean="0"/>
              <a:t>lumière. Avec des arguments similaires, les </a:t>
            </a:r>
            <a:r>
              <a:rPr lang="fr-FR" dirty="0"/>
              <a:t>particules massives ne peuvent jamais atteindre la vitesse de la </a:t>
            </a:r>
            <a:r>
              <a:rPr lang="fr-FR" dirty="0" smtClean="0"/>
              <a:t>lumière.</a:t>
            </a:r>
            <a:endParaRPr lang="fr-FR" dirty="0"/>
          </a:p>
          <a:p>
            <a:r>
              <a:rPr lang="fr-FR" dirty="0"/>
              <a:t>Quand les particules de masse nulle se propagent dans le champ de </a:t>
            </a:r>
            <a:r>
              <a:rPr lang="fr-FR" dirty="0" err="1"/>
              <a:t>Higgs</a:t>
            </a:r>
            <a:r>
              <a:rPr lang="fr-FR" dirty="0"/>
              <a:t>, elle interagissent avec ce champ. Elles sont ralenties (v&lt;c) et de ce fait acquièrent une masse.</a:t>
            </a:r>
          </a:p>
          <a:p>
            <a:pPr lvl="1"/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4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Comme tous les champs, le champs de </a:t>
            </a:r>
            <a:r>
              <a:rPr lang="fr-FR" dirty="0" err="1" smtClean="0"/>
              <a:t>Higgs</a:t>
            </a:r>
            <a:r>
              <a:rPr lang="fr-FR" dirty="0" smtClean="0"/>
              <a:t> doit avoir un “quanta”, qui est nommé le “</a:t>
            </a:r>
            <a:r>
              <a:rPr lang="fr-FR" b="1" dirty="0" smtClean="0">
                <a:solidFill>
                  <a:srgbClr val="FF0000"/>
                </a:solidFill>
              </a:rPr>
              <a:t>boson de </a:t>
            </a:r>
            <a:r>
              <a:rPr lang="fr-FR" b="1" dirty="0" err="1" smtClean="0">
                <a:solidFill>
                  <a:srgbClr val="FF0000"/>
                </a:solidFill>
              </a:rPr>
              <a:t>Higgs</a:t>
            </a:r>
            <a:r>
              <a:rPr lang="fr-FR" dirty="0" smtClean="0"/>
              <a:t>”</a:t>
            </a:r>
          </a:p>
          <a:p>
            <a:r>
              <a:rPr lang="fr-FR" dirty="0">
                <a:cs typeface="Arial" charset="0"/>
              </a:rPr>
              <a:t>la théorie ne contraint pas significativement la masse du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. M</a:t>
            </a:r>
            <a:r>
              <a:rPr lang="fr-FR" baseline="-25000" dirty="0">
                <a:cs typeface="Arial" charset="0"/>
              </a:rPr>
              <a:t>H</a:t>
            </a:r>
            <a:r>
              <a:rPr lang="fr-FR" dirty="0">
                <a:cs typeface="Arial" charset="0"/>
              </a:rPr>
              <a:t> peut-être </a:t>
            </a:r>
            <a:r>
              <a:rPr lang="fr-FR" dirty="0" smtClean="0">
                <a:cs typeface="Arial" charset="0"/>
              </a:rPr>
              <a:t>considérée </a:t>
            </a:r>
            <a:r>
              <a:rPr lang="fr-FR" dirty="0">
                <a:cs typeface="Arial" charset="0"/>
              </a:rPr>
              <a:t>comme un paramètre libre. Le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 </a:t>
            </a:r>
            <a:r>
              <a:rPr lang="fr-FR" dirty="0" smtClean="0">
                <a:cs typeface="Arial" charset="0"/>
              </a:rPr>
              <a:t>pouvait être </a:t>
            </a:r>
            <a:r>
              <a:rPr lang="fr-FR" dirty="0">
                <a:cs typeface="Arial" charset="0"/>
              </a:rPr>
              <a:t>n’importe où entre 10GeV and ~1000GeV. </a:t>
            </a:r>
            <a:endParaRPr lang="fr-FR" dirty="0" smtClean="0"/>
          </a:p>
          <a:p>
            <a:r>
              <a:rPr lang="fr-FR" dirty="0" smtClean="0">
                <a:cs typeface="Arial" charset="0"/>
              </a:rPr>
              <a:t>Cette théorie est élégante, cohérente et en accord avec toutes les observations … mais pendant 40 ans, cette particule a échappé à l’observation, elle a été observée en 2012 dans des expériences du </a:t>
            </a:r>
            <a:r>
              <a:rPr lang="fr-FR" dirty="0">
                <a:cs typeface="Arial" charset="0"/>
              </a:rPr>
              <a:t>C</a:t>
            </a:r>
            <a:r>
              <a:rPr lang="fr-FR" dirty="0" smtClean="0">
                <a:cs typeface="Arial" charset="0"/>
              </a:rPr>
              <a:t>ERN </a:t>
            </a:r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22</a:t>
            </a:fld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2904" y="1465130"/>
            <a:ext cx="3708400" cy="3540125"/>
            <a:chOff x="63500" y="660400"/>
            <a:chExt cx="3708400" cy="3540125"/>
          </a:xfrm>
        </p:grpSpPr>
        <p:grpSp>
          <p:nvGrpSpPr>
            <p:cNvPr id="9" name="Group 8"/>
            <p:cNvGrpSpPr/>
            <p:nvPr/>
          </p:nvGrpSpPr>
          <p:grpSpPr>
            <a:xfrm>
              <a:off x="416704" y="1533526"/>
              <a:ext cx="1092702" cy="1056065"/>
              <a:chOff x="412354" y="1533525"/>
              <a:chExt cx="1238646" cy="1235075"/>
            </a:xfrm>
          </p:grpSpPr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>
                <a:off x="449263" y="1533525"/>
                <a:ext cx="1201737" cy="1235075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12354" y="1890620"/>
                <a:ext cx="1170632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>
                    <a:latin typeface="Comic Sans MS" charset="0"/>
                  </a:rPr>
                  <a:t>Quark u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66863" y="2985796"/>
              <a:ext cx="1060143" cy="1056066"/>
              <a:chOff x="1566863" y="3413125"/>
              <a:chExt cx="1201737" cy="1235075"/>
            </a:xfrm>
          </p:grpSpPr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1566863" y="3413125"/>
                <a:ext cx="1201737" cy="1235075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>
                <a:off x="1566863" y="3799797"/>
                <a:ext cx="120173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u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00061" y="1338737"/>
              <a:ext cx="1277546" cy="1056065"/>
              <a:chOff x="2447057" y="1228725"/>
              <a:chExt cx="1448177" cy="1235075"/>
            </a:xfrm>
          </p:grpSpPr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>
                <a:off x="2557463" y="1228725"/>
                <a:ext cx="1201737" cy="1235075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2447057" y="1589159"/>
                <a:ext cx="1448177" cy="395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1600" dirty="0" smtClean="0">
                    <a:latin typeface="Comic Sans MS" charset="0"/>
                  </a:rPr>
                  <a:t>Quark d</a:t>
                </a:r>
                <a:endParaRPr lang="fr-FR" sz="1600" dirty="0">
                  <a:latin typeface="Comic Sans MS" charset="0"/>
                </a:endParaRPr>
              </a:p>
            </p:txBody>
          </p:sp>
        </p:grpSp>
        <p:sp>
          <p:nvSpPr>
            <p:cNvPr id="12" name="Oval 28"/>
            <p:cNvSpPr>
              <a:spLocks noChangeArrowheads="1"/>
            </p:cNvSpPr>
            <p:nvPr/>
          </p:nvSpPr>
          <p:spPr bwMode="auto">
            <a:xfrm>
              <a:off x="63500" y="660400"/>
              <a:ext cx="3708400" cy="3540125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1166813" y="1782764"/>
              <a:ext cx="1698750" cy="1452429"/>
              <a:chOff x="735" y="1123"/>
              <a:chExt cx="1213" cy="1070"/>
            </a:xfrm>
          </p:grpSpPr>
          <p:sp>
            <p:nvSpPr>
              <p:cNvPr id="14" name="Freeform 31"/>
              <p:cNvSpPr>
                <a:spLocks/>
              </p:cNvSpPr>
              <p:nvPr/>
            </p:nvSpPr>
            <p:spPr bwMode="auto">
              <a:xfrm>
                <a:off x="937" y="1123"/>
                <a:ext cx="709" cy="212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6" y="104"/>
                  </a:cxn>
                  <a:cxn ang="0">
                    <a:pos x="288" y="248"/>
                  </a:cxn>
                  <a:cxn ang="0">
                    <a:pos x="384" y="56"/>
                  </a:cxn>
                  <a:cxn ang="0">
                    <a:pos x="576" y="200"/>
                  </a:cxn>
                  <a:cxn ang="0">
                    <a:pos x="672" y="8"/>
                  </a:cxn>
                  <a:cxn ang="0">
                    <a:pos x="768" y="152"/>
                  </a:cxn>
                </a:cxnLst>
                <a:rect l="0" t="0" r="r" b="b"/>
                <a:pathLst>
                  <a:path w="768" h="256">
                    <a:moveTo>
                      <a:pt x="0" y="248"/>
                    </a:moveTo>
                    <a:cubicBezTo>
                      <a:pt x="24" y="176"/>
                      <a:pt x="48" y="104"/>
                      <a:pt x="96" y="104"/>
                    </a:cubicBezTo>
                    <a:cubicBezTo>
                      <a:pt x="144" y="104"/>
                      <a:pt x="240" y="256"/>
                      <a:pt x="288" y="248"/>
                    </a:cubicBezTo>
                    <a:cubicBezTo>
                      <a:pt x="336" y="240"/>
                      <a:pt x="336" y="64"/>
                      <a:pt x="384" y="56"/>
                    </a:cubicBezTo>
                    <a:cubicBezTo>
                      <a:pt x="432" y="48"/>
                      <a:pt x="528" y="208"/>
                      <a:pt x="576" y="200"/>
                    </a:cubicBezTo>
                    <a:cubicBezTo>
                      <a:pt x="624" y="192"/>
                      <a:pt x="640" y="16"/>
                      <a:pt x="672" y="8"/>
                    </a:cubicBezTo>
                    <a:cubicBezTo>
                      <a:pt x="704" y="0"/>
                      <a:pt x="752" y="128"/>
                      <a:pt x="768" y="15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FF0000"/>
                    </a:gs>
                  </a:gsLst>
                  <a:lin ang="10800000" scaled="0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 flipH="1">
                <a:off x="1495" y="1541"/>
                <a:ext cx="453" cy="5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0000FF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3"/>
              <p:cNvSpPr>
                <a:spLocks/>
              </p:cNvSpPr>
              <p:nvPr/>
            </p:nvSpPr>
            <p:spPr bwMode="auto">
              <a:xfrm>
                <a:off x="735" y="1653"/>
                <a:ext cx="416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2" y="48"/>
                  </a:cxn>
                  <a:cxn ang="0">
                    <a:pos x="144" y="240"/>
                  </a:cxn>
                  <a:cxn ang="0">
                    <a:pos x="336" y="288"/>
                  </a:cxn>
                  <a:cxn ang="0">
                    <a:pos x="288" y="480"/>
                  </a:cxn>
                  <a:cxn ang="0">
                    <a:pos x="528" y="528"/>
                  </a:cxn>
                  <a:cxn ang="0">
                    <a:pos x="480" y="672"/>
                  </a:cxn>
                </a:cxnLst>
                <a:rect l="0" t="0" r="r" b="b"/>
                <a:pathLst>
                  <a:path w="560" h="672">
                    <a:moveTo>
                      <a:pt x="0" y="0"/>
                    </a:moveTo>
                    <a:cubicBezTo>
                      <a:pt x="84" y="4"/>
                      <a:pt x="168" y="8"/>
                      <a:pt x="192" y="48"/>
                    </a:cubicBezTo>
                    <a:cubicBezTo>
                      <a:pt x="216" y="88"/>
                      <a:pt x="120" y="200"/>
                      <a:pt x="144" y="240"/>
                    </a:cubicBezTo>
                    <a:cubicBezTo>
                      <a:pt x="168" y="280"/>
                      <a:pt x="312" y="248"/>
                      <a:pt x="336" y="288"/>
                    </a:cubicBezTo>
                    <a:cubicBezTo>
                      <a:pt x="360" y="328"/>
                      <a:pt x="256" y="440"/>
                      <a:pt x="288" y="480"/>
                    </a:cubicBezTo>
                    <a:cubicBezTo>
                      <a:pt x="320" y="520"/>
                      <a:pt x="496" y="496"/>
                      <a:pt x="528" y="528"/>
                    </a:cubicBezTo>
                    <a:cubicBezTo>
                      <a:pt x="560" y="560"/>
                      <a:pt x="488" y="648"/>
                      <a:pt x="480" y="672"/>
                    </a:cubicBezTo>
                  </a:path>
                </a:pathLst>
              </a:custGeom>
              <a:noFill/>
              <a:ln w="38100" cmpd="sng"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</a:gsLst>
                  <a:lin ang="0" scaled="1"/>
                  <a:tileRect/>
                </a:gra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masse de </a:t>
            </a:r>
            <a:r>
              <a:rPr lang="en-US" dirty="0" err="1" smtClean="0"/>
              <a:t>notre</a:t>
            </a:r>
            <a:r>
              <a:rPr lang="en-US" dirty="0" smtClean="0"/>
              <a:t> </a:t>
            </a:r>
            <a:r>
              <a:rPr lang="en-US" dirty="0" err="1" smtClean="0"/>
              <a:t>matière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2654" y="1223350"/>
            <a:ext cx="4855634" cy="519223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Elle correspond </a:t>
            </a:r>
            <a:r>
              <a:rPr lang="en-US" sz="1800" dirty="0" err="1" smtClean="0"/>
              <a:t>essentiellement</a:t>
            </a:r>
            <a:r>
              <a:rPr lang="en-US" sz="1800" dirty="0" smtClean="0"/>
              <a:t> </a:t>
            </a:r>
            <a:r>
              <a:rPr lang="en-US" sz="1800" dirty="0" err="1" smtClean="0"/>
              <a:t>à</a:t>
            </a:r>
            <a:r>
              <a:rPr lang="en-US" sz="1800" dirty="0" smtClean="0"/>
              <a:t> </a:t>
            </a:r>
            <a:r>
              <a:rPr lang="en-US" sz="1800" dirty="0" err="1" smtClean="0"/>
              <a:t>celle</a:t>
            </a:r>
            <a:r>
              <a:rPr lang="en-US" sz="1800" dirty="0" smtClean="0"/>
              <a:t> des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</a:t>
            </a:r>
            <a:r>
              <a:rPr lang="en-US" sz="1800" dirty="0" err="1" smtClean="0"/>
              <a:t>atomiques</a:t>
            </a:r>
            <a:endParaRPr lang="en-US" sz="1800" dirty="0" smtClean="0"/>
          </a:p>
          <a:p>
            <a:r>
              <a:rPr lang="en-US" sz="1800" dirty="0" smtClean="0"/>
              <a:t>Or </a:t>
            </a:r>
            <a:r>
              <a:rPr lang="en-US" sz="1800" dirty="0"/>
              <a:t>la masse d'un </a:t>
            </a:r>
            <a:r>
              <a:rPr lang="en-US" sz="1800" dirty="0" err="1"/>
              <a:t>noyau</a:t>
            </a:r>
            <a:r>
              <a:rPr lang="en-US" sz="1800" dirty="0"/>
              <a:t> </a:t>
            </a:r>
            <a:r>
              <a:rPr lang="en-US" sz="1800" dirty="0" err="1"/>
              <a:t>est</a:t>
            </a:r>
            <a:r>
              <a:rPr lang="en-US" sz="1800" dirty="0"/>
              <a:t> </a:t>
            </a:r>
            <a:r>
              <a:rPr lang="en-US" sz="1800" dirty="0" err="1"/>
              <a:t>principalement</a:t>
            </a:r>
            <a:r>
              <a:rPr lang="en-US" sz="1800" dirty="0"/>
              <a:t> la </a:t>
            </a:r>
            <a:r>
              <a:rPr lang="en-US" sz="1800" dirty="0" err="1"/>
              <a:t>somme</a:t>
            </a:r>
            <a:r>
              <a:rPr lang="en-US" sz="1800" dirty="0"/>
              <a:t> des masses des neutrons et des protons </a:t>
            </a:r>
            <a:r>
              <a:rPr lang="en-US" sz="1800" dirty="0" err="1"/>
              <a:t>qu</a:t>
            </a:r>
            <a:r>
              <a:rPr lang="en-US" sz="1800" dirty="0"/>
              <a:t> ́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contient</a:t>
            </a:r>
            <a:r>
              <a:rPr lang="en-US" sz="1800" dirty="0"/>
              <a:t> (un </a:t>
            </a:r>
            <a:r>
              <a:rPr lang="en-US" sz="1800" dirty="0" err="1"/>
              <a:t>peu</a:t>
            </a:r>
            <a:r>
              <a:rPr lang="en-US" sz="1800" dirty="0"/>
              <a:t> </a:t>
            </a:r>
            <a:r>
              <a:rPr lang="en-US" sz="1800" dirty="0" err="1"/>
              <a:t>moins</a:t>
            </a:r>
            <a:r>
              <a:rPr lang="en-US" sz="1800" dirty="0"/>
              <a:t>)</a:t>
            </a:r>
            <a:r>
              <a:rPr lang="en-US" sz="1800" dirty="0" smtClean="0"/>
              <a:t>. </a:t>
            </a:r>
            <a:endParaRPr lang="en-US" sz="1800" dirty="0"/>
          </a:p>
          <a:p>
            <a:r>
              <a:rPr lang="en-US" sz="1800" dirty="0" smtClean="0"/>
              <a:t>m</a:t>
            </a:r>
            <a:r>
              <a:rPr lang="en-US" sz="1800" baseline="-25000" dirty="0" smtClean="0"/>
              <a:t>u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2.3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</a:t>
            </a:r>
            <a:r>
              <a:rPr lang="nl-NL" sz="1800" dirty="0"/>
              <a:t>m</a:t>
            </a:r>
            <a:r>
              <a:rPr lang="nl-NL" sz="1800" baseline="-25000" dirty="0"/>
              <a:t>d</a:t>
            </a:r>
            <a:r>
              <a:rPr lang="nl-NL" sz="1800" dirty="0"/>
              <a:t> = </a:t>
            </a:r>
            <a:r>
              <a:rPr lang="nl-NL" sz="1800" dirty="0" smtClean="0"/>
              <a:t>4.8 </a:t>
            </a:r>
            <a:r>
              <a:rPr lang="nl-NL" sz="1800" dirty="0" err="1" smtClean="0"/>
              <a:t>MeV</a:t>
            </a:r>
            <a:r>
              <a:rPr lang="nl-NL" sz="1800" dirty="0" smtClean="0"/>
              <a:t>/c</a:t>
            </a:r>
            <a:r>
              <a:rPr lang="nl-NL" sz="1800" baseline="30000" dirty="0" smtClean="0"/>
              <a:t>2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m</a:t>
            </a:r>
            <a:r>
              <a:rPr lang="en-US" sz="1800" baseline="-25000" dirty="0" err="1" smtClean="0"/>
              <a:t>uud</a:t>
            </a:r>
            <a:r>
              <a:rPr lang="en-US" sz="1800" dirty="0" smtClean="0"/>
              <a:t>= 9.4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≪ </a:t>
            </a:r>
            <a:r>
              <a:rPr lang="en-US" sz="1800" dirty="0" err="1" smtClean="0"/>
              <a:t>m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=938 MeV/c</a:t>
            </a:r>
            <a:r>
              <a:rPr lang="en-US" sz="1800" baseline="30000" dirty="0" smtClean="0"/>
              <a:t>2</a:t>
            </a:r>
            <a:endParaRPr lang="en-US" sz="1800" baseline="30000" dirty="0"/>
          </a:p>
          <a:p>
            <a:r>
              <a:rPr lang="en-US" sz="1800" dirty="0"/>
              <a:t>Conclusion : </a:t>
            </a:r>
            <a:r>
              <a:rPr lang="en-US" sz="1800" dirty="0" err="1" smtClean="0"/>
              <a:t>l'essentiel</a:t>
            </a:r>
            <a:r>
              <a:rPr lang="en-US" sz="1800" dirty="0" smtClean="0"/>
              <a:t> </a:t>
            </a:r>
            <a:r>
              <a:rPr lang="en-US" sz="1800" dirty="0"/>
              <a:t>de la masse de </a:t>
            </a:r>
            <a:r>
              <a:rPr lang="en-US" sz="1800" dirty="0" err="1"/>
              <a:t>notre</a:t>
            </a:r>
            <a:r>
              <a:rPr lang="en-US" sz="1800" dirty="0"/>
              <a:t> </a:t>
            </a:r>
            <a:r>
              <a:rPr lang="en-US" sz="1800" dirty="0" err="1"/>
              <a:t>matière</a:t>
            </a:r>
            <a:r>
              <a:rPr lang="en-US" sz="1800" dirty="0"/>
              <a:t> </a:t>
            </a:r>
            <a:r>
              <a:rPr lang="en-US" sz="1800" dirty="0" err="1"/>
              <a:t>provient</a:t>
            </a:r>
            <a:r>
              <a:rPr lang="en-US" sz="1800" dirty="0"/>
              <a:t> de </a:t>
            </a:r>
            <a:r>
              <a:rPr lang="en-US" sz="1800" dirty="0" err="1"/>
              <a:t>l'énergie</a:t>
            </a:r>
            <a:r>
              <a:rPr lang="en-US" sz="1800" dirty="0"/>
              <a:t> </a:t>
            </a:r>
            <a:r>
              <a:rPr lang="en-US" sz="1800" dirty="0" err="1"/>
              <a:t>portée</a:t>
            </a:r>
            <a:r>
              <a:rPr lang="en-US" sz="1800" dirty="0"/>
              <a:t> par les gluons </a:t>
            </a:r>
            <a:r>
              <a:rPr lang="en-US" sz="1800" dirty="0" err="1"/>
              <a:t>piegés</a:t>
            </a:r>
            <a:r>
              <a:rPr lang="en-US" sz="1800" dirty="0"/>
              <a:t> </a:t>
            </a:r>
            <a:r>
              <a:rPr lang="en-US" sz="1800" dirty="0" err="1"/>
              <a:t>dans</a:t>
            </a:r>
            <a:r>
              <a:rPr lang="en-US" sz="1800" dirty="0"/>
              <a:t> </a:t>
            </a:r>
            <a:r>
              <a:rPr lang="en-US" sz="1800" dirty="0" err="1"/>
              <a:t>nos</a:t>
            </a:r>
            <a:r>
              <a:rPr lang="en-US" sz="1800" dirty="0"/>
              <a:t> protons et </a:t>
            </a:r>
            <a:r>
              <a:rPr lang="en-US" sz="1800" dirty="0" err="1"/>
              <a:t>nos</a:t>
            </a:r>
            <a:r>
              <a:rPr lang="en-US" sz="1800" dirty="0"/>
              <a:t> neutrons.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150848" y="1422016"/>
            <a:ext cx="3869794" cy="3630647"/>
          </a:xfrm>
          <a:prstGeom prst="rect">
            <a:avLst/>
          </a:prstGeom>
          <a:noFill/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17625" y="5221194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latin typeface="Tahoma"/>
                <a:cs typeface="Tahoma"/>
              </a:rPr>
              <a:t>Médiateurs: </a:t>
            </a:r>
            <a:r>
              <a:rPr lang="fr-FR" sz="2000" b="1" dirty="0" smtClean="0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  <a:endParaRPr lang="fr-FR" sz="20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8166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1260705"/>
          </a:xfrm>
        </p:spPr>
        <p:txBody>
          <a:bodyPr anchor="ctr">
            <a:noAutofit/>
          </a:bodyPr>
          <a:lstStyle/>
          <a:p>
            <a:r>
              <a:rPr lang="en-US" sz="4000" dirty="0" err="1" smtClean="0"/>
              <a:t>Modèle</a:t>
            </a:r>
            <a:r>
              <a:rPr lang="en-US" sz="4000" dirty="0" smtClean="0"/>
              <a:t> standard de la </a:t>
            </a:r>
            <a:br>
              <a:rPr lang="en-US" sz="4000" dirty="0" smtClean="0"/>
            </a:br>
            <a:r>
              <a:rPr lang="en-US" sz="4000" dirty="0" smtClean="0"/>
              <a:t>physique des </a:t>
            </a:r>
            <a:r>
              <a:rPr lang="en-US" sz="4000" dirty="0" err="1" smtClean="0"/>
              <a:t>particules</a:t>
            </a:r>
            <a:endParaRPr lang="en-US" sz="4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55" y="1435821"/>
            <a:ext cx="5640690" cy="27667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8297" y="4081360"/>
            <a:ext cx="8458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008000"/>
                </a:solidFill>
                <a:latin typeface="+mn-lt"/>
              </a:rPr>
              <a:t>Aboutissement et fleuron de la physique du 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20</a:t>
            </a:r>
            <a:r>
              <a:rPr lang="fr-FR" sz="3200" baseline="30000" dirty="0" smtClean="0">
                <a:solidFill>
                  <a:srgbClr val="008000"/>
                </a:solidFill>
                <a:latin typeface="+mn-lt"/>
              </a:rPr>
              <a:t>ème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fr-FR" sz="3200" dirty="0">
                <a:solidFill>
                  <a:srgbClr val="008000"/>
                </a:solidFill>
                <a:latin typeface="+mn-lt"/>
              </a:rPr>
              <a:t>siècle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62421" y="5383409"/>
            <a:ext cx="8384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- </a:t>
            </a:r>
            <a:r>
              <a:rPr lang="fr-FR" dirty="0" smtClean="0"/>
              <a:t>Théorie élégante basée sur des principes de symétrie (invariances de jauge locale)</a:t>
            </a:r>
          </a:p>
          <a:p>
            <a:r>
              <a:rPr lang="fr-FR" dirty="0" smtClean="0"/>
              <a:t>- Testé avec </a:t>
            </a:r>
            <a:r>
              <a:rPr lang="fr-FR" dirty="0" smtClean="0">
                <a:solidFill>
                  <a:srgbClr val="000000"/>
                </a:solidFill>
              </a:rPr>
              <a:t>précision (accord théorie/expérience impressionnant, par exemple </a:t>
            </a:r>
            <a:r>
              <a:rPr lang="fr-FR" dirty="0">
                <a:solidFill>
                  <a:srgbClr val="000000"/>
                </a:solidFill>
              </a:rPr>
              <a:t>10</a:t>
            </a:r>
            <a:r>
              <a:rPr lang="fr-FR" baseline="30000" dirty="0">
                <a:solidFill>
                  <a:srgbClr val="000000"/>
                </a:solidFill>
              </a:rPr>
              <a:t>-12 </a:t>
            </a:r>
            <a:r>
              <a:rPr lang="fr-FR" dirty="0">
                <a:solidFill>
                  <a:srgbClr val="000000"/>
                </a:solidFill>
              </a:rPr>
              <a:t>pour le facteur  gyromagnétique de </a:t>
            </a:r>
            <a:r>
              <a:rPr lang="fr-FR" dirty="0" smtClean="0">
                <a:solidFill>
                  <a:srgbClr val="000000"/>
                </a:solidFill>
              </a:rPr>
              <a:t>l’électron)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6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observer les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élémentaires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 descr="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5" y="783360"/>
            <a:ext cx="710418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7955574" y="27940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26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22487" y="75474"/>
            <a:ext cx="86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Pour explorer le monde inconnu :</a:t>
            </a:r>
            <a:br>
              <a:rPr lang="fr-CA" sz="2000" dirty="0" smtClean="0">
                <a:latin typeface="+mj-lt"/>
                <a:ea typeface="ＭＳ Ｐゴシック" charset="0"/>
              </a:rPr>
            </a:br>
            <a:r>
              <a:rPr lang="fr-CA" sz="2000" dirty="0" smtClean="0">
                <a:latin typeface="+mj-lt"/>
                <a:ea typeface="ＭＳ Ｐゴシック" charset="0"/>
              </a:rPr>
              <a:t>Il faut un accélérateur capable de produire des masses de l’ordre du </a:t>
            </a:r>
            <a:r>
              <a:rPr lang="fr-CA" sz="2000" dirty="0" err="1" smtClean="0">
                <a:latin typeface="+mj-lt"/>
                <a:ea typeface="ＭＳ Ｐゴシック" charset="0"/>
              </a:rPr>
              <a:t>TeV</a:t>
            </a:r>
            <a:endParaRPr lang="fr-CA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39" y="5678202"/>
            <a:ext cx="868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… Et un détecteur capable de les identifier</a:t>
            </a:r>
            <a:endParaRPr lang="fr-CA" sz="20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Principe d’un </a:t>
            </a:r>
            <a:r>
              <a:rPr lang="en-US" dirty="0" err="1" smtClean="0"/>
              <a:t>accélérateur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097643"/>
            <a:ext cx="8540447" cy="52410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Pour </a:t>
            </a:r>
            <a:r>
              <a:rPr lang="en-US" sz="1800" dirty="0" err="1" smtClean="0"/>
              <a:t>obtenir</a:t>
            </a:r>
            <a:r>
              <a:rPr lang="en-US" sz="1800" dirty="0" smtClean="0"/>
              <a:t> des </a:t>
            </a:r>
            <a:r>
              <a:rPr lang="en-US" sz="1800" dirty="0" err="1" smtClean="0"/>
              <a:t>hautes</a:t>
            </a:r>
            <a:r>
              <a:rPr lang="en-US" sz="1800" dirty="0" smtClean="0"/>
              <a:t> </a:t>
            </a:r>
            <a:r>
              <a:rPr lang="en-US" sz="1800" dirty="0" err="1" smtClean="0"/>
              <a:t>énergies</a:t>
            </a:r>
            <a:r>
              <a:rPr lang="en-US" sz="1800" dirty="0" smtClean="0"/>
              <a:t>, </a:t>
            </a:r>
            <a:br>
              <a:rPr lang="en-US" sz="1800" dirty="0" smtClean="0"/>
            </a:b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faut</a:t>
            </a:r>
            <a:r>
              <a:rPr lang="en-US" sz="1800" dirty="0" smtClean="0"/>
              <a:t> </a:t>
            </a:r>
            <a:r>
              <a:rPr lang="en-US" sz="1800" dirty="0" err="1" smtClean="0"/>
              <a:t>accélérer</a:t>
            </a:r>
            <a:r>
              <a:rPr lang="en-US" sz="1800" dirty="0" smtClean="0"/>
              <a:t> des </a:t>
            </a:r>
            <a:r>
              <a:rPr lang="en-US" sz="1800" dirty="0" err="1" smtClean="0"/>
              <a:t>particules</a:t>
            </a:r>
            <a:r>
              <a:rPr lang="en-US" sz="1800" dirty="0" smtClean="0"/>
              <a:t> : 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dirty="0" smtClean="0"/>
              <a:t>Au LHC,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protons</a:t>
            </a:r>
            <a:r>
              <a:rPr lang="en-US" sz="1600" dirty="0" smtClean="0"/>
              <a:t>=4 </a:t>
            </a:r>
            <a:r>
              <a:rPr lang="en-US" sz="1600" dirty="0" err="1" smtClean="0"/>
              <a:t>TeV</a:t>
            </a:r>
            <a:r>
              <a:rPr lang="en-US" sz="1600" dirty="0"/>
              <a:t> </a:t>
            </a:r>
            <a:r>
              <a:rPr lang="en-US" sz="1600" dirty="0" smtClean="0">
                <a:sym typeface="Wingdings"/>
              </a:rPr>
              <a:t> v=</a:t>
            </a:r>
            <a:r>
              <a:rPr lang="en-US" sz="1600" dirty="0" smtClean="0"/>
              <a:t>.9999994c </a:t>
            </a:r>
            <a:r>
              <a:rPr lang="en-US" sz="1600" dirty="0" err="1" smtClean="0"/>
              <a:t>soit</a:t>
            </a:r>
            <a:r>
              <a:rPr lang="en-US" sz="1600" dirty="0" smtClean="0"/>
              <a:t> 30 km/h de </a:t>
            </a:r>
            <a:r>
              <a:rPr lang="en-US" sz="1600" dirty="0" err="1" smtClean="0"/>
              <a:t>moins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vitesse</a:t>
            </a:r>
            <a:r>
              <a:rPr lang="en-US" sz="1600" dirty="0" smtClean="0"/>
              <a:t> de la lumière.</a:t>
            </a:r>
          </a:p>
          <a:p>
            <a:r>
              <a:rPr lang="en-US" sz="1800" dirty="0" smtClean="0"/>
              <a:t> Pour </a:t>
            </a:r>
            <a:r>
              <a:rPr lang="en-US" sz="1800" dirty="0" err="1" smtClean="0"/>
              <a:t>accélérer</a:t>
            </a:r>
            <a:r>
              <a:rPr lang="en-US" sz="1800" dirty="0" smtClean="0"/>
              <a:t> </a:t>
            </a:r>
            <a:r>
              <a:rPr lang="en-US" sz="1800" dirty="0" err="1" smtClean="0"/>
              <a:t>une</a:t>
            </a:r>
            <a:r>
              <a:rPr lang="en-US" sz="1800" dirty="0" smtClean="0"/>
              <a:t> </a:t>
            </a:r>
            <a:r>
              <a:rPr lang="en-US" sz="1800" dirty="0" err="1" smtClean="0"/>
              <a:t>particule</a:t>
            </a:r>
            <a:r>
              <a:rPr lang="en-US" sz="1800" dirty="0" smtClean="0"/>
              <a:t> </a:t>
            </a:r>
            <a:r>
              <a:rPr lang="en-US" sz="1800" dirty="0" err="1" smtClean="0"/>
              <a:t>chargée</a:t>
            </a:r>
            <a:r>
              <a:rPr lang="en-US" sz="1800" dirty="0" smtClean="0"/>
              <a:t>, on la place </a:t>
            </a:r>
            <a:r>
              <a:rPr lang="en-US" sz="1800" dirty="0" err="1" smtClean="0"/>
              <a:t>dans</a:t>
            </a:r>
            <a:r>
              <a:rPr lang="en-US" sz="1800" dirty="0" smtClean="0"/>
              <a:t> un champ </a:t>
            </a:r>
            <a:r>
              <a:rPr lang="en-US" sz="1800" dirty="0" err="1" smtClean="0"/>
              <a:t>électrique</a:t>
            </a:r>
            <a:r>
              <a:rPr lang="en-US" sz="1800" dirty="0" smtClean="0"/>
              <a:t>. </a:t>
            </a:r>
            <a:r>
              <a:rPr lang="en-US" sz="1800" dirty="0" err="1" smtClean="0"/>
              <a:t>Mais</a:t>
            </a:r>
            <a:r>
              <a:rPr lang="en-US" sz="1800" dirty="0" smtClean="0"/>
              <a:t> pour </a:t>
            </a:r>
            <a:r>
              <a:rPr lang="en-US" sz="1800" dirty="0" err="1" smtClean="0"/>
              <a:t>atteindre</a:t>
            </a:r>
            <a:r>
              <a:rPr lang="en-US" sz="1800" dirty="0" smtClean="0"/>
              <a:t> </a:t>
            </a:r>
            <a:r>
              <a:rPr lang="en-US" sz="1800" dirty="0" err="1" smtClean="0"/>
              <a:t>ces</a:t>
            </a:r>
            <a:r>
              <a:rPr lang="en-US" sz="1800" dirty="0" smtClean="0"/>
              <a:t> </a:t>
            </a:r>
            <a:r>
              <a:rPr lang="en-US" sz="1800" dirty="0" err="1" smtClean="0"/>
              <a:t>énergies</a:t>
            </a:r>
            <a:r>
              <a:rPr lang="en-US" sz="1800" dirty="0" smtClean="0"/>
              <a:t>,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faut</a:t>
            </a:r>
            <a:r>
              <a:rPr lang="en-US" sz="1800" dirty="0" smtClean="0"/>
              <a:t> </a:t>
            </a:r>
            <a:r>
              <a:rPr lang="en-US" sz="1800" dirty="0" err="1" smtClean="0"/>
              <a:t>l’accélérer</a:t>
            </a:r>
            <a:r>
              <a:rPr lang="en-US" sz="1800" dirty="0" smtClean="0"/>
              <a:t> </a:t>
            </a:r>
            <a:r>
              <a:rPr lang="en-US" sz="1800" dirty="0" err="1" smtClean="0"/>
              <a:t>plusieurs</a:t>
            </a:r>
            <a:r>
              <a:rPr lang="en-US" sz="1800" dirty="0" smtClean="0"/>
              <a:t> </a:t>
            </a:r>
            <a:r>
              <a:rPr lang="en-US" sz="1800" dirty="0" err="1" smtClean="0"/>
              <a:t>fois</a:t>
            </a:r>
            <a:r>
              <a:rPr lang="en-US" sz="1800" dirty="0"/>
              <a:t>. </a:t>
            </a:r>
            <a:r>
              <a:rPr lang="fr-FR" sz="1800" dirty="0"/>
              <a:t>Le plus simple, c’est de la faire tourner, </a:t>
            </a:r>
            <a:r>
              <a:rPr lang="fr-FR" sz="1800" dirty="0">
                <a:solidFill>
                  <a:srgbClr val="000000"/>
                </a:solidFill>
                <a:cs typeface="Estrangelo Edessa" charset="0"/>
              </a:rPr>
              <a:t>pour la faire repasser dans le même champ </a:t>
            </a:r>
            <a:r>
              <a:rPr lang="fr-FR" sz="1800" dirty="0" err="1">
                <a:solidFill>
                  <a:srgbClr val="000000"/>
                </a:solidFill>
                <a:cs typeface="Estrangelo Edessa" charset="0"/>
              </a:rPr>
              <a:t>éléctrique</a:t>
            </a:r>
            <a:r>
              <a:rPr lang="fr-FR" sz="1800" dirty="0">
                <a:solidFill>
                  <a:srgbClr val="000000"/>
                </a:solidFill>
                <a:cs typeface="Estrangelo Edessa" charset="0"/>
              </a:rPr>
              <a:t>.</a:t>
            </a:r>
          </a:p>
          <a:p>
            <a:r>
              <a:rPr lang="fr-FR" sz="1800" dirty="0">
                <a:cs typeface="Estrangelo Edessa" charset="0"/>
              </a:rPr>
              <a:t>Pour faire tourner une particule, on la fait passer dans un </a:t>
            </a:r>
            <a:r>
              <a:rPr lang="fr-FR" sz="1800" b="1" dirty="0">
                <a:solidFill>
                  <a:srgbClr val="000000"/>
                </a:solidFill>
                <a:cs typeface="Estrangelo Edessa" charset="0"/>
              </a:rPr>
              <a:t>champ </a:t>
            </a:r>
            <a:r>
              <a:rPr lang="fr-FR" sz="1800" b="1" dirty="0" smtClean="0">
                <a:solidFill>
                  <a:srgbClr val="000000"/>
                </a:solidFill>
                <a:cs typeface="Estrangelo Edessa" charset="0"/>
              </a:rPr>
              <a:t>magnétique.</a:t>
            </a:r>
            <a:r>
              <a:rPr lang="fr-FR" sz="1800" dirty="0" smtClean="0">
                <a:cs typeface="Estrangelo Edessa" charset="0"/>
              </a:rPr>
              <a:t> </a:t>
            </a:r>
            <a:r>
              <a:rPr lang="fr-FR" sz="1800" dirty="0">
                <a:cs typeface="Estrangelo Edessa" charset="0"/>
              </a:rPr>
              <a:t>Elle décrit alors un cercle de rayon </a:t>
            </a:r>
            <a:r>
              <a:rPr lang="fr-FR" sz="1800" b="1" i="1" dirty="0">
                <a:cs typeface="Estrangelo Edessa" charset="0"/>
              </a:rPr>
              <a:t>R</a:t>
            </a:r>
            <a:r>
              <a:rPr lang="fr-FR" sz="1800" dirty="0">
                <a:cs typeface="Estrangelo Edessa" charset="0"/>
              </a:rPr>
              <a:t> proportionnel à l’intensité de </a:t>
            </a:r>
            <a:r>
              <a:rPr lang="fr-FR" sz="1800" b="1" i="1" dirty="0">
                <a:cs typeface="Estrangelo Edessa" charset="0"/>
              </a:rPr>
              <a:t>B</a:t>
            </a:r>
            <a:r>
              <a:rPr lang="fr-FR" sz="1800" dirty="0">
                <a:cs typeface="Estrangelo Edessa" charset="0"/>
              </a:rPr>
              <a:t>, et à l’impulsion de la particule </a:t>
            </a:r>
            <a:r>
              <a:rPr lang="fr-FR" sz="1800" b="1" i="1" dirty="0" smtClean="0">
                <a:cs typeface="Estrangelo Edessa" charset="0"/>
              </a:rPr>
              <a:t>p</a:t>
            </a:r>
            <a:r>
              <a:rPr lang="fr-FR" sz="1800" dirty="0" smtClean="0">
                <a:cs typeface="Estrangelo Edessa" charset="0"/>
              </a:rPr>
              <a:t>  </a:t>
            </a:r>
          </a:p>
          <a:p>
            <a:endParaRPr lang="fr-FR" sz="1800" dirty="0">
              <a:cs typeface="Estrangelo Edessa" charset="0"/>
            </a:endParaRPr>
          </a:p>
          <a:p>
            <a:pPr marL="0" indent="0">
              <a:buNone/>
            </a:pPr>
            <a:r>
              <a:rPr lang="fr-FR" sz="1800" dirty="0" smtClean="0">
                <a:cs typeface="Estrangelo Edessa" charset="0"/>
              </a:rPr>
              <a:t/>
            </a:r>
            <a:br>
              <a:rPr lang="fr-FR" sz="1800" dirty="0" smtClean="0">
                <a:cs typeface="Estrangelo Edessa" charset="0"/>
              </a:rPr>
            </a:br>
            <a:endParaRPr lang="fr-FR" sz="1800" dirty="0" smtClean="0">
              <a:cs typeface="Estrangelo Edessa" charset="0"/>
            </a:endParaRPr>
          </a:p>
          <a:p>
            <a:r>
              <a:rPr lang="fr-FR" sz="1800" dirty="0" smtClean="0">
                <a:cs typeface="Estrangelo Edessa" charset="0"/>
              </a:rPr>
              <a:t>Limitation également due à la radiation synchrotron</a:t>
            </a:r>
            <a:endParaRPr lang="fr-FR" sz="1800" dirty="0">
              <a:cs typeface="Estrangelo Edessa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oupe 24"/>
          <p:cNvGrpSpPr>
            <a:grpSpLocks/>
          </p:cNvGrpSpPr>
          <p:nvPr/>
        </p:nvGrpSpPr>
        <p:grpSpPr bwMode="auto">
          <a:xfrm>
            <a:off x="5052276" y="1114498"/>
            <a:ext cx="3502082" cy="763181"/>
            <a:chOff x="4355976" y="4149080"/>
            <a:chExt cx="3962799" cy="864096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4355976" y="4152751"/>
            <a:ext cx="1092200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66" name="Equation" r:id="rId3" imgW="761760" imgH="647640" progId="Equation.3">
                    <p:embed/>
                  </p:oleObj>
                </mc:Choice>
                <mc:Fallback>
                  <p:oleObj name="Equation" r:id="rId3" imgW="761760" imgH="647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5976" y="4152751"/>
                          <a:ext cx="1092200" cy="860425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 w="25400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Ellipse 19"/>
            <p:cNvSpPr/>
            <p:nvPr/>
          </p:nvSpPr>
          <p:spPr>
            <a:xfrm>
              <a:off x="5004835" y="4436583"/>
              <a:ext cx="431791" cy="3605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fr-FR"/>
            </a:p>
          </p:txBody>
        </p:sp>
        <p:sp>
          <p:nvSpPr>
            <p:cNvPr id="12" name="ZoneTexte 20"/>
            <p:cNvSpPr txBox="1">
              <a:spLocks noChangeArrowheads="1"/>
            </p:cNvSpPr>
            <p:nvPr/>
          </p:nvSpPr>
          <p:spPr bwMode="auto">
            <a:xfrm>
              <a:off x="6660232" y="4149080"/>
              <a:ext cx="1658543" cy="836337"/>
            </a:xfrm>
            <a:prstGeom prst="rect">
              <a:avLst/>
            </a:prstGeom>
            <a:solidFill>
              <a:srgbClr val="FEF994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Si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v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 approche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c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, </a:t>
              </a:r>
              <a:r>
                <a:rPr lang="fr-FR" sz="1400" b="1" i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E</a:t>
              </a:r>
              <a:r>
                <a:rPr lang="fr-FR" sz="14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 devient très </a:t>
              </a:r>
              <a:r>
                <a:rPr lang="fr-FR" sz="1400" b="1" dirty="0" smtClean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élevée</a:t>
              </a:r>
              <a:endParaRPr lang="fr-FR" sz="1400" b="1" dirty="0">
                <a:solidFill>
                  <a:schemeClr val="tx1"/>
                </a:solidFill>
                <a:latin typeface="Estrangelo Edessa" charset="0"/>
                <a:cs typeface="Estrangelo Edessa" charset="0"/>
              </a:endParaRPr>
            </a:p>
          </p:txBody>
        </p:sp>
        <p:cxnSp>
          <p:nvCxnSpPr>
            <p:cNvPr id="13" name="Connecteur en arc 22"/>
            <p:cNvCxnSpPr>
              <a:stCxn id="11" idx="7"/>
              <a:endCxn id="12" idx="1"/>
            </p:cNvCxnSpPr>
            <p:nvPr/>
          </p:nvCxnSpPr>
          <p:spPr>
            <a:xfrm rot="16200000" flipH="1">
              <a:off x="5977880" y="3884898"/>
              <a:ext cx="77862" cy="1286840"/>
            </a:xfrm>
            <a:prstGeom prst="curvedConnector4">
              <a:avLst>
                <a:gd name="adj1" fmla="val -332417"/>
                <a:gd name="adj2" fmla="val 52457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427923"/>
              </p:ext>
            </p:extLst>
          </p:nvPr>
        </p:nvGraphicFramePr>
        <p:xfrm>
          <a:off x="807357" y="4590422"/>
          <a:ext cx="2009896" cy="82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7" name="Equation" r:id="rId5" imgW="1282680" imgH="622080" progId="Equation.3">
                  <p:embed/>
                </p:oleObj>
              </mc:Choice>
              <mc:Fallback>
                <p:oleObj name="Equation" r:id="rId5" imgW="12826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57" y="4590422"/>
                        <a:ext cx="2009896" cy="82522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5"/>
          <p:cNvSpPr txBox="1">
            <a:spLocks noChangeArrowheads="1"/>
          </p:cNvSpPr>
          <p:nvPr/>
        </p:nvSpPr>
        <p:spPr bwMode="auto">
          <a:xfrm>
            <a:off x="3462332" y="4591898"/>
            <a:ext cx="38893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FF0000"/>
                </a:solidFill>
                <a:latin typeface="Estrangelo Edessa" charset="0"/>
                <a:cs typeface="Estrangelo Edessa" charset="0"/>
              </a:rPr>
              <a:t>→ Plus v approche de c, plus R est grand. </a:t>
            </a:r>
            <a:r>
              <a:rPr lang="fr-FR" sz="1400" b="1" dirty="0">
                <a:solidFill>
                  <a:srgbClr val="FF0000"/>
                </a:solidFill>
                <a:latin typeface="Estrangelo Edessa" charset="0"/>
                <a:cs typeface="Estrangelo Edessa" charset="0"/>
              </a:rPr>
              <a:t>La taille de l’anneau dépend de la vitesse que l’on veut atteindre, et du champ magnétique que l’on est capable d’appliquer.</a:t>
            </a:r>
          </a:p>
        </p:txBody>
      </p:sp>
    </p:spTree>
    <p:extLst>
      <p:ext uri="{BB962C8B-B14F-4D97-AF65-F5344CB8AC3E}">
        <p14:creationId xmlns:p14="http://schemas.microsoft.com/office/powerpoint/2010/main" val="104884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52"/>
          <p:cNvGrpSpPr>
            <a:grpSpLocks/>
          </p:cNvGrpSpPr>
          <p:nvPr/>
        </p:nvGrpSpPr>
        <p:grpSpPr bwMode="auto">
          <a:xfrm>
            <a:off x="4498975" y="1868280"/>
            <a:ext cx="4379913" cy="2589353"/>
            <a:chOff x="4499388" y="2267803"/>
            <a:chExt cx="4378576" cy="2588802"/>
          </a:xfrm>
        </p:grpSpPr>
        <p:pic>
          <p:nvPicPr>
            <p:cNvPr id="8203" name="Picture 13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348442" y="2267803"/>
              <a:ext cx="3529522" cy="2436292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5" name="Connecteur droit avec flèche 34"/>
            <p:cNvCxnSpPr>
              <a:stCxn id="8201" idx="3"/>
            </p:cNvCxnSpPr>
            <p:nvPr/>
          </p:nvCxnSpPr>
          <p:spPr>
            <a:xfrm flipV="1">
              <a:off x="4499388" y="3335527"/>
              <a:ext cx="793508" cy="152107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53"/>
          <p:cNvGrpSpPr>
            <a:grpSpLocks/>
          </p:cNvGrpSpPr>
          <p:nvPr/>
        </p:nvGrpSpPr>
        <p:grpSpPr bwMode="auto">
          <a:xfrm>
            <a:off x="3276599" y="975113"/>
            <a:ext cx="5365752" cy="5549512"/>
            <a:chOff x="3276687" y="975278"/>
            <a:chExt cx="5365841" cy="5550066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6661295" y="4293096"/>
              <a:ext cx="1943132" cy="1951233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39" name="Connecteur droit avec flèche 38"/>
            <p:cNvCxnSpPr>
              <a:stCxn id="34" idx="3"/>
              <a:endCxn id="9227" idx="1"/>
            </p:cNvCxnSpPr>
            <p:nvPr/>
          </p:nvCxnSpPr>
          <p:spPr>
            <a:xfrm flipH="1" flipV="1">
              <a:off x="3276687" y="975278"/>
              <a:ext cx="1582765" cy="496277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7" name="ZoneTexte 49"/>
            <p:cNvSpPr txBox="1">
              <a:spLocks noChangeArrowheads="1"/>
            </p:cNvSpPr>
            <p:nvPr/>
          </p:nvSpPr>
          <p:spPr bwMode="auto">
            <a:xfrm>
              <a:off x="7308304" y="6248345"/>
              <a:ext cx="133422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Tranche d’aimant</a:t>
              </a:r>
            </a:p>
          </p:txBody>
        </p:sp>
      </p:grpSp>
      <p:pic>
        <p:nvPicPr>
          <p:cNvPr id="9223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ZoneTexte 15"/>
          <p:cNvSpPr txBox="1">
            <a:spLocks noChangeArrowheads="1"/>
          </p:cNvSpPr>
          <p:nvPr/>
        </p:nvSpPr>
        <p:spPr bwMode="auto">
          <a:xfrm>
            <a:off x="323850" y="4271981"/>
            <a:ext cx="41751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→ Les particules sont guidées par plusieurs milliers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d’aimants supraconducteurs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(pas de perte d’énergie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,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refroidis à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1,9K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la température de l’hélium superfluide </a:t>
            </a:r>
            <a:r>
              <a:rPr lang="fr-FR" sz="1400" i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plus froid que la température de l’univers). </a:t>
            </a:r>
            <a:endParaRPr lang="fr-FR" sz="1400" dirty="0">
              <a:solidFill>
                <a:srgbClr val="000000"/>
              </a:solidFill>
              <a:latin typeface="Estrangelo Edessa" charset="0"/>
              <a:cs typeface="Estrangelo Edessa" charset="0"/>
            </a:endParaRPr>
          </a:p>
        </p:txBody>
      </p:sp>
      <p:pic>
        <p:nvPicPr>
          <p:cNvPr id="8202" name="Picture 1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5113" y="981075"/>
            <a:ext cx="4548187" cy="273526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4" name="Groupe 50"/>
          <p:cNvGrpSpPr>
            <a:grpSpLocks/>
          </p:cNvGrpSpPr>
          <p:nvPr/>
        </p:nvGrpSpPr>
        <p:grpSpPr bwMode="auto">
          <a:xfrm>
            <a:off x="323850" y="1814515"/>
            <a:ext cx="4226074" cy="2426928"/>
            <a:chOff x="324105" y="1813937"/>
            <a:chExt cx="4225624" cy="2428132"/>
          </a:xfrm>
        </p:grpSpPr>
        <p:sp>
          <p:nvSpPr>
            <p:cNvPr id="9242" name="ZoneTexte 15"/>
            <p:cNvSpPr txBox="1">
              <a:spLocks noChangeArrowheads="1"/>
            </p:cNvSpPr>
            <p:nvPr/>
          </p:nvSpPr>
          <p:spPr bwMode="auto">
            <a:xfrm>
              <a:off x="324105" y="3934138"/>
              <a:ext cx="4225624" cy="30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→ Tunnel de </a:t>
              </a:r>
              <a:r>
                <a:rPr lang="fr-FR" sz="1400" b="1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27km de long</a:t>
              </a:r>
              <a:r>
                <a:rPr lang="fr-FR" sz="1400" dirty="0">
                  <a:solidFill>
                    <a:srgbClr val="000000"/>
                  </a:solidFill>
                  <a:latin typeface="Estrangelo Edessa" charset="0"/>
                  <a:cs typeface="Estrangelo Edessa" charset="0"/>
                </a:rPr>
                <a:t>, situé 100m sous terre</a:t>
              </a:r>
            </a:p>
          </p:txBody>
        </p:sp>
        <p:sp>
          <p:nvSpPr>
            <p:cNvPr id="12" name="Ellipse 11"/>
            <p:cNvSpPr/>
            <p:nvPr/>
          </p:nvSpPr>
          <p:spPr>
            <a:xfrm rot="21426495">
              <a:off x="784432" y="1813937"/>
              <a:ext cx="3430222" cy="160099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Times New Roman" pitchFamily="18" charset="0"/>
                <a:buNone/>
                <a:defRPr/>
              </a:pPr>
              <a:endParaRPr lang="fr-FR"/>
            </a:p>
          </p:txBody>
        </p:sp>
      </p:grpSp>
      <p:sp>
        <p:nvSpPr>
          <p:cNvPr id="9227" name="ZoneTexte 15"/>
          <p:cNvSpPr txBox="1">
            <a:spLocks noChangeArrowheads="1"/>
          </p:cNvSpPr>
          <p:nvPr/>
        </p:nvSpPr>
        <p:spPr bwMode="auto">
          <a:xfrm>
            <a:off x="3276599" y="836613"/>
            <a:ext cx="1050471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Lac Léman</a:t>
            </a:r>
          </a:p>
        </p:txBody>
      </p:sp>
      <p:sp>
        <p:nvSpPr>
          <p:cNvPr id="9228" name="ZoneTexte 15"/>
          <p:cNvSpPr txBox="1">
            <a:spLocks noChangeArrowheads="1"/>
          </p:cNvSpPr>
          <p:nvPr/>
        </p:nvSpPr>
        <p:spPr bwMode="auto">
          <a:xfrm>
            <a:off x="1042988" y="1052513"/>
            <a:ext cx="434975" cy="2778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Jura</a:t>
            </a:r>
          </a:p>
        </p:txBody>
      </p:sp>
      <p:sp>
        <p:nvSpPr>
          <p:cNvPr id="9229" name="ZoneTexte 15"/>
          <p:cNvSpPr txBox="1">
            <a:spLocks noChangeArrowheads="1"/>
          </p:cNvSpPr>
          <p:nvPr/>
        </p:nvSpPr>
        <p:spPr bwMode="auto">
          <a:xfrm>
            <a:off x="4211638" y="3213100"/>
            <a:ext cx="542925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CERN</a:t>
            </a:r>
          </a:p>
        </p:txBody>
      </p:sp>
      <p:sp>
        <p:nvSpPr>
          <p:cNvPr id="9230" name="ZoneTexte 16"/>
          <p:cNvSpPr txBox="1">
            <a:spLocks noChangeArrowheads="1"/>
          </p:cNvSpPr>
          <p:nvPr/>
        </p:nvSpPr>
        <p:spPr bwMode="auto">
          <a:xfrm>
            <a:off x="4572000" y="1557338"/>
            <a:ext cx="1623786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Aéroport de </a:t>
            </a:r>
            <a:r>
              <a:rPr lang="fr-FR" sz="1200" b="1" dirty="0" err="1">
                <a:solidFill>
                  <a:schemeClr val="tx1"/>
                </a:solidFill>
                <a:latin typeface="Estrangelo Edessa" charset="0"/>
                <a:cs typeface="Estrangelo Edessa" charset="0"/>
              </a:rPr>
              <a:t>genève</a:t>
            </a:r>
            <a:endParaRPr lang="fr-FR" sz="1200" b="1" dirty="0">
              <a:solidFill>
                <a:schemeClr val="tx1"/>
              </a:solidFill>
              <a:latin typeface="Estrangelo Edessa" charset="0"/>
              <a:cs typeface="Estrangelo Edessa" charset="0"/>
            </a:endParaRPr>
          </a:p>
        </p:txBody>
      </p:sp>
      <p:cxnSp>
        <p:nvCxnSpPr>
          <p:cNvPr id="19" name="Connecteur droit avec flèche 18"/>
          <p:cNvCxnSpPr>
            <a:stCxn id="9227" idx="2"/>
          </p:cNvCxnSpPr>
          <p:nvPr/>
        </p:nvCxnSpPr>
        <p:spPr>
          <a:xfrm>
            <a:off x="3801835" y="1113612"/>
            <a:ext cx="338365" cy="29926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9228" idx="2"/>
          </p:cNvCxnSpPr>
          <p:nvPr/>
        </p:nvCxnSpPr>
        <p:spPr>
          <a:xfrm rot="5400000">
            <a:off x="750887" y="1263651"/>
            <a:ext cx="442913" cy="57626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9229" idx="1"/>
          </p:cNvCxnSpPr>
          <p:nvPr/>
        </p:nvCxnSpPr>
        <p:spPr>
          <a:xfrm rot="10800000" flipV="1">
            <a:off x="3348038" y="3351213"/>
            <a:ext cx="863600" cy="7778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9230" idx="2"/>
          </p:cNvCxnSpPr>
          <p:nvPr/>
        </p:nvCxnSpPr>
        <p:spPr>
          <a:xfrm flipH="1">
            <a:off x="4572001" y="1834337"/>
            <a:ext cx="811892" cy="65803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54"/>
          <p:cNvGrpSpPr>
            <a:grpSpLocks/>
          </p:cNvGrpSpPr>
          <p:nvPr/>
        </p:nvGrpSpPr>
        <p:grpSpPr bwMode="auto">
          <a:xfrm>
            <a:off x="7019925" y="4508500"/>
            <a:ext cx="1352550" cy="1430338"/>
            <a:chOff x="7020272" y="4509120"/>
            <a:chExt cx="1351476" cy="1429127"/>
          </a:xfrm>
        </p:grpSpPr>
        <p:cxnSp>
          <p:nvCxnSpPr>
            <p:cNvPr id="42" name="Connecteur droit avec flèche 41"/>
            <p:cNvCxnSpPr/>
            <p:nvPr/>
          </p:nvCxnSpPr>
          <p:spPr>
            <a:xfrm rot="5400000">
              <a:off x="7705541" y="5337093"/>
              <a:ext cx="502812" cy="1587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16200000" flipV="1">
              <a:off x="7021081" y="5157065"/>
              <a:ext cx="575774" cy="0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40" name="ZoneTexte 15"/>
            <p:cNvSpPr txBox="1">
              <a:spLocks noChangeArrowheads="1"/>
            </p:cNvSpPr>
            <p:nvPr/>
          </p:nvSpPr>
          <p:spPr bwMode="auto">
            <a:xfrm>
              <a:off x="7020272" y="4509120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B1</a:t>
              </a:r>
            </a:p>
          </p:txBody>
        </p:sp>
        <p:sp>
          <p:nvSpPr>
            <p:cNvPr id="9241" name="ZoneTexte 15"/>
            <p:cNvSpPr txBox="1">
              <a:spLocks noChangeArrowheads="1"/>
            </p:cNvSpPr>
            <p:nvPr/>
          </p:nvSpPr>
          <p:spPr bwMode="auto">
            <a:xfrm>
              <a:off x="8028384" y="5661248"/>
              <a:ext cx="343364" cy="276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chemeClr val="tx1"/>
                  </a:solidFill>
                  <a:latin typeface="Estrangelo Edessa" charset="0"/>
                  <a:cs typeface="Estrangelo Edessa" charset="0"/>
                </a:rPr>
                <a:t>B2</a:t>
              </a:r>
            </a:p>
          </p:txBody>
        </p:sp>
      </p:grpSp>
      <p:sp>
        <p:nvSpPr>
          <p:cNvPr id="34" name="ZoneTexte 15"/>
          <p:cNvSpPr txBox="1">
            <a:spLocks noChangeArrowheads="1"/>
          </p:cNvSpPr>
          <p:nvPr/>
        </p:nvSpPr>
        <p:spPr bwMode="auto">
          <a:xfrm>
            <a:off x="323850" y="5460333"/>
            <a:ext cx="4535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Ce champ magnétique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de 8.4 Tesla (200000 fois le champ magnétique terrestre) 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permet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de guider simultanément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2 faisceaux de protons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particules de même charge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 dans des directions opposées.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= Large Hadron Collider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220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ZoneTexte 15"/>
          <p:cNvSpPr txBox="1">
            <a:spLocks noChangeArrowheads="1"/>
          </p:cNvSpPr>
          <p:nvPr/>
        </p:nvSpPr>
        <p:spPr bwMode="auto">
          <a:xfrm>
            <a:off x="323850" y="4243388"/>
            <a:ext cx="4319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1 faisceau du LHC, c’est environ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3000 paquets de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/>
            </a:r>
            <a:b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</a:b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10</a:t>
            </a:r>
            <a:r>
              <a:rPr lang="fr-FR" sz="1400" b="1" baseline="30000" dirty="0" smtClean="0">
                <a:solidFill>
                  <a:srgbClr val="000000"/>
                </a:solidFill>
                <a:cs typeface="Estrangelo Edessa" charset="0"/>
              </a:rPr>
              <a:t>11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protons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à une énergie de 4 </a:t>
            </a:r>
            <a:r>
              <a:rPr lang="fr-FR" sz="1400" b="1" dirty="0" err="1" smtClean="0">
                <a:solidFill>
                  <a:srgbClr val="000000"/>
                </a:solidFill>
                <a:cs typeface="Estrangelo Edessa" charset="0"/>
              </a:rPr>
              <a:t>TeV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, soit une énergie totale de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400MJ (à peu près l’énergie d’un TGV lancé à 165 km/h)</a:t>
            </a:r>
            <a:endParaRPr lang="fr-FR" sz="1400" b="1" dirty="0">
              <a:solidFill>
                <a:srgbClr val="000000"/>
              </a:solidFill>
              <a:cs typeface="Estrangelo Edessa" charset="0"/>
            </a:endParaRPr>
          </a:p>
        </p:txBody>
      </p:sp>
      <p:sp>
        <p:nvSpPr>
          <p:cNvPr id="10247" name="ZoneTexte 15"/>
          <p:cNvSpPr txBox="1">
            <a:spLocks noChangeArrowheads="1"/>
          </p:cNvSpPr>
          <p:nvPr/>
        </p:nvSpPr>
        <p:spPr bwMode="auto">
          <a:xfrm>
            <a:off x="3995738" y="2606675"/>
            <a:ext cx="50403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Les deux faisceaux de protons très fins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(~ 16 </a:t>
            </a:r>
            <a:r>
              <a:rPr lang="fr-FR" sz="14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m)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passent dans les tubes où règne un vide ultra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-poussé (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plus vide que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l’espace interstellaire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) </a:t>
            </a:r>
            <a:endParaRPr lang="fr-FR" sz="1400" dirty="0">
              <a:solidFill>
                <a:srgbClr val="000000"/>
              </a:solidFill>
              <a:cs typeface="Estrangelo Edessa" charset="0"/>
            </a:endParaRP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1638" y="1093788"/>
            <a:ext cx="3308350" cy="249078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979613" y="2101850"/>
            <a:ext cx="431800" cy="36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859338" y="1022350"/>
            <a:ext cx="2736850" cy="143986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148263" y="1382713"/>
            <a:ext cx="719137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88125" y="1382713"/>
            <a:ext cx="720725" cy="719137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435600" y="1697038"/>
            <a:ext cx="144463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875463" y="1697038"/>
            <a:ext cx="144462" cy="71437"/>
          </a:xfrm>
          <a:prstGeom prst="ellipse">
            <a:avLst/>
          </a:prstGeom>
          <a:solidFill>
            <a:srgbClr val="FFFF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fr-FR"/>
          </a:p>
        </p:txBody>
      </p:sp>
      <p:cxnSp>
        <p:nvCxnSpPr>
          <p:cNvPr id="22" name="Connecteur en arc 21"/>
          <p:cNvCxnSpPr>
            <a:stCxn id="14" idx="3"/>
            <a:endCxn id="15" idx="1"/>
          </p:cNvCxnSpPr>
          <p:nvPr/>
        </p:nvCxnSpPr>
        <p:spPr>
          <a:xfrm flipV="1">
            <a:off x="2411413" y="1741488"/>
            <a:ext cx="2447925" cy="53975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5"/>
          <p:cNvSpPr txBox="1">
            <a:spLocks noChangeArrowheads="1"/>
          </p:cNvSpPr>
          <p:nvPr/>
        </p:nvSpPr>
        <p:spPr bwMode="auto">
          <a:xfrm>
            <a:off x="3995738" y="3325813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Chaque faisceau est une succession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de paquets 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de 10</a:t>
            </a:r>
            <a:r>
              <a:rPr lang="fr-FR" sz="1400" b="1" baseline="30000" dirty="0" smtClean="0">
                <a:solidFill>
                  <a:srgbClr val="000000"/>
                </a:solidFill>
                <a:cs typeface="Estrangelo Edessa" charset="0"/>
              </a:rPr>
              <a:t>11</a:t>
            </a:r>
            <a:r>
              <a:rPr lang="fr-FR" sz="1400" b="1" dirty="0" smtClean="0">
                <a:solidFill>
                  <a:srgbClr val="000000"/>
                </a:solidFill>
                <a:cs typeface="Estrangelo Edessa" charset="0"/>
              </a:rPr>
              <a:t>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protons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.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25ns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 entre chaque </a:t>
            </a:r>
            <a:r>
              <a:rPr lang="fr-FR" sz="1400" dirty="0" smtClean="0">
                <a:solidFill>
                  <a:srgbClr val="000000"/>
                </a:solidFill>
                <a:cs typeface="Estrangelo Edessa" charset="0"/>
              </a:rPr>
              <a:t>paquets</a:t>
            </a:r>
            <a:endParaRPr lang="fr-FR" sz="1400" dirty="0">
              <a:solidFill>
                <a:srgbClr val="000000"/>
              </a:solidFill>
              <a:cs typeface="Estrangelo Edessa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124075" y="2317750"/>
            <a:ext cx="719138" cy="431800"/>
          </a:xfrm>
          <a:prstGeom prst="straightConnector1">
            <a:avLst/>
          </a:prstGeom>
          <a:ln w="127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268538" y="2317750"/>
            <a:ext cx="719137" cy="431800"/>
          </a:xfrm>
          <a:prstGeom prst="straightConnector1">
            <a:avLst/>
          </a:prstGeom>
          <a:ln w="127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: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chiffres</a:t>
            </a:r>
            <a:endParaRPr lang="en-US" dirty="0"/>
          </a:p>
        </p:txBody>
      </p:sp>
      <p:sp>
        <p:nvSpPr>
          <p:cNvPr id="26" name="ZoneTexte 15"/>
          <p:cNvSpPr txBox="1">
            <a:spLocks noChangeArrowheads="1"/>
          </p:cNvSpPr>
          <p:nvPr/>
        </p:nvSpPr>
        <p:spPr bwMode="auto">
          <a:xfrm>
            <a:off x="323851" y="5309961"/>
            <a:ext cx="4535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Un paquet de protons fait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10000 tours par seconde </a:t>
            </a: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/>
            </a:r>
            <a:b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</a:br>
            <a:r>
              <a:rPr lang="fr-FR" sz="1400" b="1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(</a:t>
            </a:r>
            <a:r>
              <a:rPr lang="fr-FR" sz="1400" b="1" i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7x le tour de la Terre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)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.  Pour chaque paquet, on peut </a:t>
            </a: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</a:br>
            <a:r>
              <a:rPr lang="fr-FR" sz="1400" dirty="0" smtClean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donc </a:t>
            </a:r>
            <a:r>
              <a:rPr lang="fr-FR" sz="1400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avoir </a:t>
            </a:r>
            <a:r>
              <a:rPr lang="fr-FR" sz="1400" b="1" dirty="0">
                <a:solidFill>
                  <a:srgbClr val="000000"/>
                </a:solidFill>
                <a:latin typeface="Estrangelo Edessa" charset="0"/>
                <a:cs typeface="Estrangelo Edessa" charset="0"/>
              </a:rPr>
              <a:t>10000 collisions par seconde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86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Prix </a:t>
            </a:r>
            <a:r>
              <a:rPr lang="en-US" dirty="0" err="1" smtClean="0"/>
              <a:t>nobel</a:t>
            </a:r>
            <a:r>
              <a:rPr lang="en-US" dirty="0" smtClean="0"/>
              <a:t> de physique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  <p:pic>
        <p:nvPicPr>
          <p:cNvPr id="5" name="Picture 4" descr="Capture d’écran 2013-10-14 à 23.0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" y="1321903"/>
            <a:ext cx="6468597" cy="5066934"/>
          </a:xfrm>
          <a:prstGeom prst="rect">
            <a:avLst/>
          </a:prstGeom>
        </p:spPr>
      </p:pic>
      <p:pic>
        <p:nvPicPr>
          <p:cNvPr id="6" name="Picture 5" descr="Capture d’écran 2013-10-14 à 23.0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87" y="1894733"/>
            <a:ext cx="2541862" cy="20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ZoneTexte 15"/>
          <p:cNvSpPr txBox="1">
            <a:spLocks noChangeArrowheads="1"/>
          </p:cNvSpPr>
          <p:nvPr/>
        </p:nvSpPr>
        <p:spPr bwMode="auto">
          <a:xfrm>
            <a:off x="107950" y="1027112"/>
            <a:ext cx="8785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Un paquet de protons fait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10000 tours par seconde (</a:t>
            </a:r>
            <a:r>
              <a:rPr lang="fr-FR" sz="1400" b="1" i="1" dirty="0">
                <a:solidFill>
                  <a:srgbClr val="000000"/>
                </a:solidFill>
                <a:cs typeface="Estrangelo Edessa" charset="0"/>
              </a:rPr>
              <a:t>7x le tour de la Terre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)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.  Pour chaque paquet, on peut donc avoir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10000 collisions par seconde</a:t>
            </a:r>
          </a:p>
        </p:txBody>
      </p:sp>
      <p:sp>
        <p:nvSpPr>
          <p:cNvPr id="10331" name="ZoneTexte 15"/>
          <p:cNvSpPr txBox="1">
            <a:spLocks noChangeArrowheads="1"/>
          </p:cNvSpPr>
          <p:nvPr/>
        </p:nvSpPr>
        <p:spPr bwMode="auto">
          <a:xfrm>
            <a:off x="395288" y="5420179"/>
            <a:ext cx="52054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Dans ces interactions, il y a peut-être celles qui nous intéressent</a:t>
            </a:r>
          </a:p>
        </p:txBody>
      </p:sp>
      <p:sp>
        <p:nvSpPr>
          <p:cNvPr id="10332" name="ZoneTexte 15"/>
          <p:cNvSpPr txBox="1">
            <a:spLocks noChangeArrowheads="1"/>
          </p:cNvSpPr>
          <p:nvPr/>
        </p:nvSpPr>
        <p:spPr bwMode="auto">
          <a:xfrm>
            <a:off x="395288" y="4508500"/>
            <a:ext cx="48244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  <a:cs typeface="Arial" charset="0"/>
              </a:rPr>
              <a:t>→ </a:t>
            </a:r>
            <a:r>
              <a:rPr lang="fr-FR" sz="1400" dirty="0">
                <a:solidFill>
                  <a:srgbClr val="000000"/>
                </a:solidFill>
                <a:cs typeface="Estrangelo Edessa" charset="0"/>
              </a:rPr>
              <a:t>Protons bien plus petits que la taille des faisceaux. La plupart se croisent sans se voir, et il y aura en moyenne </a:t>
            </a:r>
            <a:r>
              <a:rPr lang="fr-FR" sz="1400" b="1" dirty="0">
                <a:solidFill>
                  <a:srgbClr val="000000"/>
                </a:solidFill>
                <a:cs typeface="Estrangelo Edessa" charset="0"/>
              </a:rPr>
              <a:t>seulement une dizaine d’interactions par croisement. </a:t>
            </a:r>
          </a:p>
        </p:txBody>
      </p:sp>
      <p:sp>
        <p:nvSpPr>
          <p:cNvPr id="10333" name="Rectangle 9"/>
          <p:cNvSpPr>
            <a:spLocks noChangeArrowheads="1"/>
          </p:cNvSpPr>
          <p:nvPr/>
        </p:nvSpPr>
        <p:spPr bwMode="auto">
          <a:xfrm>
            <a:off x="395288" y="5850164"/>
            <a:ext cx="835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 smtClean="0">
                <a:solidFill>
                  <a:srgbClr val="000000"/>
                </a:solidFill>
                <a:ea typeface="KaiTi" charset="0"/>
                <a:cs typeface="Arial" charset="0"/>
              </a:rPr>
              <a:t>→ 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Pour savoir ce qui s</a:t>
            </a:r>
            <a:r>
              <a:rPr lang="fr-FR" altLang="ja-JP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est passé, on place autour du lieu de la collision un </a:t>
            </a:r>
            <a:r>
              <a:rPr lang="fr-FR" sz="1400" b="1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système de détection.</a:t>
            </a:r>
            <a:endParaRPr lang="fr-FR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grpSp>
        <p:nvGrpSpPr>
          <p:cNvPr id="2" name="Groupe 76"/>
          <p:cNvGrpSpPr>
            <a:grpSpLocks/>
          </p:cNvGrpSpPr>
          <p:nvPr/>
        </p:nvGrpSpPr>
        <p:grpSpPr bwMode="auto">
          <a:xfrm>
            <a:off x="1009650" y="1798638"/>
            <a:ext cx="1162050" cy="1343025"/>
            <a:chOff x="1010280" y="1988840"/>
            <a:chExt cx="1161302" cy="1341991"/>
          </a:xfrm>
        </p:grpSpPr>
        <p:grpSp>
          <p:nvGrpSpPr>
            <p:cNvPr id="11475" name="Groupe 56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6" name="Groupe 57"/>
            <p:cNvGrpSpPr>
              <a:grpSpLocks/>
            </p:cNvGrpSpPr>
            <p:nvPr/>
          </p:nvGrpSpPr>
          <p:grpSpPr bwMode="auto">
            <a:xfrm rot="5878396">
              <a:off x="1595518" y="2375364"/>
              <a:ext cx="720080" cy="432048"/>
              <a:chOff x="1331640" y="1988840"/>
              <a:chExt cx="720080" cy="432048"/>
            </a:xfrm>
          </p:grpSpPr>
          <p:sp>
            <p:nvSpPr>
              <p:cNvPr id="59" name="Ellipse 58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7" name="Groupe 64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66" name="Ellipse 65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78" name="Groupe 70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72" name="Ellipse 71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3" name="Ellipse 72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grpSp>
        <p:nvGrpSpPr>
          <p:cNvPr id="7" name="Groupe 77"/>
          <p:cNvGrpSpPr>
            <a:grpSpLocks/>
          </p:cNvGrpSpPr>
          <p:nvPr/>
        </p:nvGrpSpPr>
        <p:grpSpPr bwMode="auto">
          <a:xfrm rot="8614088">
            <a:off x="6948488" y="1773238"/>
            <a:ext cx="1160462" cy="1341437"/>
            <a:chOff x="1010280" y="1988840"/>
            <a:chExt cx="1161302" cy="1341991"/>
          </a:xfrm>
        </p:grpSpPr>
        <p:grpSp>
          <p:nvGrpSpPr>
            <p:cNvPr id="11411" name="Groupe 78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98" name="Ellipse 97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2" name="Groupe 79"/>
            <p:cNvGrpSpPr>
              <a:grpSpLocks/>
            </p:cNvGrpSpPr>
            <p:nvPr/>
          </p:nvGrpSpPr>
          <p:grpSpPr bwMode="auto">
            <a:xfrm rot="5878396">
              <a:off x="1595518" y="2375365"/>
              <a:ext cx="720080" cy="432048"/>
              <a:chOff x="1331640" y="1988840"/>
              <a:chExt cx="720080" cy="432048"/>
            </a:xfrm>
          </p:grpSpPr>
          <p:sp>
            <p:nvSpPr>
              <p:cNvPr id="93" name="Ellipse 92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3" name="Groupe 80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414" name="Groupe 81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83" name="Ellipse 82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sp>
        <p:nvSpPr>
          <p:cNvPr id="104" name="Ellipse 103"/>
          <p:cNvSpPr/>
          <p:nvPr/>
        </p:nvSpPr>
        <p:spPr>
          <a:xfrm>
            <a:off x="4067944" y="3068960"/>
            <a:ext cx="648072" cy="648072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rgbClr val="FFFDD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1400" b="1" dirty="0">
                <a:solidFill>
                  <a:schemeClr val="tx1"/>
                </a:solidFill>
              </a:rPr>
              <a:t>Z</a:t>
            </a:r>
            <a:endParaRPr lang="fr-FR" sz="1400" b="1" dirty="0">
              <a:solidFill>
                <a:schemeClr val="tx1"/>
              </a:solidFill>
              <a:latin typeface="Symbol" pitchFamily="18" charset="2"/>
            </a:endParaRPr>
          </a:p>
        </p:txBody>
      </p:sp>
      <p:grpSp>
        <p:nvGrpSpPr>
          <p:cNvPr id="12" name="Groupe 104"/>
          <p:cNvGrpSpPr>
            <a:grpSpLocks/>
          </p:cNvGrpSpPr>
          <p:nvPr/>
        </p:nvGrpSpPr>
        <p:grpSpPr bwMode="auto">
          <a:xfrm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1350" name="Groupe 105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25" name="Ellipse 12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7" name="Ellipse 12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8" name="Ellipse 12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1" name="Groupe 106"/>
            <p:cNvGrpSpPr>
              <a:grpSpLocks/>
            </p:cNvGrpSpPr>
            <p:nvPr/>
          </p:nvGrpSpPr>
          <p:grpSpPr bwMode="auto">
            <a:xfrm rot="5878396">
              <a:off x="1719557" y="2517990"/>
              <a:ext cx="432048" cy="432048"/>
              <a:chOff x="1619672" y="1988840"/>
              <a:chExt cx="432048" cy="432048"/>
            </a:xfrm>
          </p:grpSpPr>
          <p:sp>
            <p:nvSpPr>
              <p:cNvPr id="120" name="Ellipse 11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2" name="Groupe 107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15" name="Ellipse 11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353" name="Groupe 108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10" name="Ellipse 10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grpSp>
        <p:nvGrpSpPr>
          <p:cNvPr id="17" name="Groupe 129"/>
          <p:cNvGrpSpPr>
            <a:grpSpLocks/>
          </p:cNvGrpSpPr>
          <p:nvPr/>
        </p:nvGrpSpPr>
        <p:grpSpPr bwMode="auto">
          <a:xfrm rot="8752432">
            <a:off x="3779838" y="2781300"/>
            <a:ext cx="1141412" cy="1341438"/>
            <a:chOff x="1010280" y="1988840"/>
            <a:chExt cx="1141325" cy="1341991"/>
          </a:xfrm>
        </p:grpSpPr>
        <p:grpSp>
          <p:nvGrpSpPr>
            <p:cNvPr id="11289" name="Groupe 130"/>
            <p:cNvGrpSpPr>
              <a:grpSpLocks/>
            </p:cNvGrpSpPr>
            <p:nvPr/>
          </p:nvGrpSpPr>
          <p:grpSpPr bwMode="auto">
            <a:xfrm>
              <a:off x="1331640" y="1988840"/>
              <a:ext cx="720080" cy="432048"/>
              <a:chOff x="1331640" y="1988840"/>
              <a:chExt cx="720080" cy="432048"/>
            </a:xfrm>
          </p:grpSpPr>
          <p:sp>
            <p:nvSpPr>
              <p:cNvPr id="150" name="Ellipse 14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1" name="Ellipse 15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0" name="Groupe 131"/>
            <p:cNvGrpSpPr>
              <a:grpSpLocks/>
            </p:cNvGrpSpPr>
            <p:nvPr/>
          </p:nvGrpSpPr>
          <p:grpSpPr bwMode="auto">
            <a:xfrm rot="5878396">
              <a:off x="1719557" y="2517989"/>
              <a:ext cx="432048" cy="432048"/>
              <a:chOff x="1619672" y="1988840"/>
              <a:chExt cx="432048" cy="432048"/>
            </a:xfrm>
          </p:grpSpPr>
          <p:sp>
            <p:nvSpPr>
              <p:cNvPr id="145" name="Ellipse 14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8" name="Ellipse 14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1" name="Groupe 132"/>
            <p:cNvGrpSpPr>
              <a:grpSpLocks/>
            </p:cNvGrpSpPr>
            <p:nvPr/>
          </p:nvGrpSpPr>
          <p:grpSpPr bwMode="auto">
            <a:xfrm rot="6607484">
              <a:off x="866264" y="2257208"/>
              <a:ext cx="720080" cy="432048"/>
              <a:chOff x="1331640" y="1988840"/>
              <a:chExt cx="720080" cy="432048"/>
            </a:xfrm>
          </p:grpSpPr>
          <p:sp>
            <p:nvSpPr>
              <p:cNvPr id="140" name="Ellipse 139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2" name="Ellipse 141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  <p:grpSp>
          <p:nvGrpSpPr>
            <p:cNvPr id="11292" name="Groupe 133"/>
            <p:cNvGrpSpPr>
              <a:grpSpLocks/>
            </p:cNvGrpSpPr>
            <p:nvPr/>
          </p:nvGrpSpPr>
          <p:grpSpPr bwMode="auto">
            <a:xfrm rot="4432051">
              <a:off x="1207149" y="2754767"/>
              <a:ext cx="720080" cy="432048"/>
              <a:chOff x="1331640" y="1988840"/>
              <a:chExt cx="720080" cy="432048"/>
            </a:xfrm>
          </p:grpSpPr>
          <p:sp>
            <p:nvSpPr>
              <p:cNvPr id="135" name="Ellipse 134"/>
              <p:cNvSpPr/>
              <p:nvPr/>
            </p:nvSpPr>
            <p:spPr>
              <a:xfrm>
                <a:off x="1619672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6" name="Ellipse 135"/>
              <p:cNvSpPr/>
              <p:nvPr/>
            </p:nvSpPr>
            <p:spPr>
              <a:xfrm>
                <a:off x="1907704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1835696" y="2204864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1619672" y="227687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  <p:sp>
            <p:nvSpPr>
              <p:cNvPr id="139" name="Ellipse 138"/>
              <p:cNvSpPr/>
              <p:nvPr/>
            </p:nvSpPr>
            <p:spPr>
              <a:xfrm>
                <a:off x="1331640" y="1988840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FDD7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Times New Roman" pitchFamily="18" charset="0"/>
                  <a:buNone/>
                  <a:defRPr/>
                </a:pPr>
                <a:endParaRPr lang="fr-FR"/>
              </a:p>
            </p:txBody>
          </p:sp>
        </p:grpSp>
      </p:grpSp>
      <p:sp>
        <p:nvSpPr>
          <p:cNvPr id="156" name="Ellipse 155"/>
          <p:cNvSpPr/>
          <p:nvPr/>
        </p:nvSpPr>
        <p:spPr bwMode="auto">
          <a:xfrm>
            <a:off x="4355976" y="314096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Symbol" pitchFamily="18" charset="2"/>
              </a:rPr>
              <a:t>m</a:t>
            </a:r>
          </a:p>
        </p:txBody>
      </p:sp>
      <p:sp>
        <p:nvSpPr>
          <p:cNvPr id="157" name="Ellipse 156"/>
          <p:cNvSpPr/>
          <p:nvPr/>
        </p:nvSpPr>
        <p:spPr bwMode="auto">
          <a:xfrm>
            <a:off x="4139952" y="3429000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7030A0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r>
              <a:rPr lang="fr-FR" sz="800" b="1" dirty="0">
                <a:latin typeface="Symbol" pitchFamily="18" charset="2"/>
              </a:rPr>
              <a:t>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au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01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9005E-6 L 0.31024 0.139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69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5423E-6 L -0.33906 0.1436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7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324 L -0.57482 0.2454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124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324 L 0.62344 0.2769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47" y="13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7436E-6 L -0.30712 0.5666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2832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2105 L 0.24427 -0.50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62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1" grpId="0"/>
      <p:bldP spid="10332" grpId="0"/>
      <p:bldP spid="103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071"/>
            <a:ext cx="9144000" cy="593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29"/>
          <p:cNvGrpSpPr>
            <a:grpSpLocks/>
          </p:cNvGrpSpPr>
          <p:nvPr/>
        </p:nvGrpSpPr>
        <p:grpSpPr bwMode="auto">
          <a:xfrm>
            <a:off x="6468546" y="4493475"/>
            <a:ext cx="2357437" cy="1779588"/>
            <a:chOff x="468313" y="765175"/>
            <a:chExt cx="2357437" cy="1779588"/>
          </a:xfrm>
        </p:grpSpPr>
        <p:pic>
          <p:nvPicPr>
            <p:cNvPr id="63496" name="Picture 8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81013" y="765175"/>
              <a:ext cx="2344737" cy="1779588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18" name="ZoneTexte 68"/>
            <p:cNvSpPr txBox="1">
              <a:spLocks noChangeArrowheads="1"/>
            </p:cNvSpPr>
            <p:nvPr/>
          </p:nvSpPr>
          <p:spPr bwMode="auto">
            <a:xfrm>
              <a:off x="468313" y="765175"/>
              <a:ext cx="666750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ALICE</a:t>
              </a:r>
            </a:p>
          </p:txBody>
        </p:sp>
      </p:grpSp>
      <p:grpSp>
        <p:nvGrpSpPr>
          <p:cNvPr id="12312" name="Groupe 31"/>
          <p:cNvGrpSpPr>
            <a:grpSpLocks/>
          </p:cNvGrpSpPr>
          <p:nvPr/>
        </p:nvGrpSpPr>
        <p:grpSpPr bwMode="auto">
          <a:xfrm>
            <a:off x="319951" y="1188114"/>
            <a:ext cx="2640013" cy="1790700"/>
            <a:chOff x="5883275" y="4365625"/>
            <a:chExt cx="2640013" cy="1790700"/>
          </a:xfrm>
        </p:grpSpPr>
        <p:pic>
          <p:nvPicPr>
            <p:cNvPr id="63495" name="Picture 7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883275" y="4365625"/>
              <a:ext cx="2640013" cy="1790700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14" name="ZoneTexte 70"/>
            <p:cNvSpPr txBox="1">
              <a:spLocks noChangeArrowheads="1"/>
            </p:cNvSpPr>
            <p:nvPr/>
          </p:nvSpPr>
          <p:spPr bwMode="auto">
            <a:xfrm>
              <a:off x="5883275" y="4380753"/>
              <a:ext cx="646113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LHCb</a:t>
              </a:r>
              <a:endParaRPr lang="fr-FR" sz="1600" b="1" dirty="0">
                <a:solidFill>
                  <a:srgbClr val="FFFF00"/>
                </a:solidFill>
                <a:latin typeface="Estrangelo Edessa" charset="0"/>
                <a:cs typeface="Estrangelo Edessa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9951" y="4620475"/>
            <a:ext cx="2443163" cy="1652588"/>
            <a:chOff x="200567" y="4760721"/>
            <a:chExt cx="2443163" cy="1652588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200567" y="4760721"/>
              <a:ext cx="2443163" cy="1652588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2302" name="ZoneTexte 71"/>
            <p:cNvSpPr txBox="1">
              <a:spLocks noChangeArrowheads="1"/>
            </p:cNvSpPr>
            <p:nvPr/>
          </p:nvSpPr>
          <p:spPr bwMode="auto">
            <a:xfrm>
              <a:off x="200567" y="4760721"/>
              <a:ext cx="576263" cy="3381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CMS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644574"/>
          </a:xfrm>
        </p:spPr>
        <p:txBody>
          <a:bodyPr/>
          <a:lstStyle/>
          <a:p>
            <a:r>
              <a:rPr lang="en-US" dirty="0" smtClean="0"/>
              <a:t>Les points de collisions</a:t>
            </a:r>
            <a:endParaRPr lang="en-US" dirty="0"/>
          </a:p>
        </p:txBody>
      </p:sp>
      <p:sp>
        <p:nvSpPr>
          <p:cNvPr id="12301" name="ZoneTexte 69"/>
          <p:cNvSpPr txBox="1">
            <a:spLocks noChangeArrowheads="1"/>
          </p:cNvSpPr>
          <p:nvPr/>
        </p:nvSpPr>
        <p:spPr bwMode="auto">
          <a:xfrm>
            <a:off x="-3733406" y="8417527"/>
            <a:ext cx="715962" cy="3381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600" b="1">
                <a:solidFill>
                  <a:srgbClr val="FFFF00"/>
                </a:solidFill>
                <a:latin typeface="Estrangelo Edessa" charset="0"/>
                <a:cs typeface="Estrangelo Edessa" charset="0"/>
              </a:rPr>
              <a:t>ATLAS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96136" y="1188114"/>
            <a:ext cx="2622550" cy="1731623"/>
            <a:chOff x="6150122" y="1414064"/>
            <a:chExt cx="2622550" cy="1731623"/>
          </a:xfrm>
        </p:grpSpPr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6150122" y="1418487"/>
              <a:ext cx="2622550" cy="1727200"/>
            </a:xfrm>
            <a:prstGeom prst="rect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37" name="ZoneTexte 71"/>
            <p:cNvSpPr txBox="1">
              <a:spLocks noChangeArrowheads="1"/>
            </p:cNvSpPr>
            <p:nvPr/>
          </p:nvSpPr>
          <p:spPr bwMode="auto">
            <a:xfrm>
              <a:off x="6180005" y="1414064"/>
              <a:ext cx="853319" cy="3385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FFFF00"/>
                  </a:solidFill>
                  <a:latin typeface="Estrangelo Edessa" charset="0"/>
                  <a:cs typeface="Estrangelo Edessa" charset="0"/>
                </a:rPr>
                <a:t>ATLAS</a:t>
              </a:r>
              <a:endParaRPr lang="fr-FR" sz="1600" b="1" dirty="0">
                <a:solidFill>
                  <a:srgbClr val="FFFF00"/>
                </a:solidFill>
                <a:latin typeface="Estrangelo Edessa" charset="0"/>
                <a:cs typeface="Estrangelo Edessa" charset="0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29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32</a:t>
            </a:fld>
            <a:endParaRPr lang="fr-FR"/>
          </a:p>
        </p:txBody>
      </p:sp>
      <p:pic>
        <p:nvPicPr>
          <p:cNvPr id="4" name="Picture 3" descr="vuecms.gif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0" y="0"/>
            <a:ext cx="9144000" cy="6402917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4281716" y="3093360"/>
            <a:ext cx="480786" cy="29935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4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564078"/>
            <a:ext cx="4290646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r-FR" sz="1000" dirty="0" smtClean="0">
                <a:solidFill>
                  <a:srgbClr val="1664BA"/>
                </a:solidFill>
                <a:latin typeface="Arial Unicode MS" charset="0"/>
              </a:rPr>
              <a:t>21/05/2013</a:t>
            </a:r>
            <a:endParaRPr lang="en-US" sz="1000" dirty="0">
              <a:solidFill>
                <a:srgbClr val="1664BA"/>
              </a:solidFill>
              <a:latin typeface="Arial Unicode MS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La construction a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duré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16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ans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4" descr="20090123_160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0" y="1282597"/>
            <a:ext cx="7588040" cy="50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6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220B804-7620-5F41-AA51-30E24E5DC831}" type="slidenum">
              <a:rPr lang="en-US" sz="800"/>
              <a:pPr/>
              <a:t>34</a:t>
            </a:fld>
            <a:endParaRPr lang="en-US" sz="800"/>
          </a:p>
        </p:txBody>
      </p:sp>
      <p:pic>
        <p:nvPicPr>
          <p:cNvPr id="66564" name="Picture 3" descr="YB0_Serv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9" y="1497954"/>
            <a:ext cx="7293202" cy="488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faire des </a:t>
            </a:r>
            <a:r>
              <a:rPr lang="en-US" dirty="0" err="1" smtClean="0"/>
              <a:t>découvertes</a:t>
            </a:r>
            <a:r>
              <a:rPr lang="en-US" dirty="0" smtClean="0"/>
              <a:t> au LHC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9507" y="1021834"/>
            <a:ext cx="33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Cables, </a:t>
            </a:r>
            <a:r>
              <a:rPr lang="en-US" dirty="0" err="1" smtClean="0"/>
              <a:t>tuyaux</a:t>
            </a:r>
            <a:r>
              <a:rPr lang="en-US" dirty="0" smtClean="0"/>
              <a:t> </a:t>
            </a:r>
            <a:r>
              <a:rPr lang="en-US" dirty="0" err="1" smtClean="0"/>
              <a:t>fibres</a:t>
            </a:r>
            <a:r>
              <a:rPr lang="en-US" dirty="0" smtClean="0"/>
              <a:t> </a:t>
            </a:r>
            <a:r>
              <a:rPr lang="en-US" dirty="0" err="1" smtClean="0"/>
              <a:t>optiques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tonelli\My Documents\Guido\Guido\CMS TALKS\COLLOQUIO\CMS_Slice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171576"/>
            <a:ext cx="8776189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81644"/>
            <a:ext cx="9144000" cy="943429"/>
          </a:xfrm>
        </p:spPr>
        <p:txBody>
          <a:bodyPr/>
          <a:lstStyle/>
          <a:p>
            <a:r>
              <a:rPr lang="it-IT" sz="3200" dirty="0" err="1" smtClean="0">
                <a:latin typeface="Arial" charset="0"/>
                <a:ea typeface="ＭＳ Ｐゴシック" charset="0"/>
              </a:rPr>
              <a:t>Identificaction</a:t>
            </a:r>
            <a:r>
              <a:rPr lang="it-IT" sz="3200" dirty="0" smtClean="0">
                <a:latin typeface="Arial" charset="0"/>
                <a:ea typeface="ＭＳ Ｐゴシック" charset="0"/>
              </a:rPr>
              <a:t> et </a:t>
            </a:r>
            <a:r>
              <a:rPr lang="it-IT" sz="3200" dirty="0" err="1" smtClean="0">
                <a:latin typeface="Arial" charset="0"/>
                <a:ea typeface="ＭＳ Ｐゴシック" charset="0"/>
              </a:rPr>
              <a:t>mesure</a:t>
            </a:r>
            <a:endParaRPr lang="en-GB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35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212280" y="986910"/>
            <a:ext cx="59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Lien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57123" y="1171576"/>
            <a:ext cx="4029754" cy="305898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0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69975" y="1116013"/>
            <a:ext cx="6877050" cy="3897312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179388" y="5354638"/>
            <a:ext cx="864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Pour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reconstruire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correctement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toutes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traces, des programmes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informatiques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spéciaux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ont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été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développés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79387" y="5856314"/>
            <a:ext cx="7767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28600" indent="-228600" algn="just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L</a:t>
            </a:r>
            <a:r>
              <a:rPr lang="ja-JP" alt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informatique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est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aussi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une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composante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importante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dans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ce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 type d</a:t>
            </a:r>
            <a:r>
              <a:rPr lang="ja-JP" alt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’</a:t>
            </a:r>
            <a:r>
              <a:rPr lang="en-GB" sz="1400" dirty="0" err="1">
                <a:solidFill>
                  <a:srgbClr val="000000"/>
                </a:solidFill>
                <a:ea typeface="KaiTi" charset="0"/>
                <a:cs typeface="Estrangelo Edessa" charset="0"/>
              </a:rPr>
              <a:t>expérience</a:t>
            </a:r>
            <a:r>
              <a:rPr lang="en-GB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quoi </a:t>
            </a:r>
            <a:r>
              <a:rPr lang="en-US" dirty="0" err="1" smtClean="0"/>
              <a:t>ressemble</a:t>
            </a:r>
            <a:r>
              <a:rPr lang="en-US" dirty="0" smtClean="0"/>
              <a:t> un </a:t>
            </a:r>
            <a:r>
              <a:rPr lang="en-US" dirty="0" err="1" smtClean="0"/>
              <a:t>événement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2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395288" y="1020327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Il y a environ </a:t>
            </a:r>
            <a:r>
              <a:rPr lang="fr-FR" sz="1400" b="1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40 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millions de collisions chaque seconde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, nous ne pouvons en garder que 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quelques centaines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</a:t>
            </a: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395288" y="1519117"/>
            <a:ext cx="828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Il faut décider lesquelles en très peu de temps, et donc être capable d ’</a:t>
            </a:r>
            <a:r>
              <a:rPr lang="fr-FR" sz="1400" b="1" dirty="0">
                <a:solidFill>
                  <a:srgbClr val="000000"/>
                </a:solidFill>
                <a:ea typeface="KaiTi" charset="0"/>
                <a:cs typeface="Estrangelo Edessa" charset="0"/>
              </a:rPr>
              <a:t>analyser les données du détecteur en temps réel</a:t>
            </a: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. Ce tri est assuré par plusieurs centaines d’ordinateurs fonctionnant en parallèle.</a:t>
            </a: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4859338" y="2206851"/>
            <a:ext cx="4141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 dirty="0">
                <a:solidFill>
                  <a:srgbClr val="000000"/>
                </a:solidFill>
                <a:latin typeface="Estrangelo Edessa" charset="0"/>
                <a:ea typeface="KaiTi" charset="0"/>
                <a:cs typeface="Estrangelo Edessa" charset="0"/>
              </a:rPr>
              <a:t>→ 1CD de données chaque seconde, 7J/7, 24H/24…</a:t>
            </a:r>
            <a:endParaRPr lang="en-GB" sz="1400" b="1" dirty="0">
              <a:solidFill>
                <a:srgbClr val="000000"/>
              </a:solidFill>
              <a:latin typeface="Estrangelo Edessa" charset="0"/>
              <a:ea typeface="KaiTi" charset="0"/>
              <a:cs typeface="Estrangelo Edessa" charset="0"/>
            </a:endParaRPr>
          </a:p>
        </p:txBody>
      </p:sp>
      <p:pic>
        <p:nvPicPr>
          <p:cNvPr id="25608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4445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5788" y="2205037"/>
            <a:ext cx="3736071" cy="219460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5611" name="Rectangle 9"/>
          <p:cNvSpPr>
            <a:spLocks noChangeArrowheads="1"/>
          </p:cNvSpPr>
          <p:nvPr/>
        </p:nvSpPr>
        <p:spPr bwMode="auto">
          <a:xfrm>
            <a:off x="4751389" y="2845254"/>
            <a:ext cx="439261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dirty="0">
                <a:solidFill>
                  <a:srgbClr val="000000"/>
                </a:solidFill>
                <a:ea typeface="KaiTi" charset="0"/>
                <a:cs typeface="Estrangelo Edessa" charset="0"/>
              </a:rPr>
              <a:t>→ Ces données sont distribuées dans les laboratoires du monde entier pour y être stockées et </a:t>
            </a:r>
            <a:r>
              <a:rPr lang="fr-FR" sz="1400" dirty="0" smtClean="0">
                <a:solidFill>
                  <a:srgbClr val="000000"/>
                </a:solidFill>
                <a:ea typeface="KaiTi" charset="0"/>
                <a:cs typeface="Estrangelo Edessa" charset="0"/>
              </a:rPr>
              <a:t>analysées</a:t>
            </a:r>
          </a:p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  <a:p>
            <a:r>
              <a:rPr lang="fr-FR" dirty="0"/>
              <a:t>Besoin d’une grande puissance de calcul : </a:t>
            </a:r>
            <a:br>
              <a:rPr lang="fr-FR" dirty="0"/>
            </a:br>
            <a:r>
              <a:rPr lang="fr-FR" dirty="0">
                <a:sym typeface="Wingdings"/>
              </a:rPr>
              <a:t> </a:t>
            </a:r>
            <a:r>
              <a:rPr lang="fr-FR" sz="1400" dirty="0"/>
              <a:t>développement de la grille de calcul</a:t>
            </a:r>
          </a:p>
          <a:p>
            <a:pPr lvl="1"/>
            <a:r>
              <a:rPr lang="fr-FR" sz="1400" dirty="0" err="1"/>
              <a:t>Worldwide</a:t>
            </a:r>
            <a:r>
              <a:rPr lang="fr-FR" sz="1400" dirty="0"/>
              <a:t> LHC </a:t>
            </a:r>
            <a:r>
              <a:rPr lang="fr-FR" sz="1400" dirty="0" err="1"/>
              <a:t>Computing</a:t>
            </a:r>
            <a:r>
              <a:rPr lang="fr-FR" sz="1400" dirty="0"/>
              <a:t> </a:t>
            </a:r>
            <a:r>
              <a:rPr lang="fr-FR" sz="1400" dirty="0" err="1"/>
              <a:t>Grid</a:t>
            </a:r>
            <a:r>
              <a:rPr lang="fr-FR" sz="1400" dirty="0"/>
              <a:t> connecte 1000000 processeurs dans 34 pays avec des transferts de données </a:t>
            </a:r>
            <a:r>
              <a:rPr lang="fr-FR" sz="1400" dirty="0" smtClean="0"/>
              <a:t>ultra</a:t>
            </a:r>
            <a:r>
              <a:rPr lang="fr-FR" sz="1400" dirty="0"/>
              <a:t>-rapides</a:t>
            </a:r>
          </a:p>
          <a:p>
            <a:pPr marL="228600" indent="-228600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 dirty="0">
              <a:solidFill>
                <a:srgbClr val="000000"/>
              </a:solidFill>
              <a:ea typeface="KaiTi" charset="0"/>
              <a:cs typeface="Estrangelo Edess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Trier stocker et </a:t>
            </a:r>
            <a:r>
              <a:rPr lang="en-US" dirty="0" err="1" smtClean="0"/>
              <a:t>reconstruire</a:t>
            </a:r>
            <a:r>
              <a:rPr lang="en-US" dirty="0" smtClean="0"/>
              <a:t> les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29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Découverte</a:t>
            </a:r>
            <a:r>
              <a:rPr lang="en-US" dirty="0" smtClean="0"/>
              <a:t> du boson de Higgs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Recherche</a:t>
            </a:r>
            <a:r>
              <a:rPr lang="en-US" sz="4000" dirty="0" smtClean="0"/>
              <a:t> du boson de Higgs : </a:t>
            </a:r>
            <a:r>
              <a:rPr lang="en-US" sz="4000" dirty="0" err="1"/>
              <a:t>H</a:t>
            </a:r>
            <a:r>
              <a:rPr lang="en-US" sz="4000" dirty="0" err="1" smtClean="0"/>
              <a:t>→</a:t>
            </a:r>
            <a:r>
              <a:rPr lang="en-US" sz="4000" dirty="0" err="1" smtClean="0">
                <a:latin typeface="Symbol" charset="2"/>
                <a:cs typeface="Symbol" charset="2"/>
              </a:rPr>
              <a:t>gg</a:t>
            </a:r>
            <a:endParaRPr lang="en-US" sz="4000" dirty="0">
              <a:latin typeface="Symbol" charset="2"/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39</a:t>
            </a:fld>
            <a:endParaRPr lang="fr-FR"/>
          </a:p>
        </p:txBody>
      </p:sp>
      <p:pic>
        <p:nvPicPr>
          <p:cNvPr id="5" name="Picture 4" descr="higgsfeyn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5" y="1734278"/>
            <a:ext cx="7416800" cy="336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490" y="5673085"/>
            <a:ext cx="456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Bruits de </a:t>
            </a:r>
            <a:r>
              <a:rPr lang="en-US" dirty="0" err="1" smtClean="0"/>
              <a:t>fonds</a:t>
            </a:r>
            <a:r>
              <a:rPr lang="en-US" dirty="0" smtClean="0"/>
              <a:t> dominants : </a:t>
            </a:r>
            <a:r>
              <a:rPr lang="en-US" dirty="0" err="1" smtClean="0"/>
              <a:t>gg➝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cs typeface="Symbol" charset="2"/>
              </a:rPr>
              <a:t> et </a:t>
            </a:r>
            <a:r>
              <a:rPr lang="en-US" dirty="0" err="1" smtClean="0"/>
              <a:t>qq➝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23363" cy="1127125"/>
          </a:xfrm>
        </p:spPr>
        <p:txBody>
          <a:bodyPr/>
          <a:lstStyle/>
          <a:p>
            <a:r>
              <a:rPr lang="en-US" dirty="0" smtClean="0"/>
              <a:t>Point de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théorique</a:t>
            </a:r>
            <a:endParaRPr lang="en-US" dirty="0"/>
          </a:p>
        </p:txBody>
      </p:sp>
      <p:pic>
        <p:nvPicPr>
          <p:cNvPr id="11" name="Image 3" descr="sm-lagrangian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06" y="1298668"/>
            <a:ext cx="4950802" cy="2656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7" y="4585543"/>
            <a:ext cx="1840821" cy="151257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018" y="4381354"/>
            <a:ext cx="2661546" cy="1863320"/>
          </a:xfrm>
          <a:prstGeom prst="rect">
            <a:avLst/>
          </a:prstGeom>
        </p:spPr>
      </p:pic>
      <p:pic>
        <p:nvPicPr>
          <p:cNvPr id="14" name="Imag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7490" y="4478109"/>
            <a:ext cx="1936755" cy="17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3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H_g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2201" b="3381"/>
          <a:stretch>
            <a:fillRect/>
          </a:stretch>
        </p:blipFill>
        <p:spPr bwMode="auto">
          <a:xfrm>
            <a:off x="0" y="-26988"/>
            <a:ext cx="9144000" cy="60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819811" y="4723712"/>
            <a:ext cx="1943100" cy="43180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rgbClr val="92D050"/>
                </a:solidFill>
                <a:latin typeface="Consolas" pitchFamily="49" charset="0"/>
                <a:ea typeface="Gulim" pitchFamily="34" charset="-127"/>
                <a:cs typeface="Consolas" pitchFamily="49" charset="0"/>
              </a:rPr>
              <a:t>H</a:t>
            </a:r>
            <a:r>
              <a:rPr lang="fr-FR" b="1" dirty="0">
                <a:solidFill>
                  <a:srgbClr val="92D050"/>
                </a:solidFill>
                <a:latin typeface="Arial"/>
                <a:ea typeface="Gulim" pitchFamily="34" charset="-127"/>
                <a:cs typeface="Arial"/>
              </a:rPr>
              <a:t>→2photons</a:t>
            </a:r>
            <a:endParaRPr lang="fr-FR" b="1" dirty="0">
              <a:solidFill>
                <a:srgbClr val="92D050"/>
              </a:solidFill>
              <a:latin typeface="Consolas" pitchFamily="49" charset="0"/>
              <a:ea typeface="Gulim" pitchFamily="34" charset="-127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0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1776" y="1248389"/>
            <a:ext cx="6460903" cy="524448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Le boson de </a:t>
            </a:r>
            <a:r>
              <a:rPr lang="fr-FR" sz="1800" dirty="0" err="1" smtClean="0"/>
              <a:t>Higgs</a:t>
            </a:r>
            <a:r>
              <a:rPr lang="fr-FR" sz="1800" dirty="0" smtClean="0"/>
              <a:t> créé se désintègre très vite et n’est pas visible dans le détecteur. Considérons le cas </a:t>
            </a:r>
          </a:p>
          <a:p>
            <a:endParaRPr lang="fr-FR" sz="1800" dirty="0" smtClean="0"/>
          </a:p>
          <a:p>
            <a:r>
              <a:rPr lang="fr-FR" sz="1800" dirty="0" smtClean="0"/>
              <a:t>E=mc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 est le cas particulier d’une équation plus générale :</a:t>
            </a:r>
            <a:br>
              <a:rPr lang="fr-FR" sz="1800" dirty="0" smtClean="0"/>
            </a:br>
            <a:r>
              <a:rPr lang="fr-FR" sz="1800" dirty="0" smtClean="0"/>
              <a:t>Appliqué au </a:t>
            </a:r>
            <a:r>
              <a:rPr lang="fr-FR" sz="1800" dirty="0" err="1" smtClean="0"/>
              <a:t>Higgs</a:t>
            </a:r>
            <a:r>
              <a:rPr lang="fr-FR" sz="1800" dirty="0" smtClean="0"/>
              <a:t> :</a:t>
            </a:r>
            <a:endParaRPr lang="fr-FR" sz="1800" dirty="0"/>
          </a:p>
          <a:p>
            <a:r>
              <a:rPr lang="fr-FR" sz="1800" dirty="0" smtClean="0"/>
              <a:t>Conservation de l’énergie et de l’impulsion :</a:t>
            </a:r>
          </a:p>
          <a:p>
            <a:pPr marL="0" indent="0">
              <a:buNone/>
            </a:pPr>
            <a:endParaRPr lang="fr-FR" sz="1800" dirty="0" smtClean="0"/>
          </a:p>
          <a:p>
            <a:r>
              <a:rPr lang="fr-FR" sz="1800" dirty="0" smtClean="0"/>
              <a:t>On peut donc remonter à la masse de la particule qui a donné naissance aux deux photons :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" y="1928996"/>
            <a:ext cx="1676400" cy="25146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262010" y="1552354"/>
            <a:ext cx="369071" cy="3690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ghtning Bolt 15"/>
          <p:cNvSpPr/>
          <p:nvPr/>
        </p:nvSpPr>
        <p:spPr>
          <a:xfrm>
            <a:off x="7712922" y="1921425"/>
            <a:ext cx="482619" cy="227976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ghtning Bolt 16"/>
          <p:cNvSpPr/>
          <p:nvPr/>
        </p:nvSpPr>
        <p:spPr>
          <a:xfrm flipV="1">
            <a:off x="7712923" y="1335233"/>
            <a:ext cx="482618" cy="211693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36" y="2618222"/>
            <a:ext cx="2118360" cy="29718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1" y="5365533"/>
            <a:ext cx="6880860" cy="5105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3273" y="5992262"/>
            <a:ext cx="1827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Masse </a:t>
            </a:r>
            <a:r>
              <a:rPr lang="en-US" dirty="0" err="1" smtClean="0">
                <a:solidFill>
                  <a:srgbClr val="FF0000"/>
                </a:solidFill>
              </a:rPr>
              <a:t>invariante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5765" y="1878001"/>
            <a:ext cx="3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203260" y="1150567"/>
            <a:ext cx="33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8302201" y="1939842"/>
            <a:ext cx="3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" y="3796040"/>
            <a:ext cx="2293620" cy="66294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2" y="2915402"/>
            <a:ext cx="2184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Bruit de fond : </a:t>
            </a:r>
            <a:r>
              <a:rPr lang="en-US" dirty="0" err="1" smtClean="0"/>
              <a:t>gg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Capture d’écran 2013-05-21 à 16.12.5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8797"/>
          <a:stretch/>
        </p:blipFill>
        <p:spPr>
          <a:xfrm>
            <a:off x="2133599" y="1989979"/>
            <a:ext cx="3290647" cy="269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99" y="2010755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9593" y="4303999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4586" y="3934667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108" y="2010755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7586" y="5370172"/>
            <a:ext cx="458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résonnant</a:t>
            </a:r>
            <a:endParaRPr lang="en-US" dirty="0"/>
          </a:p>
          <a:p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err="1" smtClean="0"/>
              <a:t>de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exponetiellement</a:t>
            </a:r>
            <a:r>
              <a:rPr lang="en-US" dirty="0" smtClean="0"/>
              <a:t> </a:t>
            </a:r>
            <a:r>
              <a:rPr lang="en-US" dirty="0" err="1" smtClean="0"/>
              <a:t>décroissante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5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967655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découverte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208" y="2720780"/>
            <a:ext cx="4182539" cy="3975100"/>
          </a:xfrm>
        </p:spPr>
        <p:txBody>
          <a:bodyPr/>
          <a:lstStyle/>
          <a:p>
            <a:r>
              <a:rPr lang="en-US" dirty="0" smtClean="0"/>
              <a:t>Observation de CMS (</a:t>
            </a:r>
            <a:r>
              <a:rPr lang="en-US" dirty="0" err="1" smtClean="0"/>
              <a:t>juillet</a:t>
            </a:r>
            <a:r>
              <a:rPr lang="en-US" dirty="0" smtClean="0"/>
              <a:t> 2012)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1447" y="2720780"/>
            <a:ext cx="4201915" cy="3975100"/>
          </a:xfrm>
        </p:spPr>
        <p:txBody>
          <a:bodyPr/>
          <a:lstStyle/>
          <a:p>
            <a:r>
              <a:rPr lang="en-US" dirty="0" smtClean="0"/>
              <a:t>Observation </a:t>
            </a:r>
            <a:r>
              <a:rPr lang="en-US" dirty="0" err="1" smtClean="0"/>
              <a:t>d’ATLAS</a:t>
            </a:r>
            <a:r>
              <a:rPr lang="en-US" dirty="0" smtClean="0"/>
              <a:t> (</a:t>
            </a:r>
            <a:r>
              <a:rPr lang="en-US" dirty="0" err="1" smtClean="0"/>
              <a:t>juillet</a:t>
            </a:r>
            <a:r>
              <a:rPr lang="en-US" dirty="0" smtClean="0"/>
              <a:t> 2012)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43</a:t>
            </a:fld>
            <a:endParaRPr lang="fr-FR"/>
          </a:p>
        </p:txBody>
      </p:sp>
      <p:pic>
        <p:nvPicPr>
          <p:cNvPr id="7" name="Picture 6" descr="Capture d’écran 2012-10-22 à 12.18.3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8" y="3384687"/>
            <a:ext cx="3758154" cy="2996762"/>
          </a:xfrm>
          <a:prstGeom prst="rect">
            <a:avLst/>
          </a:prstGeom>
        </p:spPr>
      </p:pic>
      <p:pic>
        <p:nvPicPr>
          <p:cNvPr id="8" name="Picture 7" descr="Capture d’écran 2012-10-22 à 12.18.2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2" y="3384687"/>
            <a:ext cx="3808361" cy="2912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7147" y="1411223"/>
            <a:ext cx="656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Pour </a:t>
            </a:r>
            <a:r>
              <a:rPr lang="en-US" dirty="0" err="1" smtClean="0"/>
              <a:t>chaque</a:t>
            </a:r>
            <a:r>
              <a:rPr lang="en-US" dirty="0" smtClean="0"/>
              <a:t> collision </a:t>
            </a:r>
            <a:r>
              <a:rPr lang="en-US" dirty="0" err="1" smtClean="0"/>
              <a:t>contenant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paire</a:t>
            </a:r>
            <a:r>
              <a:rPr lang="en-US" dirty="0" smtClean="0"/>
              <a:t> de photon, on </a:t>
            </a:r>
            <a:r>
              <a:rPr lang="en-US" dirty="0" err="1" smtClean="0"/>
              <a:t>calcule</a:t>
            </a:r>
            <a:r>
              <a:rPr lang="en-US" dirty="0" smtClean="0"/>
              <a:t> : </a:t>
            </a:r>
            <a:endParaRPr lang="en-US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32" y="1823979"/>
            <a:ext cx="4975860" cy="50292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3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dirty="0" smtClean="0">
                <a:sym typeface="Wingdings"/>
              </a:rPr>
              <a:t> en </a:t>
            </a:r>
            <a:r>
              <a:rPr lang="en-US" dirty="0" err="1" smtClean="0">
                <a:sym typeface="Wingdings"/>
              </a:rPr>
              <a:t>fonction</a:t>
            </a:r>
            <a:r>
              <a:rPr lang="en-US" dirty="0" smtClean="0">
                <a:sym typeface="Wingdings"/>
              </a:rPr>
              <a:t> du temps</a:t>
            </a:r>
            <a:endParaRPr lang="en-US" dirty="0"/>
          </a:p>
        </p:txBody>
      </p:sp>
      <p:pic>
        <p:nvPicPr>
          <p:cNvPr id="7" name="Hgg_FixedScale_Short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588" y="1223963"/>
            <a:ext cx="5075237" cy="49228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Autre</a:t>
            </a:r>
            <a:r>
              <a:rPr lang="en-US" sz="4000" dirty="0" smtClean="0"/>
              <a:t> canal : H→</a:t>
            </a:r>
            <a:r>
              <a:rPr lang="en-US" dirty="0"/>
              <a:t>ZZ</a:t>
            </a:r>
            <a:r>
              <a:rPr lang="en-US" dirty="0" smtClean="0"/>
              <a:t>→4 leptons</a:t>
            </a:r>
            <a:endParaRPr lang="en-US" sz="4000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45</a:t>
            </a:fld>
            <a:endParaRPr lang="fr-FR"/>
          </a:p>
        </p:txBody>
      </p:sp>
      <p:pic>
        <p:nvPicPr>
          <p:cNvPr id="6" name="Picture 5" descr="hzz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" y="1389155"/>
            <a:ext cx="3564167" cy="3215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53104" y="2884764"/>
            <a:ext cx="241892" cy="251993"/>
          </a:xfrm>
          <a:prstGeom prst="ellipse">
            <a:avLst/>
          </a:prstGeom>
          <a:pattFill prst="wdUpDiag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74050" y="5254546"/>
            <a:ext cx="88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Mistral"/>
                <a:cs typeface="Mistral"/>
              </a:rPr>
              <a:t>l </a:t>
            </a:r>
            <a:r>
              <a:rPr lang="en-US" dirty="0" smtClean="0"/>
              <a:t>= e,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5107441" y="1802482"/>
            <a:ext cx="2857273" cy="3023518"/>
            <a:chOff x="2758" y="2316"/>
            <a:chExt cx="1130" cy="1232"/>
          </a:xfrm>
        </p:grpSpPr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3233" y="2785"/>
              <a:ext cx="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H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Oval 23"/>
            <p:cNvSpPr>
              <a:spLocks noChangeArrowheads="1"/>
            </p:cNvSpPr>
            <p:nvPr/>
          </p:nvSpPr>
          <p:spPr bwMode="auto">
            <a:xfrm>
              <a:off x="3434" y="2741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57"/>
            <p:cNvSpPr>
              <a:spLocks noChangeShapeType="1"/>
            </p:cNvSpPr>
            <p:nvPr/>
          </p:nvSpPr>
          <p:spPr bwMode="auto">
            <a:xfrm>
              <a:off x="2758" y="2991"/>
              <a:ext cx="4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58"/>
            <p:cNvSpPr>
              <a:spLocks noChangeShapeType="1"/>
            </p:cNvSpPr>
            <p:nvPr/>
          </p:nvSpPr>
          <p:spPr bwMode="auto">
            <a:xfrm flipH="1">
              <a:off x="3381" y="2984"/>
              <a:ext cx="50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59"/>
            <p:cNvSpPr>
              <a:spLocks noChangeArrowheads="1"/>
            </p:cNvSpPr>
            <p:nvPr/>
          </p:nvSpPr>
          <p:spPr bwMode="auto">
            <a:xfrm>
              <a:off x="3267" y="2940"/>
              <a:ext cx="86" cy="94"/>
            </a:xfrm>
            <a:prstGeom prst="ellipse">
              <a:avLst/>
            </a:prstGeom>
            <a:solidFill>
              <a:srgbClr val="85A78B"/>
            </a:solidFill>
            <a:ln w="9525" algn="ctr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 flipV="1">
              <a:off x="3353" y="2811"/>
              <a:ext cx="78" cy="112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61"/>
            <p:cNvSpPr>
              <a:spLocks noChangeShapeType="1"/>
            </p:cNvSpPr>
            <p:nvPr/>
          </p:nvSpPr>
          <p:spPr bwMode="auto">
            <a:xfrm flipH="1">
              <a:off x="3185" y="3045"/>
              <a:ext cx="83" cy="127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62"/>
            <p:cNvSpPr>
              <a:spLocks noChangeArrowheads="1"/>
            </p:cNvSpPr>
            <p:nvPr/>
          </p:nvSpPr>
          <p:spPr bwMode="auto">
            <a:xfrm>
              <a:off x="3134" y="3179"/>
              <a:ext cx="50" cy="57"/>
            </a:xfrm>
            <a:prstGeom prst="ellipse">
              <a:avLst/>
            </a:prstGeom>
            <a:solidFill>
              <a:srgbClr val="008077"/>
            </a:solidFill>
            <a:ln w="7938">
              <a:solidFill>
                <a:srgbClr val="62494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64"/>
            <p:cNvSpPr>
              <a:spLocks noChangeArrowheads="1"/>
            </p:cNvSpPr>
            <p:nvPr/>
          </p:nvSpPr>
          <p:spPr bwMode="auto">
            <a:xfrm>
              <a:off x="3371" y="26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65"/>
            <p:cNvSpPr>
              <a:spLocks noChangeArrowheads="1"/>
            </p:cNvSpPr>
            <p:nvPr/>
          </p:nvSpPr>
          <p:spPr bwMode="auto">
            <a:xfrm>
              <a:off x="2770" y="281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0" name="Rectangle 66"/>
            <p:cNvSpPr>
              <a:spLocks noChangeArrowheads="1"/>
            </p:cNvSpPr>
            <p:nvPr/>
          </p:nvSpPr>
          <p:spPr bwMode="auto">
            <a:xfrm>
              <a:off x="3794" y="2822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p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1" name="Rectangle 67"/>
            <p:cNvSpPr>
              <a:spLocks noChangeArrowheads="1"/>
            </p:cNvSpPr>
            <p:nvPr/>
          </p:nvSpPr>
          <p:spPr bwMode="auto">
            <a:xfrm>
              <a:off x="3055" y="307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</a:rPr>
                <a:t>Z</a:t>
              </a:r>
              <a:endParaRPr lang="en-US" sz="1600"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" name="Line 68"/>
            <p:cNvSpPr>
              <a:spLocks noChangeShapeType="1"/>
            </p:cNvSpPr>
            <p:nvPr/>
          </p:nvSpPr>
          <p:spPr bwMode="auto">
            <a:xfrm>
              <a:off x="3155" y="3214"/>
              <a:ext cx="15" cy="26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69"/>
            <p:cNvSpPr>
              <a:spLocks noChangeShapeType="1"/>
            </p:cNvSpPr>
            <p:nvPr/>
          </p:nvSpPr>
          <p:spPr bwMode="auto">
            <a:xfrm flipH="1">
              <a:off x="2907" y="3207"/>
              <a:ext cx="249" cy="15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 flipV="1">
              <a:off x="3466" y="2452"/>
              <a:ext cx="28" cy="308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V="1">
              <a:off x="3458" y="2600"/>
              <a:ext cx="311" cy="17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72"/>
            <p:cNvSpPr>
              <a:spLocks noChangeArrowheads="1"/>
            </p:cNvSpPr>
            <p:nvPr/>
          </p:nvSpPr>
          <p:spPr bwMode="auto">
            <a:xfrm>
              <a:off x="3400" y="2316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7" name="Rectangle 73"/>
            <p:cNvSpPr>
              <a:spLocks noChangeArrowheads="1"/>
            </p:cNvSpPr>
            <p:nvPr/>
          </p:nvSpPr>
          <p:spPr bwMode="auto">
            <a:xfrm>
              <a:off x="3771" y="2567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  <p:sp>
          <p:nvSpPr>
            <p:cNvPr id="28" name="Rectangle 74"/>
            <p:cNvSpPr>
              <a:spLocks noChangeArrowheads="1"/>
            </p:cNvSpPr>
            <p:nvPr/>
          </p:nvSpPr>
          <p:spPr bwMode="auto">
            <a:xfrm>
              <a:off x="2816" y="3237"/>
              <a:ext cx="1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+</a:t>
              </a:r>
            </a:p>
          </p:txBody>
        </p:sp>
        <p:sp>
          <p:nvSpPr>
            <p:cNvPr id="29" name="Rectangle 75"/>
            <p:cNvSpPr>
              <a:spLocks noChangeArrowheads="1"/>
            </p:cNvSpPr>
            <p:nvPr/>
          </p:nvSpPr>
          <p:spPr bwMode="auto">
            <a:xfrm>
              <a:off x="3197" y="3394"/>
              <a:ext cx="1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</a:t>
              </a:r>
              <a:r>
                <a:rPr lang="en-US" sz="1600" baseline="30000">
                  <a:solidFill>
                    <a:srgbClr val="000000"/>
                  </a:solidFill>
                  <a:effectLst/>
                  <a:latin typeface="Helvetica" charset="0"/>
                  <a:sym typeface="Symbol" charset="0"/>
                </a:rPr>
                <a:t>-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7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G13002_Even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7158"/>
            <a:ext cx="9144000" cy="5851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display H</a:t>
            </a:r>
            <a:r>
              <a:rPr lang="en-US" dirty="0" smtClean="0">
                <a:sym typeface="Wingdings"/>
              </a:rPr>
              <a:t>4 leptons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6" name="LHC collision event at CMS showing four high energy muons (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24955"/>
            <a:ext cx="9123363" cy="51317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r>
              <a:rPr lang="en-US" dirty="0" smtClean="0"/>
              <a:t> 4 leptons</a:t>
            </a:r>
            <a:endParaRPr lang="en-US" dirty="0"/>
          </a:p>
        </p:txBody>
      </p:sp>
      <p:pic>
        <p:nvPicPr>
          <p:cNvPr id="7" name="Content Placeholder 6" descr="Capture d’écran 2013-05-19 à 16.45.50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07" r="-1780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10289" y="1651000"/>
            <a:ext cx="11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H  4l en </a:t>
            </a:r>
            <a:r>
              <a:rPr lang="en-US" dirty="0" err="1">
                <a:sym typeface="Wingdings"/>
              </a:rPr>
              <a:t>fonction</a:t>
            </a:r>
            <a:r>
              <a:rPr lang="en-US" dirty="0">
                <a:sym typeface="Wingdings"/>
              </a:rPr>
              <a:t> du temps</a:t>
            </a:r>
            <a:endParaRPr lang="en-US" dirty="0"/>
          </a:p>
        </p:txBody>
      </p:sp>
      <p:pic>
        <p:nvPicPr>
          <p:cNvPr id="7" name="Content Placeholder 6" descr="HZZ4l_animate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74" r="-1697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4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de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expérimental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6" descr="Capture d’écran 2013-11-06 à 19.5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95" y="3685118"/>
            <a:ext cx="3663441" cy="2633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apture d’écran 2013-11-06 à 19.5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1" y="3687696"/>
            <a:ext cx="3127027" cy="2631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3" descr="LHC_hall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14" y="1436537"/>
            <a:ext cx="2630318" cy="18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 : la science, </a:t>
            </a:r>
            <a:r>
              <a:rPr lang="en-US" sz="3600" dirty="0" err="1" smtClean="0"/>
              <a:t>école</a:t>
            </a:r>
            <a:r>
              <a:rPr lang="en-US" sz="3600" dirty="0" smtClean="0"/>
              <a:t> de la patience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085555"/>
            <a:ext cx="8540447" cy="526494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1964 </a:t>
            </a:r>
            <a:r>
              <a:rPr lang="en-US" sz="1600" dirty="0"/>
              <a:t>: publication du </a:t>
            </a:r>
            <a:r>
              <a:rPr lang="en-US" sz="1600" dirty="0" err="1"/>
              <a:t>mécanisme</a:t>
            </a:r>
            <a:r>
              <a:rPr lang="en-US" sz="1600" dirty="0"/>
              <a:t> de Higgs par Robert </a:t>
            </a:r>
            <a:r>
              <a:rPr lang="en-US" sz="1600" dirty="0" err="1"/>
              <a:t>Brout</a:t>
            </a:r>
            <a:r>
              <a:rPr lang="en-US" sz="1600" dirty="0"/>
              <a:t>, </a:t>
            </a:r>
            <a:r>
              <a:rPr lang="en-US" sz="1600" dirty="0" err="1"/>
              <a:t>François</a:t>
            </a:r>
            <a:r>
              <a:rPr lang="en-US" sz="1600" dirty="0"/>
              <a:t> </a:t>
            </a:r>
            <a:r>
              <a:rPr lang="en-US" sz="1600" dirty="0" err="1"/>
              <a:t>Englert</a:t>
            </a:r>
            <a:r>
              <a:rPr lang="en-US" sz="1600" dirty="0"/>
              <a:t> et Peter Higgs</a:t>
            </a:r>
          </a:p>
          <a:p>
            <a:r>
              <a:rPr lang="en-US" sz="1600" dirty="0"/>
              <a:t>1967 : </a:t>
            </a:r>
            <a:r>
              <a:rPr lang="en-US" sz="1600" dirty="0" err="1"/>
              <a:t>théorie</a:t>
            </a:r>
            <a:r>
              <a:rPr lang="en-US" sz="1600" dirty="0"/>
              <a:t> </a:t>
            </a:r>
            <a:r>
              <a:rPr lang="en-US" sz="1600" dirty="0" err="1"/>
              <a:t>complète</a:t>
            </a:r>
            <a:r>
              <a:rPr lang="en-US" sz="1600" dirty="0"/>
              <a:t> pour </a:t>
            </a:r>
            <a:r>
              <a:rPr lang="en-US" sz="1600" dirty="0" err="1"/>
              <a:t>toutes</a:t>
            </a:r>
            <a:r>
              <a:rPr lang="en-US" sz="1600" dirty="0"/>
              <a:t> les </a:t>
            </a:r>
            <a:r>
              <a:rPr lang="en-US" sz="1600" dirty="0" err="1"/>
              <a:t>particules</a:t>
            </a:r>
            <a:r>
              <a:rPr lang="en-US" sz="1600" dirty="0"/>
              <a:t> </a:t>
            </a:r>
            <a:r>
              <a:rPr lang="en-US" sz="1600" dirty="0" err="1"/>
              <a:t>élémentaires</a:t>
            </a:r>
            <a:r>
              <a:rPr lang="en-US" sz="1600" dirty="0"/>
              <a:t> , Steven Weinberg</a:t>
            </a:r>
          </a:p>
          <a:p>
            <a:r>
              <a:rPr lang="en-US" sz="1600" dirty="0" smtClean="0"/>
              <a:t>1983 </a:t>
            </a:r>
            <a:r>
              <a:rPr lang="en-US" sz="1600" dirty="0"/>
              <a:t>: premier </a:t>
            </a:r>
            <a:r>
              <a:rPr lang="en-US" sz="1600" dirty="0" err="1"/>
              <a:t>groupe</a:t>
            </a:r>
            <a:r>
              <a:rPr lang="en-US" sz="1600" dirty="0"/>
              <a:t> de </a:t>
            </a:r>
            <a:r>
              <a:rPr lang="en-US" sz="1600" dirty="0" err="1"/>
              <a:t>réflexion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</a:t>
            </a:r>
            <a:r>
              <a:rPr lang="en-US" sz="1600" dirty="0" err="1"/>
              <a:t>l'intérêt</a:t>
            </a:r>
            <a:r>
              <a:rPr lang="en-US" sz="1600" dirty="0"/>
              <a:t> de la construction du </a:t>
            </a:r>
            <a:r>
              <a:rPr lang="en-US" sz="1600" dirty="0" smtClean="0"/>
              <a:t>LHC</a:t>
            </a:r>
          </a:p>
          <a:p>
            <a:r>
              <a:rPr lang="en-US" sz="1600" dirty="0" smtClean="0"/>
              <a:t>1984 : </a:t>
            </a:r>
            <a:r>
              <a:rPr lang="en-US" sz="1600" dirty="0" err="1" smtClean="0"/>
              <a:t>Découverte</a:t>
            </a:r>
            <a:r>
              <a:rPr lang="en-US" sz="1600" dirty="0" smtClean="0"/>
              <a:t> des bosons W et Z au CERN.</a:t>
            </a:r>
            <a:endParaRPr lang="en-US" sz="1600" dirty="0"/>
          </a:p>
          <a:p>
            <a:r>
              <a:rPr lang="en-US" sz="1600" dirty="0"/>
              <a:t>1989-2000 : le boson de Higgs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recherche</a:t>
            </a:r>
            <a:r>
              <a:rPr lang="en-US" sz="1600" dirty="0"/>
              <a:t>́ </a:t>
            </a:r>
            <a:r>
              <a:rPr lang="en-US" sz="1600" dirty="0" err="1"/>
              <a:t>sur</a:t>
            </a:r>
            <a:r>
              <a:rPr lang="en-US" sz="1600" dirty="0"/>
              <a:t> le </a:t>
            </a:r>
            <a:r>
              <a:rPr lang="en-US" sz="1600" dirty="0" err="1"/>
              <a:t>collisionneur</a:t>
            </a:r>
            <a:r>
              <a:rPr lang="en-US" sz="1600" dirty="0"/>
              <a:t> LEP au CERN sans </a:t>
            </a:r>
            <a:r>
              <a:rPr lang="en-US" sz="1600" dirty="0" err="1" smtClean="0"/>
              <a:t>succès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1992-2011 : le boson de Higgs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recherche</a:t>
            </a:r>
            <a:r>
              <a:rPr lang="en-US" sz="1600" dirty="0"/>
              <a:t>́ </a:t>
            </a:r>
            <a:r>
              <a:rPr lang="en-US" sz="1600" dirty="0" err="1"/>
              <a:t>sur</a:t>
            </a:r>
            <a:r>
              <a:rPr lang="en-US" sz="1600" dirty="0"/>
              <a:t> le </a:t>
            </a:r>
            <a:r>
              <a:rPr lang="en-US" sz="1600" dirty="0" err="1"/>
              <a:t>collisionneur</a:t>
            </a:r>
            <a:r>
              <a:rPr lang="en-US" sz="1600" dirty="0"/>
              <a:t> </a:t>
            </a:r>
            <a:r>
              <a:rPr lang="en-US" sz="1600" dirty="0" err="1"/>
              <a:t>Tevatron</a:t>
            </a:r>
            <a:r>
              <a:rPr lang="en-US" sz="1600" dirty="0"/>
              <a:t> aux USA sans </a:t>
            </a:r>
            <a:r>
              <a:rPr lang="en-US" sz="1600" dirty="0" err="1"/>
              <a:t>succès</a:t>
            </a:r>
            <a:endParaRPr lang="en-US" sz="1600" dirty="0"/>
          </a:p>
          <a:p>
            <a:r>
              <a:rPr lang="en-US" sz="1600" dirty="0" smtClean="0"/>
              <a:t>1984</a:t>
            </a:r>
            <a:r>
              <a:rPr lang="en-US" sz="1600" dirty="0"/>
              <a:t>-1998 : phase de conception du LHC et de </a:t>
            </a:r>
            <a:r>
              <a:rPr lang="en-US" sz="1600" dirty="0" err="1"/>
              <a:t>ses</a:t>
            </a:r>
            <a:r>
              <a:rPr lang="en-US" sz="1600" dirty="0"/>
              <a:t> </a:t>
            </a:r>
            <a:r>
              <a:rPr lang="en-US" sz="1600" dirty="0" err="1"/>
              <a:t>détecteurs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1998</a:t>
            </a:r>
            <a:r>
              <a:rPr lang="en-US" sz="1600" dirty="0"/>
              <a:t>-2008 : phase de construction du LHC et de </a:t>
            </a:r>
            <a:r>
              <a:rPr lang="en-US" sz="1600" dirty="0" err="1"/>
              <a:t>ses</a:t>
            </a:r>
            <a:r>
              <a:rPr lang="en-US" sz="1600" dirty="0"/>
              <a:t> </a:t>
            </a:r>
            <a:r>
              <a:rPr lang="en-US" sz="1600" dirty="0" err="1"/>
              <a:t>détecteurs</a:t>
            </a:r>
            <a:endParaRPr lang="en-US" sz="1600" dirty="0"/>
          </a:p>
          <a:p>
            <a:r>
              <a:rPr lang="en-US" sz="1600" dirty="0"/>
              <a:t>2012 : </a:t>
            </a:r>
            <a:r>
              <a:rPr lang="en-US" sz="1600" dirty="0" err="1"/>
              <a:t>découverte</a:t>
            </a:r>
            <a:r>
              <a:rPr lang="en-US" sz="1600" dirty="0"/>
              <a:t> au LHC </a:t>
            </a:r>
            <a:r>
              <a:rPr lang="en-US" sz="1600" dirty="0" err="1"/>
              <a:t>d'une</a:t>
            </a:r>
            <a:r>
              <a:rPr lang="en-US" sz="1600" dirty="0"/>
              <a:t> </a:t>
            </a:r>
            <a:r>
              <a:rPr lang="en-US" sz="1600" dirty="0" err="1"/>
              <a:t>particule</a:t>
            </a:r>
            <a:r>
              <a:rPr lang="en-US" sz="1600" dirty="0"/>
              <a:t> compatible avec le boson de </a:t>
            </a:r>
            <a:r>
              <a:rPr lang="en-US" sz="1600" dirty="0" smtClean="0"/>
              <a:t>Higgs</a:t>
            </a:r>
          </a:p>
          <a:p>
            <a:r>
              <a:rPr lang="en-US" sz="1600" dirty="0" smtClean="0"/>
              <a:t>2013 : Confirmation de la </a:t>
            </a:r>
            <a:r>
              <a:rPr lang="en-US" sz="1600" dirty="0" err="1" smtClean="0"/>
              <a:t>découverte</a:t>
            </a:r>
            <a:r>
              <a:rPr lang="en-US" sz="1600" dirty="0" smtClean="0"/>
              <a:t>. </a:t>
            </a:r>
            <a:r>
              <a:rPr lang="en-US" sz="1600" dirty="0" err="1" smtClean="0"/>
              <a:t>Observé</a:t>
            </a:r>
            <a:r>
              <a:rPr lang="en-US" sz="1600" dirty="0" smtClean="0"/>
              <a:t> en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, ZZ, W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W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err="1" smtClean="0"/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. </a:t>
            </a:r>
            <a:r>
              <a:rPr lang="en-US" sz="1600" dirty="0" err="1" smtClean="0"/>
              <a:t>Propriété</a:t>
            </a:r>
            <a:r>
              <a:rPr lang="en-US" sz="1600" dirty="0" smtClean="0"/>
              <a:t> compatibles avec le boson de Higgs du </a:t>
            </a:r>
            <a:r>
              <a:rPr lang="en-US" sz="1600" dirty="0" err="1" smtClean="0"/>
              <a:t>modèle</a:t>
            </a:r>
            <a:r>
              <a:rPr lang="en-US" sz="1600" dirty="0" smtClean="0"/>
              <a:t> standard.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4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0090" y="396138"/>
            <a:ext cx="6543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Au delà du modèle standard ?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4210" y="5934141"/>
            <a:ext cx="1839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Stéphane </a:t>
            </a:r>
            <a:r>
              <a:rPr lang="en-US" dirty="0" err="1" smtClean="0">
                <a:solidFill>
                  <a:srgbClr val="FFFFFF"/>
                </a:solidFill>
              </a:rPr>
              <a:t>Perriès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IPN Lyon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27</a:t>
            </a:r>
            <a:r>
              <a:rPr lang="en-US" dirty="0" smtClean="0">
                <a:solidFill>
                  <a:srgbClr val="FFFFFF"/>
                </a:solidFill>
              </a:rPr>
              <a:t>/03/</a:t>
            </a:r>
            <a:r>
              <a:rPr lang="en-US" dirty="0" smtClean="0">
                <a:solidFill>
                  <a:srgbClr val="FFFFFF"/>
                </a:solidFill>
              </a:rPr>
              <a:t>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4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Paradigme</a:t>
            </a:r>
            <a:r>
              <a:rPr lang="en-US" dirty="0" smtClean="0"/>
              <a:t> de </a:t>
            </a:r>
            <a:r>
              <a:rPr lang="en-US" dirty="0" err="1" smtClean="0"/>
              <a:t>l’unification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52</a:t>
            </a:fld>
            <a:endParaRPr lang="fr-F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86" t="39619" r="21715" b="9334"/>
          <a:stretch>
            <a:fillRect/>
          </a:stretch>
        </p:blipFill>
        <p:spPr bwMode="auto">
          <a:xfrm>
            <a:off x="325185" y="1980632"/>
            <a:ext cx="79248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974170"/>
          </a:xfrm>
        </p:spPr>
        <p:txBody>
          <a:bodyPr/>
          <a:lstStyle/>
          <a:p>
            <a:r>
              <a:rPr lang="en-US" sz="2800" dirty="0" smtClean="0"/>
              <a:t>Les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théorie</a:t>
            </a:r>
            <a:r>
              <a:rPr lang="en-US" sz="2800" dirty="0" smtClean="0"/>
              <a:t> :</a:t>
            </a:r>
            <a:br>
              <a:rPr lang="en-US" sz="2800" dirty="0" smtClean="0"/>
            </a:br>
            <a:r>
              <a:rPr lang="en-US" sz="2800" dirty="0" smtClean="0"/>
              <a:t>Des indices </a:t>
            </a:r>
            <a:r>
              <a:rPr lang="en-US" sz="2800" dirty="0" err="1" smtClean="0"/>
              <a:t>expérimentaux</a:t>
            </a:r>
            <a:r>
              <a:rPr lang="en-US" sz="2800" dirty="0" smtClean="0"/>
              <a:t> </a:t>
            </a:r>
            <a:r>
              <a:rPr lang="en-US" sz="2800" dirty="0" err="1" smtClean="0"/>
              <a:t>venus</a:t>
            </a:r>
            <a:r>
              <a:rPr lang="en-US" sz="2800" dirty="0" smtClean="0"/>
              <a:t> de </a:t>
            </a:r>
            <a:r>
              <a:rPr lang="en-US" sz="2800" dirty="0" err="1" smtClean="0"/>
              <a:t>l’univers</a:t>
            </a:r>
            <a:endParaRPr lang="en-US" sz="2800" dirty="0"/>
          </a:p>
        </p:txBody>
      </p:sp>
      <p:pic>
        <p:nvPicPr>
          <p:cNvPr id="8" name="Picture 7" descr="Capture d’écran 2011-03-17 à 21.45.58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1077817"/>
            <a:ext cx="1542850" cy="1576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5040" y="1408281"/>
            <a:ext cx="4837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L’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anti-matière</a:t>
            </a:r>
            <a:r>
              <a:rPr lang="en-US" dirty="0" smtClean="0">
                <a:latin typeface="Gill Sans Light"/>
                <a:cs typeface="Gill Sans Light"/>
              </a:rPr>
              <a:t> a </a:t>
            </a:r>
            <a:r>
              <a:rPr lang="en-US" dirty="0" err="1" smtClean="0">
                <a:latin typeface="Gill Sans Light"/>
                <a:cs typeface="Gill Sans Light"/>
              </a:rPr>
              <a:t>quasiment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disparu</a:t>
            </a:r>
            <a:r>
              <a:rPr lang="en-US" dirty="0" smtClean="0">
                <a:latin typeface="Gill Sans Light"/>
                <a:cs typeface="Gill Sans Light"/>
              </a:rPr>
              <a:t> de </a:t>
            </a:r>
            <a:r>
              <a:rPr lang="en-US" dirty="0" err="1" smtClean="0">
                <a:latin typeface="Gill Sans Light"/>
                <a:cs typeface="Gill Sans Light"/>
              </a:rPr>
              <a:t>notre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galaxie</a:t>
            </a:r>
            <a:r>
              <a:rPr lang="en-US" dirty="0" smtClean="0">
                <a:latin typeface="Gill Sans Light"/>
                <a:cs typeface="Gill Sans Light"/>
              </a:rPr>
              <a:t/>
            </a:r>
            <a:br>
              <a:rPr lang="en-US" dirty="0" smtClean="0">
                <a:latin typeface="Gill Sans Light"/>
                <a:cs typeface="Gill Sans Light"/>
              </a:rPr>
            </a:br>
            <a:r>
              <a:rPr lang="en-US" dirty="0" smtClean="0">
                <a:latin typeface="Gill Sans Light"/>
                <a:cs typeface="Gill Sans Light"/>
              </a:rPr>
              <a:t>Violation de CP ?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0" name="Picture 9" descr="m74_gemini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32" y="3225938"/>
            <a:ext cx="2623064" cy="2467429"/>
          </a:xfrm>
          <a:prstGeom prst="rect">
            <a:avLst/>
          </a:prstGeom>
        </p:spPr>
      </p:pic>
      <p:pic>
        <p:nvPicPr>
          <p:cNvPr id="11" name="Picture 10" descr="CFHT-NGC45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5937"/>
            <a:ext cx="2072641" cy="2467430"/>
          </a:xfrm>
          <a:prstGeom prst="rect">
            <a:avLst/>
          </a:prstGeom>
        </p:spPr>
      </p:pic>
      <p:pic>
        <p:nvPicPr>
          <p:cNvPr id="12" name="Picture 11" descr="GalacticRotation_(french)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35" y="3225937"/>
            <a:ext cx="3489844" cy="24674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7864" y="5755353"/>
            <a:ext cx="76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La </a:t>
            </a:r>
            <a:r>
              <a:rPr lang="en-US" dirty="0" err="1" smtClean="0">
                <a:latin typeface="Gill Sans Light"/>
                <a:cs typeface="Gill Sans Light"/>
              </a:rPr>
              <a:t>cinématique</a:t>
            </a:r>
            <a:r>
              <a:rPr lang="en-US" dirty="0" smtClean="0">
                <a:latin typeface="Gill Sans Light"/>
                <a:cs typeface="Gill Sans Light"/>
              </a:rPr>
              <a:t> des galaxies </a:t>
            </a:r>
            <a:r>
              <a:rPr lang="en-US" dirty="0" err="1" smtClean="0">
                <a:latin typeface="Gill Sans Light"/>
                <a:cs typeface="Gill Sans Light"/>
              </a:rPr>
              <a:t>indique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l’existence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d’une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matière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supplémentaire</a:t>
            </a:r>
            <a:r>
              <a:rPr lang="en-US" dirty="0" smtClean="0">
                <a:latin typeface="Gill Sans Light"/>
                <a:cs typeface="Gill Sans Light"/>
              </a:rPr>
              <a:t> non </a:t>
            </a:r>
            <a:r>
              <a:rPr lang="en-US" dirty="0" err="1" smtClean="0">
                <a:latin typeface="Gill Sans Light"/>
                <a:cs typeface="Gill Sans Light"/>
              </a:rPr>
              <a:t>lumineuse</a:t>
            </a:r>
            <a:r>
              <a:rPr lang="en-US" dirty="0" smtClean="0">
                <a:latin typeface="Gill Sans Light"/>
                <a:cs typeface="Gill Sans Light"/>
              </a:rPr>
              <a:t> : 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Gill Sans"/>
                <a:cs typeface="Gill Sans"/>
              </a:rPr>
              <a:t>matière</a:t>
            </a:r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 noire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0793" y="2730547"/>
            <a:ext cx="3342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Light"/>
                <a:cs typeface="Gill Sans Light"/>
              </a:rPr>
              <a:t>C</a:t>
            </a:r>
            <a:r>
              <a:rPr lang="en-US" sz="1400" dirty="0" err="1" smtClean="0">
                <a:latin typeface="Gill Sans Light"/>
                <a:cs typeface="Gill Sans Light"/>
              </a:rPr>
              <a:t>ourbe</a:t>
            </a:r>
            <a:r>
              <a:rPr lang="en-US" sz="1400" dirty="0" smtClean="0">
                <a:latin typeface="Gill Sans Light"/>
                <a:cs typeface="Gill Sans Light"/>
              </a:rPr>
              <a:t> </a:t>
            </a:r>
            <a:r>
              <a:rPr lang="en-US" sz="1400" dirty="0">
                <a:latin typeface="Gill Sans Light"/>
                <a:cs typeface="Gill Sans Light"/>
              </a:rPr>
              <a:t>de rotation </a:t>
            </a:r>
            <a:r>
              <a:rPr lang="en-US" sz="1400" dirty="0" err="1">
                <a:latin typeface="Gill Sans Light"/>
                <a:cs typeface="Gill Sans Light"/>
              </a:rPr>
              <a:t>prévue</a:t>
            </a:r>
            <a:r>
              <a:rPr lang="en-US" sz="1400" dirty="0">
                <a:latin typeface="Gill Sans Light"/>
                <a:cs typeface="Gill Sans Light"/>
              </a:rPr>
              <a:t> par les </a:t>
            </a:r>
            <a:r>
              <a:rPr lang="en-US" sz="1400" dirty="0" err="1">
                <a:latin typeface="Gill Sans Light"/>
                <a:cs typeface="Gill Sans Light"/>
              </a:rPr>
              <a:t>équations</a:t>
            </a:r>
            <a:r>
              <a:rPr lang="en-US" sz="1400" dirty="0">
                <a:latin typeface="Gill Sans Light"/>
                <a:cs typeface="Gill Sans Light"/>
              </a:rPr>
              <a:t> de Newton (A) et la </a:t>
            </a:r>
            <a:r>
              <a:rPr lang="en-US" sz="1400" dirty="0" err="1">
                <a:latin typeface="Gill Sans Light"/>
                <a:cs typeface="Gill Sans Light"/>
              </a:rPr>
              <a:t>courbe</a:t>
            </a:r>
            <a:r>
              <a:rPr lang="en-US" sz="1400" dirty="0">
                <a:latin typeface="Gill Sans Light"/>
                <a:cs typeface="Gill Sans Light"/>
              </a:rPr>
              <a:t> </a:t>
            </a:r>
            <a:r>
              <a:rPr lang="en-US" sz="1400" dirty="0" err="1">
                <a:latin typeface="Gill Sans Light"/>
                <a:cs typeface="Gill Sans Light"/>
              </a:rPr>
              <a:t>observée</a:t>
            </a:r>
            <a:r>
              <a:rPr lang="en-US" sz="1400" dirty="0">
                <a:latin typeface="Gill Sans Light"/>
                <a:cs typeface="Gill Sans Light"/>
              </a:rPr>
              <a:t> (B), en </a:t>
            </a:r>
            <a:r>
              <a:rPr lang="en-US" sz="1400" dirty="0" err="1">
                <a:latin typeface="Gill Sans Light"/>
                <a:cs typeface="Gill Sans Light"/>
              </a:rPr>
              <a:t>fonction</a:t>
            </a:r>
            <a:r>
              <a:rPr lang="en-US" sz="1400" dirty="0">
                <a:latin typeface="Gill Sans Light"/>
                <a:cs typeface="Gill Sans Light"/>
              </a:rPr>
              <a:t> de la distance au </a:t>
            </a:r>
            <a:r>
              <a:rPr lang="en-US" sz="1400" dirty="0" err="1">
                <a:latin typeface="Gill Sans Light"/>
                <a:cs typeface="Gill Sans Light"/>
              </a:rPr>
              <a:t>centre</a:t>
            </a:r>
            <a:r>
              <a:rPr lang="en-US" sz="1400" dirty="0">
                <a:latin typeface="Gill Sans Light"/>
                <a:cs typeface="Gill Sans Light"/>
              </a:rPr>
              <a:t> de la </a:t>
            </a:r>
            <a:r>
              <a:rPr lang="en-US" sz="1400" dirty="0" err="1">
                <a:latin typeface="Gill Sans Light"/>
                <a:cs typeface="Gill Sans Light"/>
              </a:rPr>
              <a:t>galaxie</a:t>
            </a:r>
            <a:r>
              <a:rPr lang="en-US" sz="1400" dirty="0">
                <a:latin typeface="Gill Sans Light"/>
                <a:cs typeface="Gill Sans Light"/>
              </a:rPr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-20636" y="2689201"/>
            <a:ext cx="9143999" cy="72572"/>
          </a:xfrm>
          <a:prstGeom prst="line">
            <a:avLst/>
          </a:prstGeom>
          <a:ln w="9525" cmpd="sng">
            <a:solidFill>
              <a:srgbClr val="4041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3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8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18"/>
            <a:ext cx="9144000" cy="919717"/>
          </a:xfrm>
        </p:spPr>
        <p:txBody>
          <a:bodyPr/>
          <a:lstStyle/>
          <a:p>
            <a:r>
              <a:rPr lang="it-IT" sz="4000" dirty="0" err="1" smtClean="0">
                <a:latin typeface="Arial" charset="0"/>
                <a:ea typeface="ＭＳ Ｐゴシック" charset="0"/>
              </a:rPr>
              <a:t>Des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questions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sans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réponses</a:t>
            </a:r>
            <a:endParaRPr lang="en-GB" sz="400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338" y="1599228"/>
            <a:ext cx="879230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fr-FR" sz="2400" dirty="0" smtClean="0">
                <a:solidFill>
                  <a:srgbClr val="00547E"/>
                </a:solidFill>
                <a:latin typeface="+mn-lt"/>
              </a:rPr>
              <a:t/>
            </a:r>
            <a:br>
              <a:rPr lang="fr-FR" sz="2400" dirty="0" smtClean="0">
                <a:solidFill>
                  <a:srgbClr val="00547E"/>
                </a:solidFill>
                <a:latin typeface="+mn-lt"/>
              </a:rPr>
            </a:br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Qu’est-ce que la matière noire ? L’énergie sombre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l’antimatière a disparu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les 4 interactions fondamentales ont des intensités si différentes ? Comment réconcilier la gravité avec les autres interactions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Combien y-a-t-il vraiment de dimensions dans notre univers ?</a:t>
            </a:r>
          </a:p>
          <a:p>
            <a:pPr algn="l"/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La réponse à certaines de ces questions est probablement cachée dans la région du </a:t>
            </a:r>
            <a:r>
              <a:rPr lang="fr-FR" sz="2400" dirty="0" err="1" smtClean="0">
                <a:solidFill>
                  <a:srgbClr val="CC0000"/>
                </a:solidFill>
                <a:latin typeface="+mn-lt"/>
              </a:rPr>
              <a:t>TeV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(10</a:t>
            </a:r>
            <a:r>
              <a:rPr lang="fr-FR" sz="2400" baseline="30000" dirty="0" smtClean="0">
                <a:solidFill>
                  <a:srgbClr val="CC0000"/>
                </a:solidFill>
                <a:latin typeface="+mn-lt"/>
              </a:rPr>
              <a:t>12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eV) que l’on commence </a:t>
            </a:r>
            <a:r>
              <a:rPr lang="fr-FR" sz="2400" dirty="0">
                <a:solidFill>
                  <a:srgbClr val="CC0000"/>
                </a:solidFill>
                <a:latin typeface="+mn-lt"/>
              </a:rPr>
              <a:t>à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peine à explorer.</a:t>
            </a: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L’exploitation du LHC va continuer bien au delà de 2020 …</a:t>
            </a:r>
            <a:endParaRPr lang="fr-FR" sz="24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077200" y="-37465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55</a:t>
            </a:fld>
            <a:endParaRPr lang="fr-FR"/>
          </a:p>
        </p:txBody>
      </p:sp>
      <p:pic>
        <p:nvPicPr>
          <p:cNvPr id="9" name="Image 6" descr="constituents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675" y="1111291"/>
            <a:ext cx="4184650" cy="11687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questions fondamentales en physique des hautes énergies sont trop nombreuses pour croire que le Modèle Standard soit la théorie ultime. Le modèle est p</a:t>
            </a:r>
            <a:r>
              <a:rPr lang="fr-FR" dirty="0">
                <a:sym typeface="Symbol" charset="0"/>
              </a:rPr>
              <a:t>robablement une théorie valide seulement à l’échelle d’énergie que l’on arrive a sonder aujourd'hui.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3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 découverte du boson de Higgs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57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5134434" y="1691963"/>
            <a:ext cx="2935619" cy="830997"/>
          </a:xfrm>
          <a:prstGeom prst="rect">
            <a:avLst/>
          </a:prstGeom>
          <a:solidFill>
            <a:srgbClr val="999EE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Le boson de Higgs ! </a:t>
            </a:r>
            <a:b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</a:br>
            <a:r>
              <a:rPr lang="en-US" sz="1600" dirty="0">
                <a:solidFill>
                  <a:srgbClr val="3F3F3F"/>
                </a:solidFill>
                <a:latin typeface="Gill Sans Light"/>
                <a:cs typeface="Gill Sans Light"/>
              </a:rPr>
              <a:t>Des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nouvelles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particules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</a:p>
          <a:p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Des dimensions </a:t>
            </a:r>
            <a:r>
              <a:rPr lang="en-US" sz="1600" dirty="0" err="1" smtClean="0">
                <a:solidFill>
                  <a:srgbClr val="3F3F3F"/>
                </a:solidFill>
                <a:latin typeface="Gill Sans Light"/>
                <a:cs typeface="Gill Sans Light"/>
              </a:rPr>
              <a:t>supplémentaires</a:t>
            </a:r>
            <a:r>
              <a:rPr lang="en-US" sz="1600" dirty="0" smtClean="0">
                <a:solidFill>
                  <a:srgbClr val="3F3F3F"/>
                </a:solidFill>
                <a:latin typeface="Gill Sans Light"/>
                <a:cs typeface="Gill Sans Light"/>
              </a:rPr>
              <a:t> ?</a:t>
            </a:r>
            <a:endParaRPr lang="en-US" sz="1600" dirty="0">
              <a:solidFill>
                <a:srgbClr val="3F3F3F"/>
              </a:solidFill>
              <a:latin typeface="Gill Sans Light"/>
              <a:cs typeface="Gill Sans Light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239607" y="3646545"/>
            <a:ext cx="5067687" cy="280076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600" dirty="0"/>
              <a:t>Les questions fondamentales en physique des hautes énergies sont trop nombreuses pour croire que le Modèle Standard soit la théorie ultime. Le modèle est p</a:t>
            </a:r>
            <a:r>
              <a:rPr lang="fr-FR" sz="1600" dirty="0">
                <a:sym typeface="Symbol" charset="0"/>
              </a:rPr>
              <a:t>robablement une théorie valide seulement à l’échelle d’énergie que l’on arrive a sonder aujourd'hui.</a:t>
            </a:r>
          </a:p>
          <a:p>
            <a:r>
              <a:rPr lang="en-US" sz="1600" dirty="0" smtClean="0"/>
              <a:t>Des </a:t>
            </a:r>
            <a:r>
              <a:rPr lang="en-US" sz="1600" dirty="0" smtClean="0"/>
              <a:t>extensions du </a:t>
            </a:r>
            <a:r>
              <a:rPr lang="en-US" sz="1600" dirty="0" err="1" smtClean="0"/>
              <a:t>modèle</a:t>
            </a:r>
            <a:r>
              <a:rPr lang="en-US" sz="1600" dirty="0" smtClean="0"/>
              <a:t> standard </a:t>
            </a:r>
            <a:r>
              <a:rPr lang="en-US" sz="1600" dirty="0" err="1" smtClean="0"/>
              <a:t>prédisent</a:t>
            </a:r>
            <a:r>
              <a:rPr lang="en-US" sz="1600" dirty="0" smtClean="0"/>
              <a:t> </a:t>
            </a:r>
            <a:r>
              <a:rPr lang="en-US" sz="1600" dirty="0" err="1" smtClean="0"/>
              <a:t>l’existence</a:t>
            </a:r>
            <a:r>
              <a:rPr lang="en-US" sz="1600" dirty="0" smtClean="0"/>
              <a:t> de </a:t>
            </a:r>
            <a:r>
              <a:rPr lang="en-US" sz="1600" dirty="0" err="1" smtClean="0"/>
              <a:t>particules</a:t>
            </a:r>
            <a:r>
              <a:rPr lang="en-US" sz="1600" dirty="0"/>
              <a:t> </a:t>
            </a:r>
            <a:r>
              <a:rPr lang="en-US" sz="1600" dirty="0" smtClean="0"/>
              <a:t>de </a:t>
            </a:r>
            <a:r>
              <a:rPr lang="en-US" sz="1600" dirty="0" err="1" smtClean="0"/>
              <a:t>matière</a:t>
            </a:r>
            <a:r>
              <a:rPr lang="en-US" sz="1600" dirty="0" smtClean="0"/>
              <a:t> noire, de nouveaux champs </a:t>
            </a:r>
            <a:r>
              <a:rPr lang="en-US" sz="1600" dirty="0" err="1" smtClean="0"/>
              <a:t>expliquant</a:t>
            </a:r>
            <a:r>
              <a:rPr lang="en-US" sz="1600" dirty="0" smtClean="0"/>
              <a:t> </a:t>
            </a:r>
            <a:r>
              <a:rPr lang="en-US" sz="1600" dirty="0" err="1" smtClean="0"/>
              <a:t>l’énergie</a:t>
            </a:r>
            <a:r>
              <a:rPr lang="en-US" sz="1600" dirty="0" smtClean="0"/>
              <a:t> </a:t>
            </a:r>
            <a:r>
              <a:rPr lang="en-US" sz="1600" dirty="0" err="1" smtClean="0"/>
              <a:t>sombre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r>
              <a:rPr lang="en-US" sz="1600" dirty="0" smtClean="0"/>
              <a:t>Le </a:t>
            </a:r>
            <a:r>
              <a:rPr lang="en-US" sz="1600" dirty="0" smtClean="0">
                <a:solidFill>
                  <a:srgbClr val="FF0000"/>
                </a:solidFill>
              </a:rPr>
              <a:t>LHC </a:t>
            </a:r>
            <a:r>
              <a:rPr lang="en-US" sz="1600" dirty="0" smtClean="0"/>
              <a:t>a déjà </a:t>
            </a:r>
            <a:r>
              <a:rPr lang="en-US" sz="1600" dirty="0" err="1" smtClean="0"/>
              <a:t>mis</a:t>
            </a:r>
            <a:r>
              <a:rPr lang="en-US" sz="1600" dirty="0" smtClean="0"/>
              <a:t> en </a:t>
            </a:r>
            <a:r>
              <a:rPr lang="en-US" sz="1600" dirty="0" err="1" smtClean="0"/>
              <a:t>évidence</a:t>
            </a:r>
            <a:r>
              <a:rPr lang="en-US" sz="1600" dirty="0" smtClean="0"/>
              <a:t> </a:t>
            </a:r>
            <a:r>
              <a:rPr lang="en-US" sz="1600" dirty="0" err="1" smtClean="0"/>
              <a:t>une</a:t>
            </a:r>
            <a:r>
              <a:rPr lang="en-US" sz="1600" dirty="0" smtClean="0"/>
              <a:t> nouvelle </a:t>
            </a:r>
            <a:r>
              <a:rPr lang="en-US" sz="1600" dirty="0" err="1" smtClean="0"/>
              <a:t>particule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Il </a:t>
            </a:r>
            <a:r>
              <a:rPr lang="en-US" sz="1600" dirty="0" err="1" smtClean="0"/>
              <a:t>va</a:t>
            </a:r>
            <a:r>
              <a:rPr lang="en-US" sz="1600" dirty="0" smtClean="0"/>
              <a:t> </a:t>
            </a:r>
            <a:r>
              <a:rPr lang="en-US" sz="1600" dirty="0" err="1" smtClean="0"/>
              <a:t>peut-être</a:t>
            </a:r>
            <a:r>
              <a:rPr lang="en-US" sz="1600" dirty="0" smtClean="0"/>
              <a:t> en </a:t>
            </a:r>
            <a:r>
              <a:rPr lang="en-US" sz="1600" dirty="0" err="1" smtClean="0"/>
              <a:t>découvrir</a:t>
            </a:r>
            <a:r>
              <a:rPr lang="en-US" sz="1600" dirty="0" smtClean="0"/>
              <a:t> </a:t>
            </a:r>
            <a:r>
              <a:rPr lang="en-US" sz="1600" dirty="0" err="1" smtClean="0"/>
              <a:t>d’autres</a:t>
            </a:r>
            <a:r>
              <a:rPr lang="en-US" sz="1600" dirty="0" smtClean="0"/>
              <a:t>, et </a:t>
            </a:r>
            <a:r>
              <a:rPr lang="en-US" sz="1600" dirty="0" err="1" smtClean="0"/>
              <a:t>ainsi</a:t>
            </a:r>
            <a:r>
              <a:rPr lang="en-US" sz="1600" dirty="0" smtClean="0"/>
              <a:t> </a:t>
            </a:r>
            <a:r>
              <a:rPr lang="en-US" sz="1600" dirty="0" err="1" smtClean="0"/>
              <a:t>valider</a:t>
            </a:r>
            <a:r>
              <a:rPr lang="en-US" sz="1600" dirty="0" smtClean="0"/>
              <a:t> de </a:t>
            </a:r>
            <a:r>
              <a:rPr lang="en-US" sz="1600" dirty="0" err="1" smtClean="0"/>
              <a:t>nouvelles</a:t>
            </a:r>
            <a:r>
              <a:rPr lang="en-US" sz="1600" dirty="0" smtClean="0"/>
              <a:t> </a:t>
            </a:r>
            <a:r>
              <a:rPr lang="en-US" sz="1600" dirty="0" err="1" smtClean="0"/>
              <a:t>théories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305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126041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Lois </a:t>
            </a:r>
            <a:r>
              <a:rPr lang="fr-FR" sz="4000" dirty="0" smtClean="0"/>
              <a:t>fondamentales de </a:t>
            </a:r>
            <a:r>
              <a:rPr lang="fr-FR" sz="4000" dirty="0"/>
              <a:t>la physique &lt; 1900   </a:t>
            </a:r>
            <a:r>
              <a:rPr lang="en-GB" sz="4000" dirty="0"/>
              <a:t/>
            </a:r>
            <a:br>
              <a:rPr lang="en-GB" sz="4000" dirty="0"/>
            </a:b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58</a:t>
            </a:fld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680847"/>
            <a:ext cx="7386864" cy="233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1143000" y="4017149"/>
            <a:ext cx="7218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0000"/>
                </a:solidFill>
                <a:ea typeface="Arial" charset="0"/>
                <a:cs typeface="Tahoma"/>
              </a:rPr>
              <a:t>Michelson </a:t>
            </a:r>
            <a:r>
              <a:rPr lang="fr-FR" dirty="0" err="1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</a:t>
            </a:r>
            <a:r>
              <a:rPr lang="fr-FR" dirty="0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 théorie de la relativité restreinte Einstein (1905) </a:t>
            </a:r>
            <a:endParaRPr lang="fr-FR" dirty="0">
              <a:solidFill>
                <a:srgbClr val="FF0000"/>
              </a:solidFill>
              <a:ea typeface="Arial" charset="0"/>
              <a:cs typeface="Tahoma"/>
            </a:endParaRPr>
          </a:p>
          <a:p>
            <a:r>
              <a:rPr lang="fr-FR" dirty="0">
                <a:solidFill>
                  <a:srgbClr val="FF0000"/>
                </a:solidFill>
                <a:ea typeface="Arial" charset="0"/>
                <a:cs typeface="Tahoma"/>
              </a:rPr>
              <a:t>Corps noir </a:t>
            </a:r>
            <a:r>
              <a:rPr lang="fr-FR" dirty="0" err="1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</a:t>
            </a:r>
            <a:r>
              <a:rPr lang="fr-FR" dirty="0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 Mécanique quantique  Planck (1900) </a:t>
            </a:r>
            <a:r>
              <a:rPr lang="fr-FR" dirty="0">
                <a:solidFill>
                  <a:srgbClr val="FF0000"/>
                </a:solidFill>
                <a:cs typeface="Tahoma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928" y="5207000"/>
            <a:ext cx="89993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Début </a:t>
            </a:r>
            <a:r>
              <a:rPr lang="en-US" dirty="0" err="1" smtClean="0"/>
              <a:t>XXI</a:t>
            </a:r>
            <a:r>
              <a:rPr lang="en-US" baseline="30000" dirty="0" err="1" smtClean="0"/>
              <a:t>ème</a:t>
            </a:r>
            <a:r>
              <a:rPr lang="en-US" dirty="0" smtClean="0"/>
              <a:t> siècle :</a:t>
            </a:r>
          </a:p>
          <a:p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théorie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aboutie</a:t>
            </a:r>
            <a:r>
              <a:rPr lang="en-US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reste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“</a:t>
            </a:r>
            <a:r>
              <a:rPr lang="en-US" dirty="0" err="1" smtClean="0"/>
              <a:t>petits</a:t>
            </a:r>
            <a:r>
              <a:rPr lang="en-US" dirty="0" smtClean="0"/>
              <a:t> </a:t>
            </a:r>
            <a:r>
              <a:rPr lang="en-US" dirty="0" err="1" smtClean="0"/>
              <a:t>problèmes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Nous </a:t>
            </a:r>
            <a:r>
              <a:rPr lang="en-US" dirty="0" err="1" smtClean="0"/>
              <a:t>pourrions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nous </a:t>
            </a:r>
            <a:r>
              <a:rPr lang="en-US" dirty="0" err="1" smtClean="0"/>
              <a:t>trouver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même</a:t>
            </a:r>
            <a:r>
              <a:rPr lang="en-US" dirty="0" smtClean="0"/>
              <a:t> situation</a:t>
            </a:r>
          </a:p>
          <a:p>
            <a:r>
              <a:rPr lang="fr-FR" b="1" dirty="0">
                <a:solidFill>
                  <a:srgbClr val="000000"/>
                </a:solidFill>
              </a:rPr>
              <a:t>Le LHC (2010-2030) ouvre une nouvelle ère de la physique!</a:t>
            </a:r>
            <a:br>
              <a:rPr lang="fr-FR" b="1" dirty="0">
                <a:solidFill>
                  <a:srgbClr val="000000"/>
                </a:solidFill>
              </a:rPr>
            </a:br>
            <a:endParaRPr lang="fr-FR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928" y="1219182"/>
            <a:ext cx="182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 </a:t>
            </a:r>
            <a:r>
              <a:rPr lang="en-US" dirty="0" err="1" smtClean="0"/>
              <a:t>XIX</a:t>
            </a:r>
            <a:r>
              <a:rPr lang="en-US" baseline="30000" dirty="0" err="1" smtClean="0"/>
              <a:t>ème</a:t>
            </a:r>
            <a:r>
              <a:rPr lang="en-US" dirty="0" smtClean="0"/>
              <a:t> siècle :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" y="4904200"/>
            <a:ext cx="91233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20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 </a:t>
            </a:r>
            <a:r>
              <a:rPr lang="en-US" sz="4000" dirty="0" err="1" smtClean="0"/>
              <a:t>peu</a:t>
            </a:r>
            <a:r>
              <a:rPr lang="en-US" sz="4000" dirty="0" smtClean="0"/>
              <a:t> de pub : </a:t>
            </a:r>
            <a:r>
              <a:rPr lang="en-US" sz="4000" dirty="0" err="1" smtClean="0"/>
              <a:t>Masterclasses</a:t>
            </a:r>
            <a:r>
              <a:rPr lang="en-US" sz="4000" dirty="0" smtClean="0"/>
              <a:t> du CERN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Programme</a:t>
            </a:r>
            <a:r>
              <a:rPr lang="en-US" dirty="0"/>
              <a:t> international </a:t>
            </a:r>
            <a:r>
              <a:rPr lang="en-US" dirty="0" err="1"/>
              <a:t>initié</a:t>
            </a:r>
            <a:r>
              <a:rPr lang="en-US" dirty="0"/>
              <a:t> par le CERN et </a:t>
            </a:r>
            <a:r>
              <a:rPr lang="en-US" dirty="0" err="1"/>
              <a:t>destiné</a:t>
            </a:r>
            <a:r>
              <a:rPr lang="en-US" dirty="0"/>
              <a:t> aux </a:t>
            </a:r>
            <a:r>
              <a:rPr lang="en-US" dirty="0" err="1"/>
              <a:t>élèves</a:t>
            </a:r>
            <a:r>
              <a:rPr lang="en-US" dirty="0"/>
              <a:t> de </a:t>
            </a:r>
            <a:r>
              <a:rPr lang="en-US" dirty="0" err="1"/>
              <a:t>terminale</a:t>
            </a:r>
            <a:r>
              <a:rPr lang="en-US" dirty="0"/>
              <a:t> </a:t>
            </a:r>
            <a:r>
              <a:rPr lang="en-US" dirty="0" err="1" smtClean="0"/>
              <a:t>scientifique</a:t>
            </a:r>
            <a:r>
              <a:rPr lang="en-US" dirty="0" smtClean="0"/>
              <a:t> (</a:t>
            </a:r>
            <a:r>
              <a:rPr lang="en-US" dirty="0" err="1" smtClean="0"/>
              <a:t>voire</a:t>
            </a:r>
            <a:r>
              <a:rPr lang="en-US" dirty="0" smtClean="0"/>
              <a:t> première).</a:t>
            </a:r>
            <a:endParaRPr lang="en-US" dirty="0"/>
          </a:p>
          <a:p>
            <a:r>
              <a:rPr lang="en-US" dirty="0"/>
              <a:t>Idée : Initiation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recherche</a:t>
            </a:r>
            <a:r>
              <a:rPr lang="en-US" dirty="0"/>
              <a:t> en physique des </a:t>
            </a:r>
            <a:r>
              <a:rPr lang="en-US" dirty="0" err="1"/>
              <a:t>particules</a:t>
            </a:r>
            <a:r>
              <a:rPr lang="en-US" dirty="0"/>
              <a:t>, en </a:t>
            </a:r>
            <a:r>
              <a:rPr lang="en-US" dirty="0" err="1"/>
              <a:t>proposant</a:t>
            </a:r>
            <a:r>
              <a:rPr lang="en-US" dirty="0"/>
              <a:t> aux </a:t>
            </a:r>
            <a:r>
              <a:rPr lang="en-US" dirty="0" err="1"/>
              <a:t>étudiants</a:t>
            </a:r>
            <a:r>
              <a:rPr lang="en-US" dirty="0"/>
              <a:t> d’être </a:t>
            </a:r>
            <a:r>
              <a:rPr lang="en-US" dirty="0" err="1"/>
              <a:t>acteurs</a:t>
            </a:r>
            <a:r>
              <a:rPr lang="en-US" dirty="0"/>
              <a:t> de la </a:t>
            </a:r>
            <a:r>
              <a:rPr lang="en-US" dirty="0" err="1"/>
              <a:t>recherche</a:t>
            </a:r>
            <a:r>
              <a:rPr lang="en-US" dirty="0"/>
              <a:t>.</a:t>
            </a:r>
          </a:p>
          <a:p>
            <a:r>
              <a:rPr lang="en-US" dirty="0" smtClean="0"/>
              <a:t>Format 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Cours</a:t>
            </a:r>
            <a:r>
              <a:rPr lang="en-US" dirty="0"/>
              <a:t>/</a:t>
            </a:r>
            <a:r>
              <a:rPr lang="en-US" dirty="0" err="1"/>
              <a:t>conférences</a:t>
            </a:r>
            <a:r>
              <a:rPr lang="en-US" dirty="0"/>
              <a:t> </a:t>
            </a:r>
            <a:r>
              <a:rPr lang="en-US" dirty="0" err="1"/>
              <a:t>d’introduction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physique des </a:t>
            </a:r>
            <a:r>
              <a:rPr lang="en-US" dirty="0" err="1"/>
              <a:t>particules</a:t>
            </a:r>
            <a:r>
              <a:rPr lang="en-US" dirty="0"/>
              <a:t>, et aux techniques </a:t>
            </a:r>
            <a:r>
              <a:rPr lang="en-US" dirty="0" err="1"/>
              <a:t>expérimentales</a:t>
            </a:r>
            <a:r>
              <a:rPr lang="en-US" dirty="0"/>
              <a:t> </a:t>
            </a:r>
            <a:r>
              <a:rPr lang="en-US" dirty="0" err="1" smtClean="0"/>
              <a:t>associées</a:t>
            </a:r>
            <a:endParaRPr lang="en-US" dirty="0"/>
          </a:p>
          <a:p>
            <a:pPr lvl="1"/>
            <a:r>
              <a:rPr lang="en-US" dirty="0" err="1"/>
              <a:t>Analyse</a:t>
            </a:r>
            <a:r>
              <a:rPr lang="en-US" dirty="0"/>
              <a:t>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réelles</a:t>
            </a:r>
            <a:r>
              <a:rPr lang="en-US" dirty="0"/>
              <a:t> </a:t>
            </a:r>
            <a:r>
              <a:rPr lang="en-US" dirty="0" err="1"/>
              <a:t>enregistrées</a:t>
            </a:r>
            <a:r>
              <a:rPr lang="en-US" dirty="0"/>
              <a:t> en </a:t>
            </a:r>
            <a:r>
              <a:rPr lang="en-US" dirty="0" smtClean="0"/>
              <a:t>2012 </a:t>
            </a:r>
            <a:r>
              <a:rPr lang="en-US" dirty="0"/>
              <a:t>par le </a:t>
            </a:r>
            <a:r>
              <a:rPr lang="en-US" dirty="0" err="1"/>
              <a:t>détecteur</a:t>
            </a:r>
            <a:r>
              <a:rPr lang="en-US" dirty="0"/>
              <a:t> CMS </a:t>
            </a:r>
            <a:r>
              <a:rPr lang="en-US" dirty="0" err="1"/>
              <a:t>aupès</a:t>
            </a:r>
            <a:r>
              <a:rPr lang="en-US" dirty="0"/>
              <a:t> du LHC </a:t>
            </a:r>
            <a:r>
              <a:rPr lang="en-US" dirty="0" smtClean="0"/>
              <a:t> - Higgs/W/Z</a:t>
            </a:r>
            <a:endParaRPr lang="en-US" dirty="0"/>
          </a:p>
          <a:p>
            <a:pPr lvl="1"/>
            <a:r>
              <a:rPr lang="en-US" dirty="0" err="1" smtClean="0"/>
              <a:t>Visioconférence</a:t>
            </a:r>
            <a:r>
              <a:rPr lang="en-US" dirty="0" smtClean="0"/>
              <a:t> (en </a:t>
            </a:r>
            <a:r>
              <a:rPr lang="en-US" dirty="0" err="1" smtClean="0"/>
              <a:t>anglais</a:t>
            </a:r>
            <a:r>
              <a:rPr lang="en-US" dirty="0" smtClean="0"/>
              <a:t>) pour </a:t>
            </a:r>
            <a:r>
              <a:rPr lang="en-US" dirty="0" err="1" smtClean="0"/>
              <a:t>présenter</a:t>
            </a:r>
            <a:r>
              <a:rPr lang="en-US" dirty="0" smtClean="0"/>
              <a:t> les </a:t>
            </a:r>
            <a:r>
              <a:rPr lang="en-US" dirty="0" err="1" smtClean="0"/>
              <a:t>résultats</a:t>
            </a:r>
            <a:r>
              <a:rPr lang="en-US" dirty="0" smtClean="0"/>
              <a:t> </a:t>
            </a:r>
            <a:r>
              <a:rPr lang="en-US" dirty="0" err="1" smtClean="0"/>
              <a:t>obtenus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Modèle</a:t>
            </a:r>
            <a:r>
              <a:rPr lang="en-US" dirty="0" smtClean="0"/>
              <a:t> standard de la physique des </a:t>
            </a:r>
            <a:r>
              <a:rPr lang="en-US" dirty="0" err="1" smtClean="0"/>
              <a:t>particules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 boson de Higgs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Les techniques </a:t>
            </a:r>
            <a:r>
              <a:rPr lang="en-US" dirty="0" err="1" smtClean="0"/>
              <a:t>expérimentales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découverte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Et après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8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Pour en savoir plus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Revue </a:t>
            </a:r>
            <a:r>
              <a:rPr lang="en-US" dirty="0" err="1" smtClean="0"/>
              <a:t>élémentaire</a:t>
            </a:r>
            <a:r>
              <a:rPr lang="en-US" dirty="0"/>
              <a:t> : http://elementaire.web.lal.in2p3.fr/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60</a:t>
            </a:fld>
            <a:endParaRPr lang="fr-FR"/>
          </a:p>
        </p:txBody>
      </p:sp>
      <p:pic>
        <p:nvPicPr>
          <p:cNvPr id="6" name="Picture 5" descr="Capture d’écran 2012-03-19 à 18.30.2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8" y="2173633"/>
            <a:ext cx="4595745" cy="39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0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</a:t>
            </a:r>
            <a:r>
              <a:rPr lang="en-US" dirty="0" err="1" smtClean="0"/>
              <a:t>invariante</a:t>
            </a:r>
            <a:r>
              <a:rPr lang="en-US" dirty="0" smtClean="0"/>
              <a:t> de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7" name="Content Placeholder 6" descr="cms_dimuon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6" r="-10216"/>
          <a:stretch>
            <a:fillRect/>
          </a:stretch>
        </p:blipFill>
        <p:spPr>
          <a:xfrm>
            <a:off x="301625" y="1223963"/>
            <a:ext cx="8540750" cy="4922837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sz="4000" dirty="0" smtClean="0"/>
              <a:t>Etude des constituants (élémentaires) de la matière</a:t>
            </a:r>
          </a:p>
          <a:p>
            <a:r>
              <a:rPr lang="fr-FR" sz="4000" dirty="0" smtClean="0"/>
              <a:t>Etude interactions (forces) qui s’exercent entre ces constituants</a:t>
            </a:r>
          </a:p>
          <a:p>
            <a:r>
              <a:rPr lang="fr-FR" sz="4000" dirty="0"/>
              <a:t>Discipline qui a vu le jour il y environ 1 siècle avec l’avènement de la théorie de la relativité restreinte (</a:t>
            </a:r>
            <a:r>
              <a:rPr lang="fr-FR" sz="4000" dirty="0" smtClean="0"/>
              <a:t>Einstein) </a:t>
            </a:r>
            <a:r>
              <a:rPr lang="fr-FR" sz="4000" dirty="0"/>
              <a:t>et de la mécanique quantique  (Planck) </a:t>
            </a:r>
            <a:r>
              <a:rPr lang="fr-FR" sz="4000" dirty="0">
                <a:sym typeface="Wingdings" charset="2"/>
              </a:rPr>
              <a:t> Théorie quantique des champs </a:t>
            </a:r>
            <a:endParaRPr lang="fr-FR" sz="4000" dirty="0"/>
          </a:p>
          <a:p>
            <a:r>
              <a:rPr lang="fr-FR" sz="4000" dirty="0"/>
              <a:t>Expérimentalement deux grandes périodes : </a:t>
            </a:r>
            <a:endParaRPr lang="fr-FR" sz="4000" dirty="0" smtClean="0"/>
          </a:p>
          <a:p>
            <a:pPr lvl="1"/>
            <a:r>
              <a:rPr lang="fr-FR" sz="3800" dirty="0" smtClean="0"/>
              <a:t>Utilisation </a:t>
            </a:r>
            <a:r>
              <a:rPr lang="fr-FR" sz="3800" dirty="0"/>
              <a:t>des rayons cosmiques </a:t>
            </a:r>
            <a:r>
              <a:rPr lang="fr-FR" sz="3800" dirty="0">
                <a:sym typeface="Wingdings" charset="2"/>
              </a:rPr>
              <a:t> </a:t>
            </a:r>
            <a:r>
              <a:rPr lang="fr-FR" sz="3800" dirty="0" smtClean="0">
                <a:sym typeface="Wingdings" charset="2"/>
              </a:rPr>
              <a:t>1930</a:t>
            </a:r>
            <a:r>
              <a:rPr lang="fr-FR" sz="3800" dirty="0">
                <a:sym typeface="Wingdings" charset="2"/>
              </a:rPr>
              <a:t>-</a:t>
            </a:r>
            <a:r>
              <a:rPr lang="fr-FR" sz="3800" dirty="0" smtClean="0">
                <a:sym typeface="Wingdings" charset="2"/>
              </a:rPr>
              <a:t>1960</a:t>
            </a:r>
          </a:p>
          <a:p>
            <a:pPr lvl="1"/>
            <a:r>
              <a:rPr lang="fr-FR" sz="4000" dirty="0" smtClean="0">
                <a:sym typeface="Wingdings" charset="2"/>
              </a:rPr>
              <a:t>Production </a:t>
            </a:r>
            <a:r>
              <a:rPr lang="fr-FR" sz="4000" dirty="0">
                <a:sym typeface="Wingdings" charset="2"/>
              </a:rPr>
              <a:t>de particules avec des accélérateurs 1960 </a:t>
            </a:r>
            <a:r>
              <a:rPr lang="fr-FR" sz="4000" dirty="0" smtClean="0">
                <a:sym typeface="Wingdings" charset="2"/>
              </a:rPr>
              <a:t>aujourd’hui</a:t>
            </a:r>
            <a:endParaRPr lang="fr-FR" sz="4000" dirty="0">
              <a:sym typeface="Wingdings" charset="2"/>
            </a:endParaRPr>
          </a:p>
          <a:p>
            <a:r>
              <a:rPr lang="fr-FR" sz="4000" dirty="0">
                <a:sym typeface="Wingdings" charset="2"/>
              </a:rPr>
              <a:t>Succession de découvertes expérimentales et prédictions/avancement théorique </a:t>
            </a:r>
          </a:p>
          <a:p>
            <a:pPr marL="0" indent="0">
              <a:buNone/>
            </a:pPr>
            <a:endParaRPr lang="fr-FR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07/11/2013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92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/>
              <a:t>Physique des hautes énergies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 découverte du boson de Higgs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9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7332" y="3523941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072" y="5182015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0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15356</TotalTime>
  <Words>3221</Words>
  <Application>Microsoft Macintosh PowerPoint</Application>
  <PresentationFormat>On-screen Show (4:3)</PresentationFormat>
  <Paragraphs>578</Paragraphs>
  <Slides>62</Slides>
  <Notes>15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Green2010</vt:lpstr>
      <vt:lpstr>Equation</vt:lpstr>
      <vt:lpstr>PowerPoint Presentation</vt:lpstr>
      <vt:lpstr>CERN 4 juillet 2012</vt:lpstr>
      <vt:lpstr>Prix nobel de physique 2013</vt:lpstr>
      <vt:lpstr>Point de vue théorique</vt:lpstr>
      <vt:lpstr>Point de vue expérimental</vt:lpstr>
      <vt:lpstr>Plan</vt:lpstr>
      <vt:lpstr>La quête des constituants élémentaires</vt:lpstr>
      <vt:lpstr>Physique des particules</vt:lpstr>
      <vt:lpstr>Physique des hautes énergies</vt:lpstr>
      <vt:lpstr>Physique des hautes énergies</vt:lpstr>
      <vt:lpstr>Physique des hautes énergies</vt:lpstr>
      <vt:lpstr>Physique des hautes énergies</vt:lpstr>
      <vt:lpstr>PowerPoint Presentation</vt:lpstr>
      <vt:lpstr>La matière qui nous entoure</vt:lpstr>
      <vt:lpstr>PowerPoint Presentation</vt:lpstr>
      <vt:lpstr>Comment les particules fondamentales interagissent elles ?</vt:lpstr>
      <vt:lpstr>Les 4 interactions fondamentales</vt:lpstr>
      <vt:lpstr>Un exemple d’interaction :  Interaction Faible</vt:lpstr>
      <vt:lpstr>PowerPoint Presentation</vt:lpstr>
      <vt:lpstr>Masse</vt:lpstr>
      <vt:lpstr>Le mécanisme de Higgs</vt:lpstr>
      <vt:lpstr>Le boson de Higgs</vt:lpstr>
      <vt:lpstr>La masse de notre matière</vt:lpstr>
      <vt:lpstr>Modèle standard de la  physique des particules</vt:lpstr>
      <vt:lpstr>Comment observer les particules élémentaires ?</vt:lpstr>
      <vt:lpstr>PowerPoint Presentation</vt:lpstr>
      <vt:lpstr>Principe d’un accélérateur</vt:lpstr>
      <vt:lpstr>LHC = Large Hadron Collider</vt:lpstr>
      <vt:lpstr>LHC : quelques chiffres</vt:lpstr>
      <vt:lpstr>Collisions au LHC</vt:lpstr>
      <vt:lpstr>Les points de collisions</vt:lpstr>
      <vt:lpstr>PowerPoint Presentation</vt:lpstr>
      <vt:lpstr>La construction a duré 16 ans</vt:lpstr>
      <vt:lpstr>Comment faire des découvertes au LHC</vt:lpstr>
      <vt:lpstr>Identificaction et mesure</vt:lpstr>
      <vt:lpstr>A quoi ressemble un événement ?</vt:lpstr>
      <vt:lpstr>Trier stocker et reconstruire les collisions</vt:lpstr>
      <vt:lpstr>Découverte du boson de Higgs </vt:lpstr>
      <vt:lpstr>Recherche du boson de Higgs : H→gg</vt:lpstr>
      <vt:lpstr>PowerPoint Presentation</vt:lpstr>
      <vt:lpstr>Masse invariante</vt:lpstr>
      <vt:lpstr>Bruit de fond : gggg</vt:lpstr>
      <vt:lpstr>La découverte</vt:lpstr>
      <vt:lpstr>H gg en fonction du temps</vt:lpstr>
      <vt:lpstr>Autre canal : H→ZZ→4 leptons</vt:lpstr>
      <vt:lpstr>Event display H4 leptons</vt:lpstr>
      <vt:lpstr>Animation : 4 muons</vt:lpstr>
      <vt:lpstr>Masse invariante 4 leptons</vt:lpstr>
      <vt:lpstr>H  4l en fonction du temps</vt:lpstr>
      <vt:lpstr>Conclusion : la science, école de la patience</vt:lpstr>
      <vt:lpstr>PowerPoint Presentation</vt:lpstr>
      <vt:lpstr>Paradigme de l’unification</vt:lpstr>
      <vt:lpstr>Les limites de la théorie : Des indices expérimentaux venus de l’univers</vt:lpstr>
      <vt:lpstr>PowerPoint Presentation</vt:lpstr>
      <vt:lpstr>Des questions sans réponses</vt:lpstr>
      <vt:lpstr>PowerPoint Presentation</vt:lpstr>
      <vt:lpstr>PowerPoint Presentation</vt:lpstr>
      <vt:lpstr>Lois fondamentales de la physique &lt; 1900    </vt:lpstr>
      <vt:lpstr>Un peu de pub : Masterclasses du CERN</vt:lpstr>
      <vt:lpstr>Pour en savoir plus …</vt:lpstr>
      <vt:lpstr>Backup</vt:lpstr>
      <vt:lpstr>Masse invariante de paires de muons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Stéphane Perries</dc:creator>
  <cp:keywords/>
  <dc:description/>
  <cp:lastModifiedBy>Stéphane Perries</cp:lastModifiedBy>
  <cp:revision>289</cp:revision>
  <dcterms:created xsi:type="dcterms:W3CDTF">2012-11-22T23:14:47Z</dcterms:created>
  <dcterms:modified xsi:type="dcterms:W3CDTF">2014-03-27T07:26:50Z</dcterms:modified>
  <cp:category/>
</cp:coreProperties>
</file>