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_rels/presentation.xml.rels" ContentType="application/vnd.openxmlformats-package.relationships+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17.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8.xml.rels" ContentType="application/vnd.openxmlformats-package.relationships+xml"/>
  <Override PartName="/ppt/slideLayouts/_rels/slideLayout5.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4.xml.rels" ContentType="application/vnd.openxmlformats-package.relationships+xml"/>
  <Override PartName="/ppt/slideLayouts/_rels/slideLayout10.xml.rels" ContentType="application/vnd.openxmlformats-package.relationships+xml"/>
  <Override PartName="/ppt/slideLayouts/_rels/slideLayout24.xml.rels" ContentType="application/vnd.openxmlformats-package.relationships+xml"/>
  <Override PartName="/ppt/slideLayouts/_rels/slideLayout9.xml.rels" ContentType="application/vnd.openxmlformats-package.relationships+xml"/>
  <Override PartName="/ppt/slideLayouts/_rels/slideLayout23.xml.rels" ContentType="application/vnd.openxmlformats-package.relationships+xml"/>
  <Override PartName="/ppt/slideLayouts/_rels/slideLayout8.xml.rels" ContentType="application/vnd.openxmlformats-package.relationships+xml"/>
  <Override PartName="/ppt/slideLayouts/_rels/slideLayout15.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slideLayout6.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23.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3.xml" ContentType="application/vnd.openxmlformats-officedocument.presentationml.slideLayout+xml"/>
  <Override PartName="/ppt/slideLayouts/slideLayout21.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22.xml" ContentType="application/vnd.openxmlformats-officedocument.presentationml.slideLayout+xml"/>
  <Override PartName="/ppt/media/image56.png" ContentType="image/png"/>
  <Override PartName="/ppt/media/image55.png" ContentType="image/png"/>
  <Override PartName="/ppt/media/image54.png" ContentType="image/png"/>
  <Override PartName="/ppt/media/image53.png" ContentType="image/png"/>
  <Override PartName="/ppt/media/image52.png" ContentType="image/png"/>
  <Override PartName="/ppt/media/image32.jpeg" ContentType="image/jpeg"/>
  <Override PartName="/ppt/media/image17.png" ContentType="image/png"/>
  <Override PartName="/ppt/media/image5.png" ContentType="image/png"/>
  <Override PartName="/ppt/media/image35.png" ContentType="image/png"/>
  <Override PartName="/ppt/media/image28.png" ContentType="image/png"/>
  <Override PartName="/ppt/media/image29.jpeg" ContentType="image/jpeg"/>
  <Override PartName="/ppt/media/image34.png" ContentType="image/png"/>
  <Override PartName="/ppt/media/image4.png" ContentType="image/png"/>
  <Override PartName="/ppt/media/image16.png" ContentType="image/png"/>
  <Override PartName="/ppt/media/image33.png" ContentType="image/png"/>
  <Override PartName="/ppt/media/image3.png" ContentType="image/png"/>
  <Override PartName="/ppt/media/image15.png" ContentType="image/png"/>
  <Override PartName="/ppt/media/image14.png" ContentType="image/png"/>
  <Override PartName="/ppt/media/image2.png" ContentType="image/png"/>
  <Override PartName="/ppt/media/image25.png" ContentType="image/png"/>
  <Override PartName="/ppt/media/image31.png" ContentType="image/png"/>
  <Override PartName="/ppt/media/image27.png" ContentType="image/png"/>
  <Override PartName="/ppt/media/image64.png" ContentType="image/png"/>
  <Override PartName="/ppt/media/image26.png" ContentType="image/png"/>
  <Override PartName="/ppt/media/image63.png" ContentType="image/png"/>
  <Override PartName="/ppt/media/image60.png" ContentType="image/png"/>
  <Override PartName="/ppt/media/image23.png" ContentType="image/png"/>
  <Override PartName="/ppt/media/image58.png" ContentType="image/png"/>
  <Override PartName="/ppt/media/image21.png" ContentType="image/png"/>
  <Override PartName="/ppt/media/image22.png" ContentType="image/png"/>
  <Override PartName="/ppt/media/image59.png" ContentType="image/png"/>
  <Override PartName="/ppt/media/image57.png" ContentType="image/png"/>
  <Override PartName="/ppt/media/image20.png" ContentType="image/png"/>
  <Override PartName="/ppt/media/image61.png" ContentType="image/png"/>
  <Override PartName="/ppt/media/image24.png" ContentType="image/png"/>
  <Override PartName="/ppt/media/image10.png" ContentType="image/png"/>
  <Override PartName="/ppt/media/image47.png" ContentType="image/png"/>
  <Override PartName="/ppt/media/image18.png" ContentType="image/png"/>
  <Override PartName="/ppt/media/image6.png" ContentType="image/png"/>
  <Override PartName="/ppt/media/image36.png" ContentType="image/png"/>
  <Override PartName="/ppt/media/image11.png" ContentType="image/png"/>
  <Override PartName="/ppt/media/image48.png" ContentType="image/png"/>
  <Override PartName="/ppt/media/image50.png" ContentType="image/png"/>
  <Override PartName="/ppt/media/image19.png" ContentType="image/png"/>
  <Override PartName="/ppt/media/image62.jpeg" ContentType="image/jpeg"/>
  <Override PartName="/ppt/media/image7.png" ContentType="image/png"/>
  <Override PartName="/ppt/media/image37.png" ContentType="image/png"/>
  <Override PartName="/ppt/media/image12.png" ContentType="image/png"/>
  <Override PartName="/ppt/media/image49.png" ContentType="image/png"/>
  <Override PartName="/ppt/media/image8.png" ContentType="image/png"/>
  <Override PartName="/ppt/media/image38.png" ContentType="image/png"/>
  <Override PartName="/ppt/media/image1.png" ContentType="image/png"/>
  <Override PartName="/ppt/media/image13.png" ContentType="image/png"/>
  <Override PartName="/ppt/media/image9.png" ContentType="image/png"/>
  <Override PartName="/ppt/media/image39.png" ContentType="image/png"/>
  <Override PartName="/ppt/media/image30.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51.png" ContentType="image/png"/>
  <Override PartName="/ppt/slides/slide56.xml" ContentType="application/vnd.openxmlformats-officedocument.presentationml.slide+xml"/>
  <Override PartName="/ppt/slides/slide55.xml" ContentType="application/vnd.openxmlformats-officedocument.presentationml.slide+xml"/>
  <Override PartName="/ppt/slides/slide47.xml" ContentType="application/vnd.openxmlformats-officedocument.presentationml.slide+xml"/>
  <Override PartName="/ppt/slides/slide42.xml" ContentType="application/vnd.openxmlformats-officedocument.presentationml.slide+xml"/>
  <Override PartName="/ppt/slides/slide7.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60.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61.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59.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58.xml" ContentType="application/vnd.openxmlformats-officedocument.presentationml.slide+xml"/>
  <Override PartName="/ppt/slides/slide21.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48.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49.xml" ContentType="application/vnd.openxmlformats-officedocument.presentationml.slide+xml"/>
  <Override PartName="/ppt/slides/_rels/slide53.xml.rels" ContentType="application/vnd.openxmlformats-package.relationships+xml"/>
  <Override PartName="/ppt/slides/_rels/slide46.xml.rels" ContentType="application/vnd.openxmlformats-package.relationships+xml"/>
  <Override PartName="/ppt/slides/_rels/slide27.xml.rels" ContentType="application/vnd.openxmlformats-package.relationships+xml"/>
  <Override PartName="/ppt/slides/_rels/slide43.xml.rels" ContentType="application/vnd.openxmlformats-package.relationships+xml"/>
  <Override PartName="/ppt/slides/_rels/slide8.xml.rels" ContentType="application/vnd.openxmlformats-package.relationships+xml"/>
  <Override PartName="/ppt/slides/_rels/slide2.xml.rels" ContentType="application/vnd.openxmlformats-package.relationships+xml"/>
  <Override PartName="/ppt/slides/_rels/slide36.xml.rels" ContentType="application/vnd.openxmlformats-package.relationships+xml"/>
  <Override PartName="/ppt/slides/_rels/slide21.xml.rels" ContentType="application/vnd.openxmlformats-package.relationships+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12.xml.rels" ContentType="application/vnd.openxmlformats-package.relationships+xml"/>
  <Override PartName="/ppt/slides/_rels/slide48.xml.rels" ContentType="application/vnd.openxmlformats-package.relationships+xml"/>
  <Override PartName="/ppt/slides/_rels/slide55.xml.rels" ContentType="application/vnd.openxmlformats-package.relationships+xml"/>
  <Override PartName="/ppt/slides/_rels/slide40.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41.xml.rels" ContentType="application/vnd.openxmlformats-package.relationships+xml"/>
  <Override PartName="/ppt/slides/_rels/slide50.xml.rels" ContentType="application/vnd.openxmlformats-package.relationships+xml"/>
  <Override PartName="/ppt/slides/_rels/slide34.xml.rels" ContentType="application/vnd.openxmlformats-package.relationships+xml"/>
  <Override PartName="/ppt/slides/_rels/slide49.xml.rels" ContentType="application/vnd.openxmlformats-package.relationships+xml"/>
  <Override PartName="/ppt/slides/_rels/slide42.xml.rels" ContentType="application/vnd.openxmlformats-package.relationships+xml"/>
  <Override PartName="/ppt/slides/_rels/slide7.xml.rels" ContentType="application/vnd.openxmlformats-package.relationships+xml"/>
  <Override PartName="/ppt/slides/_rels/slide35.xml.rels" ContentType="application/vnd.openxmlformats-package.relationships+xml"/>
  <Override PartName="/ppt/slides/_rels/slide51.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47.xml.rels" ContentType="application/vnd.openxmlformats-package.relationships+xml"/>
  <Override PartName="/ppt/slides/_rels/slide54.xml.rels" ContentType="application/vnd.openxmlformats-package.relationships+xml"/>
  <Override PartName="/ppt/slides/_rels/slide4.xml.rels" ContentType="application/vnd.openxmlformats-package.relationships+xml"/>
  <Override PartName="/ppt/slides/_rels/slide57.xml.rels" ContentType="application/vnd.openxmlformats-package.relationships+xml"/>
  <Override PartName="/ppt/slides/_rels/slide61.xml.rels" ContentType="application/vnd.openxmlformats-package.relationships+xml"/>
  <Override PartName="/ppt/slides/_rels/slide52.xml.rels" ContentType="application/vnd.openxmlformats-package.relationships+xml"/>
  <Override PartName="/ppt/slides/_rels/slide14.xml.rels" ContentType="application/vnd.openxmlformats-package.relationships+xml"/>
  <Override PartName="/ppt/slides/_rels/slide33.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8.xml.rels" ContentType="application/vnd.openxmlformats-package.relationships+xml"/>
  <Override PartName="/ppt/slides/_rels/slide45.xml.rels" ContentType="application/vnd.openxmlformats-package.relationships+xml"/>
  <Override PartName="/ppt/slides/_rels/slide28.xml.rels" ContentType="application/vnd.openxmlformats-package.relationships+xml"/>
  <Override PartName="/ppt/slides/_rels/slide18.xml.rels" ContentType="application/vnd.openxmlformats-package.relationships+xml"/>
  <Override PartName="/ppt/slides/_rels/slide2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44.xml.rels" ContentType="application/vnd.openxmlformats-package.relationships+xml"/>
  <Override PartName="/ppt/slides/_rels/slide37.xml.rels" ContentType="application/vnd.openxmlformats-package.relationships+xml"/>
  <Override PartName="/ppt/slides/_rels/slide25.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1.xml.rels" ContentType="application/vnd.openxmlformats-package.relationships+xml"/>
  <Override PartName="/ppt/slides/_rels/slide32.xml.rels" ContentType="application/vnd.openxmlformats-package.relationships+xml"/>
  <Override PartName="/ppt/slides/_rels/slide56.xml.rels" ContentType="application/vnd.openxmlformats-package.relationships+xml"/>
  <Override PartName="/ppt/slides/_rels/slide60.xml.rels" ContentType="application/vnd.openxmlformats-package.relationships+xml"/>
  <Override PartName="/ppt/slides/_rels/slide10.xml.rels" ContentType="application/vnd.openxmlformats-package.relationships+xml"/>
  <Override PartName="/ppt/slides/_rels/slide59.xml.rels" ContentType="application/vnd.openxmlformats-package.relationships+xml"/>
  <Override PartName="/ppt/slides/_rels/slide23.xml.rels" ContentType="application/vnd.openxmlformats-package.relationships+xml"/>
  <Override PartName="/ppt/slides/_rels/slide19.xml.rels" ContentType="application/vnd.openxmlformats-package.relationships+xml"/>
  <Override PartName="/ppt/slides/_rels/slide13.xml.rels" ContentType="application/vnd.openxmlformats-package.relationships+xml"/>
  <Override PartName="/ppt/slides/_rels/slide58.xml.rels" ContentType="application/vnd.openxmlformats-package.relationships+xml"/>
  <Override PartName="/ppt/slides/slide6.xml" ContentType="application/vnd.openxmlformats-officedocument.presentationml.slide+xml"/>
  <Override PartName="/ppt/slides/slide1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comments/comment35.xml" ContentType="application/vnd.openxmlformats-officedocument.presentationml.comments+xml"/>
  <Override PartName="/ppt/commentAuthors.xml" ContentType="application/vnd.openxmlformats-officedocument.presentationml.commentAuthor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Lst>
  <p:sldSz cx="12192000" cy="6858000"/>
  <p:notesSz cx="7559675" cy="10691812"/>
</p:presentation>
</file>

<file path=ppt/commentAuthors.xml><?xml version="1.0" encoding="utf-8"?>
<p:cmAuthorLst xmlns:p="http://schemas.openxmlformats.org/presentationml/2006/main">
  <p:cmAuthor id="0" name="Pichol-Thievend, Christophe" initials="PC" lastIdx="1" clrIdx="0"/>
</p:cmAuthorLst>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commentAuthors" Target="commentAuthors.xml"/>
</Relationships>
</file>

<file path=ppt/comments/comment35.xml><?xml version="1.0" encoding="utf-8"?>
<p:cmLst xmlns:p="http://schemas.openxmlformats.org/presentationml/2006/main">
  <p:cm authorId="0" dt="2021-07-20T20:31:24.810000000" idx="1">
    <p:pos x="0" y="0"/>
    <p:text/>
  </p:cm>
</p:cmLst>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27" name="PlaceHolder 2"/>
          <p:cNvSpPr>
            <a:spLocks noGrp="1"/>
          </p:cNvSpPr>
          <p:nvPr>
            <p:ph type="body"/>
          </p:nvPr>
        </p:nvSpPr>
        <p:spPr>
          <a:xfrm>
            <a:off x="838080" y="1825560"/>
            <a:ext cx="1051524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28" name="PlaceHolder 3"/>
          <p:cNvSpPr>
            <a:spLocks noGrp="1"/>
          </p:cNvSpPr>
          <p:nvPr>
            <p:ph type="body"/>
          </p:nvPr>
        </p:nvSpPr>
        <p:spPr>
          <a:xfrm>
            <a:off x="838080" y="4098240"/>
            <a:ext cx="1051524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30" name="PlaceHolder 2"/>
          <p:cNvSpPr>
            <a:spLocks noGrp="1"/>
          </p:cNvSpPr>
          <p:nvPr>
            <p:ph type="body"/>
          </p:nvPr>
        </p:nvSpPr>
        <p:spPr>
          <a:xfrm>
            <a:off x="83808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31" name="PlaceHolder 3"/>
          <p:cNvSpPr>
            <a:spLocks noGrp="1"/>
          </p:cNvSpPr>
          <p:nvPr>
            <p:ph type="body"/>
          </p:nvPr>
        </p:nvSpPr>
        <p:spPr>
          <a:xfrm>
            <a:off x="622620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32" name="PlaceHolder 4"/>
          <p:cNvSpPr>
            <a:spLocks noGrp="1"/>
          </p:cNvSpPr>
          <p:nvPr>
            <p:ph type="body"/>
          </p:nvPr>
        </p:nvSpPr>
        <p:spPr>
          <a:xfrm>
            <a:off x="838080" y="409824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33" name="PlaceHolder 5"/>
          <p:cNvSpPr>
            <a:spLocks noGrp="1"/>
          </p:cNvSpPr>
          <p:nvPr>
            <p:ph type="body"/>
          </p:nvPr>
        </p:nvSpPr>
        <p:spPr>
          <a:xfrm>
            <a:off x="6226200" y="409824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35" name="PlaceHolder 2"/>
          <p:cNvSpPr>
            <a:spLocks noGrp="1"/>
          </p:cNvSpPr>
          <p:nvPr>
            <p:ph type="body"/>
          </p:nvPr>
        </p:nvSpPr>
        <p:spPr>
          <a:xfrm>
            <a:off x="838080" y="182556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36" name="PlaceHolder 3"/>
          <p:cNvSpPr>
            <a:spLocks noGrp="1"/>
          </p:cNvSpPr>
          <p:nvPr>
            <p:ph type="body"/>
          </p:nvPr>
        </p:nvSpPr>
        <p:spPr>
          <a:xfrm>
            <a:off x="4393440" y="182556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37" name="PlaceHolder 4"/>
          <p:cNvSpPr>
            <a:spLocks noGrp="1"/>
          </p:cNvSpPr>
          <p:nvPr>
            <p:ph type="body"/>
          </p:nvPr>
        </p:nvSpPr>
        <p:spPr>
          <a:xfrm>
            <a:off x="7949160" y="182556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38" name="PlaceHolder 5"/>
          <p:cNvSpPr>
            <a:spLocks noGrp="1"/>
          </p:cNvSpPr>
          <p:nvPr>
            <p:ph type="body"/>
          </p:nvPr>
        </p:nvSpPr>
        <p:spPr>
          <a:xfrm>
            <a:off x="838080" y="409824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39" name="PlaceHolder 6"/>
          <p:cNvSpPr>
            <a:spLocks noGrp="1"/>
          </p:cNvSpPr>
          <p:nvPr>
            <p:ph type="body"/>
          </p:nvPr>
        </p:nvSpPr>
        <p:spPr>
          <a:xfrm>
            <a:off x="4393440" y="409824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40" name="PlaceHolder 7"/>
          <p:cNvSpPr>
            <a:spLocks noGrp="1"/>
          </p:cNvSpPr>
          <p:nvPr>
            <p:ph type="body"/>
          </p:nvPr>
        </p:nvSpPr>
        <p:spPr>
          <a:xfrm>
            <a:off x="7949160" y="409824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47" name="PlaceHolder 2"/>
          <p:cNvSpPr>
            <a:spLocks noGrp="1"/>
          </p:cNvSpPr>
          <p:nvPr>
            <p:ph type="subTitle"/>
          </p:nvPr>
        </p:nvSpPr>
        <p:spPr>
          <a:xfrm>
            <a:off x="838080" y="1825560"/>
            <a:ext cx="10515240" cy="435096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49" name="PlaceHolder 2"/>
          <p:cNvSpPr>
            <a:spLocks noGrp="1"/>
          </p:cNvSpPr>
          <p:nvPr>
            <p:ph type="body"/>
          </p:nvPr>
        </p:nvSpPr>
        <p:spPr>
          <a:xfrm>
            <a:off x="838080" y="1825560"/>
            <a:ext cx="10515240" cy="435096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51" name="PlaceHolder 2"/>
          <p:cNvSpPr>
            <a:spLocks noGrp="1"/>
          </p:cNvSpPr>
          <p:nvPr>
            <p:ph type="body"/>
          </p:nvPr>
        </p:nvSpPr>
        <p:spPr>
          <a:xfrm>
            <a:off x="838080" y="1825560"/>
            <a:ext cx="5131080" cy="4350960"/>
          </a:xfrm>
          <a:prstGeom prst="rect">
            <a:avLst/>
          </a:prstGeom>
        </p:spPr>
        <p:txBody>
          <a:bodyPr lIns="0" rIns="0" tIns="0" bIns="0">
            <a:normAutofit/>
          </a:bodyPr>
          <a:p>
            <a:endParaRPr b="0" lang="fr-FR" sz="2800" spc="-1" strike="noStrike">
              <a:solidFill>
                <a:srgbClr val="000000"/>
              </a:solidFill>
              <a:latin typeface="Calibri"/>
            </a:endParaRPr>
          </a:p>
        </p:txBody>
      </p:sp>
      <p:sp>
        <p:nvSpPr>
          <p:cNvPr id="52" name="PlaceHolder 3"/>
          <p:cNvSpPr>
            <a:spLocks noGrp="1"/>
          </p:cNvSpPr>
          <p:nvPr>
            <p:ph type="body"/>
          </p:nvPr>
        </p:nvSpPr>
        <p:spPr>
          <a:xfrm>
            <a:off x="6226200" y="1825560"/>
            <a:ext cx="5131080" cy="435096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240" cy="614412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56" name="PlaceHolder 2"/>
          <p:cNvSpPr>
            <a:spLocks noGrp="1"/>
          </p:cNvSpPr>
          <p:nvPr>
            <p:ph type="body"/>
          </p:nvPr>
        </p:nvSpPr>
        <p:spPr>
          <a:xfrm>
            <a:off x="83808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57" name="PlaceHolder 3"/>
          <p:cNvSpPr>
            <a:spLocks noGrp="1"/>
          </p:cNvSpPr>
          <p:nvPr>
            <p:ph type="body"/>
          </p:nvPr>
        </p:nvSpPr>
        <p:spPr>
          <a:xfrm>
            <a:off x="6226200" y="1825560"/>
            <a:ext cx="5131080" cy="4350960"/>
          </a:xfrm>
          <a:prstGeom prst="rect">
            <a:avLst/>
          </a:prstGeom>
        </p:spPr>
        <p:txBody>
          <a:bodyPr lIns="0" rIns="0" tIns="0" bIns="0">
            <a:normAutofit/>
          </a:bodyPr>
          <a:p>
            <a:endParaRPr b="0" lang="fr-FR" sz="2800" spc="-1" strike="noStrike">
              <a:solidFill>
                <a:srgbClr val="000000"/>
              </a:solidFill>
              <a:latin typeface="Calibri"/>
            </a:endParaRPr>
          </a:p>
        </p:txBody>
      </p:sp>
      <p:sp>
        <p:nvSpPr>
          <p:cNvPr id="58" name="PlaceHolder 4"/>
          <p:cNvSpPr>
            <a:spLocks noGrp="1"/>
          </p:cNvSpPr>
          <p:nvPr>
            <p:ph type="body"/>
          </p:nvPr>
        </p:nvSpPr>
        <p:spPr>
          <a:xfrm>
            <a:off x="838080" y="409824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60" name="PlaceHolder 2"/>
          <p:cNvSpPr>
            <a:spLocks noGrp="1"/>
          </p:cNvSpPr>
          <p:nvPr>
            <p:ph type="body"/>
          </p:nvPr>
        </p:nvSpPr>
        <p:spPr>
          <a:xfrm>
            <a:off x="838080" y="1825560"/>
            <a:ext cx="5131080" cy="4350960"/>
          </a:xfrm>
          <a:prstGeom prst="rect">
            <a:avLst/>
          </a:prstGeom>
        </p:spPr>
        <p:txBody>
          <a:bodyPr lIns="0" rIns="0" tIns="0" bIns="0">
            <a:normAutofit/>
          </a:bodyPr>
          <a:p>
            <a:endParaRPr b="0" lang="fr-FR" sz="2800" spc="-1" strike="noStrike">
              <a:solidFill>
                <a:srgbClr val="000000"/>
              </a:solidFill>
              <a:latin typeface="Calibri"/>
            </a:endParaRPr>
          </a:p>
        </p:txBody>
      </p:sp>
      <p:sp>
        <p:nvSpPr>
          <p:cNvPr id="61" name="PlaceHolder 3"/>
          <p:cNvSpPr>
            <a:spLocks noGrp="1"/>
          </p:cNvSpPr>
          <p:nvPr>
            <p:ph type="body"/>
          </p:nvPr>
        </p:nvSpPr>
        <p:spPr>
          <a:xfrm>
            <a:off x="622620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62" name="PlaceHolder 4"/>
          <p:cNvSpPr>
            <a:spLocks noGrp="1"/>
          </p:cNvSpPr>
          <p:nvPr>
            <p:ph type="body"/>
          </p:nvPr>
        </p:nvSpPr>
        <p:spPr>
          <a:xfrm>
            <a:off x="6226200" y="409824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64" name="PlaceHolder 2"/>
          <p:cNvSpPr>
            <a:spLocks noGrp="1"/>
          </p:cNvSpPr>
          <p:nvPr>
            <p:ph type="body"/>
          </p:nvPr>
        </p:nvSpPr>
        <p:spPr>
          <a:xfrm>
            <a:off x="83808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65" name="PlaceHolder 3"/>
          <p:cNvSpPr>
            <a:spLocks noGrp="1"/>
          </p:cNvSpPr>
          <p:nvPr>
            <p:ph type="body"/>
          </p:nvPr>
        </p:nvSpPr>
        <p:spPr>
          <a:xfrm>
            <a:off x="622620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66" name="PlaceHolder 4"/>
          <p:cNvSpPr>
            <a:spLocks noGrp="1"/>
          </p:cNvSpPr>
          <p:nvPr>
            <p:ph type="body"/>
          </p:nvPr>
        </p:nvSpPr>
        <p:spPr>
          <a:xfrm>
            <a:off x="838080" y="4098240"/>
            <a:ext cx="1051524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68" name="PlaceHolder 2"/>
          <p:cNvSpPr>
            <a:spLocks noGrp="1"/>
          </p:cNvSpPr>
          <p:nvPr>
            <p:ph type="body"/>
          </p:nvPr>
        </p:nvSpPr>
        <p:spPr>
          <a:xfrm>
            <a:off x="838080" y="1825560"/>
            <a:ext cx="1051524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69" name="PlaceHolder 3"/>
          <p:cNvSpPr>
            <a:spLocks noGrp="1"/>
          </p:cNvSpPr>
          <p:nvPr>
            <p:ph type="body"/>
          </p:nvPr>
        </p:nvSpPr>
        <p:spPr>
          <a:xfrm>
            <a:off x="838080" y="4098240"/>
            <a:ext cx="1051524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71" name="PlaceHolder 2"/>
          <p:cNvSpPr>
            <a:spLocks noGrp="1"/>
          </p:cNvSpPr>
          <p:nvPr>
            <p:ph type="body"/>
          </p:nvPr>
        </p:nvSpPr>
        <p:spPr>
          <a:xfrm>
            <a:off x="83808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72" name="PlaceHolder 3"/>
          <p:cNvSpPr>
            <a:spLocks noGrp="1"/>
          </p:cNvSpPr>
          <p:nvPr>
            <p:ph type="body"/>
          </p:nvPr>
        </p:nvSpPr>
        <p:spPr>
          <a:xfrm>
            <a:off x="622620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73" name="PlaceHolder 4"/>
          <p:cNvSpPr>
            <a:spLocks noGrp="1"/>
          </p:cNvSpPr>
          <p:nvPr>
            <p:ph type="body"/>
          </p:nvPr>
        </p:nvSpPr>
        <p:spPr>
          <a:xfrm>
            <a:off x="838080" y="409824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74" name="PlaceHolder 5"/>
          <p:cNvSpPr>
            <a:spLocks noGrp="1"/>
          </p:cNvSpPr>
          <p:nvPr>
            <p:ph type="body"/>
          </p:nvPr>
        </p:nvSpPr>
        <p:spPr>
          <a:xfrm>
            <a:off x="6226200" y="409824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76" name="PlaceHolder 2"/>
          <p:cNvSpPr>
            <a:spLocks noGrp="1"/>
          </p:cNvSpPr>
          <p:nvPr>
            <p:ph type="body"/>
          </p:nvPr>
        </p:nvSpPr>
        <p:spPr>
          <a:xfrm>
            <a:off x="838080" y="182556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77" name="PlaceHolder 3"/>
          <p:cNvSpPr>
            <a:spLocks noGrp="1"/>
          </p:cNvSpPr>
          <p:nvPr>
            <p:ph type="body"/>
          </p:nvPr>
        </p:nvSpPr>
        <p:spPr>
          <a:xfrm>
            <a:off x="4393440" y="182556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78" name="PlaceHolder 4"/>
          <p:cNvSpPr>
            <a:spLocks noGrp="1"/>
          </p:cNvSpPr>
          <p:nvPr>
            <p:ph type="body"/>
          </p:nvPr>
        </p:nvSpPr>
        <p:spPr>
          <a:xfrm>
            <a:off x="7949160" y="182556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79" name="PlaceHolder 5"/>
          <p:cNvSpPr>
            <a:spLocks noGrp="1"/>
          </p:cNvSpPr>
          <p:nvPr>
            <p:ph type="body"/>
          </p:nvPr>
        </p:nvSpPr>
        <p:spPr>
          <a:xfrm>
            <a:off x="838080" y="409824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80" name="PlaceHolder 6"/>
          <p:cNvSpPr>
            <a:spLocks noGrp="1"/>
          </p:cNvSpPr>
          <p:nvPr>
            <p:ph type="body"/>
          </p:nvPr>
        </p:nvSpPr>
        <p:spPr>
          <a:xfrm>
            <a:off x="4393440" y="409824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81" name="PlaceHolder 7"/>
          <p:cNvSpPr>
            <a:spLocks noGrp="1"/>
          </p:cNvSpPr>
          <p:nvPr>
            <p:ph type="body"/>
          </p:nvPr>
        </p:nvSpPr>
        <p:spPr>
          <a:xfrm>
            <a:off x="7949160" y="4098240"/>
            <a:ext cx="338580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8" name="PlaceHolder 2"/>
          <p:cNvSpPr>
            <a:spLocks noGrp="1"/>
          </p:cNvSpPr>
          <p:nvPr>
            <p:ph type="body"/>
          </p:nvPr>
        </p:nvSpPr>
        <p:spPr>
          <a:xfrm>
            <a:off x="838080" y="1825560"/>
            <a:ext cx="10515240" cy="435096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10" name="PlaceHolder 2"/>
          <p:cNvSpPr>
            <a:spLocks noGrp="1"/>
          </p:cNvSpPr>
          <p:nvPr>
            <p:ph type="body"/>
          </p:nvPr>
        </p:nvSpPr>
        <p:spPr>
          <a:xfrm>
            <a:off x="838080" y="1825560"/>
            <a:ext cx="5131080" cy="4350960"/>
          </a:xfrm>
          <a:prstGeom prst="rect">
            <a:avLst/>
          </a:prstGeom>
        </p:spPr>
        <p:txBody>
          <a:bodyPr lIns="0" rIns="0" tIns="0" bIns="0">
            <a:normAutofit/>
          </a:bodyPr>
          <a:p>
            <a:endParaRPr b="0" lang="fr-FR" sz="2800" spc="-1" strike="noStrike">
              <a:solidFill>
                <a:srgbClr val="000000"/>
              </a:solidFill>
              <a:latin typeface="Calibri"/>
            </a:endParaRPr>
          </a:p>
        </p:txBody>
      </p:sp>
      <p:sp>
        <p:nvSpPr>
          <p:cNvPr id="11" name="PlaceHolder 3"/>
          <p:cNvSpPr>
            <a:spLocks noGrp="1"/>
          </p:cNvSpPr>
          <p:nvPr>
            <p:ph type="body"/>
          </p:nvPr>
        </p:nvSpPr>
        <p:spPr>
          <a:xfrm>
            <a:off x="6226200" y="1825560"/>
            <a:ext cx="5131080" cy="435096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15" name="PlaceHolder 2"/>
          <p:cNvSpPr>
            <a:spLocks noGrp="1"/>
          </p:cNvSpPr>
          <p:nvPr>
            <p:ph type="body"/>
          </p:nvPr>
        </p:nvSpPr>
        <p:spPr>
          <a:xfrm>
            <a:off x="83808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16" name="PlaceHolder 3"/>
          <p:cNvSpPr>
            <a:spLocks noGrp="1"/>
          </p:cNvSpPr>
          <p:nvPr>
            <p:ph type="body"/>
          </p:nvPr>
        </p:nvSpPr>
        <p:spPr>
          <a:xfrm>
            <a:off x="6226200" y="1825560"/>
            <a:ext cx="5131080" cy="4350960"/>
          </a:xfrm>
          <a:prstGeom prst="rect">
            <a:avLst/>
          </a:prstGeom>
        </p:spPr>
        <p:txBody>
          <a:bodyPr lIns="0" rIns="0" tIns="0" bIns="0">
            <a:normAutofit/>
          </a:bodyPr>
          <a:p>
            <a:endParaRPr b="0" lang="fr-FR" sz="2800" spc="-1" strike="noStrike">
              <a:solidFill>
                <a:srgbClr val="000000"/>
              </a:solidFill>
              <a:latin typeface="Calibri"/>
            </a:endParaRPr>
          </a:p>
        </p:txBody>
      </p:sp>
      <p:sp>
        <p:nvSpPr>
          <p:cNvPr id="17" name="PlaceHolder 4"/>
          <p:cNvSpPr>
            <a:spLocks noGrp="1"/>
          </p:cNvSpPr>
          <p:nvPr>
            <p:ph type="body"/>
          </p:nvPr>
        </p:nvSpPr>
        <p:spPr>
          <a:xfrm>
            <a:off x="838080" y="409824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19" name="PlaceHolder 2"/>
          <p:cNvSpPr>
            <a:spLocks noGrp="1"/>
          </p:cNvSpPr>
          <p:nvPr>
            <p:ph type="body"/>
          </p:nvPr>
        </p:nvSpPr>
        <p:spPr>
          <a:xfrm>
            <a:off x="838080" y="1825560"/>
            <a:ext cx="5131080" cy="4350960"/>
          </a:xfrm>
          <a:prstGeom prst="rect">
            <a:avLst/>
          </a:prstGeom>
        </p:spPr>
        <p:txBody>
          <a:bodyPr lIns="0" rIns="0" tIns="0" bIns="0">
            <a:normAutofit/>
          </a:bodyPr>
          <a:p>
            <a:endParaRPr b="0" lang="fr-FR" sz="2800" spc="-1" strike="noStrike">
              <a:solidFill>
                <a:srgbClr val="000000"/>
              </a:solidFill>
              <a:latin typeface="Calibri"/>
            </a:endParaRPr>
          </a:p>
        </p:txBody>
      </p:sp>
      <p:sp>
        <p:nvSpPr>
          <p:cNvPr id="20" name="PlaceHolder 3"/>
          <p:cNvSpPr>
            <a:spLocks noGrp="1"/>
          </p:cNvSpPr>
          <p:nvPr>
            <p:ph type="body"/>
          </p:nvPr>
        </p:nvSpPr>
        <p:spPr>
          <a:xfrm>
            <a:off x="622620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21" name="PlaceHolder 4"/>
          <p:cNvSpPr>
            <a:spLocks noGrp="1"/>
          </p:cNvSpPr>
          <p:nvPr>
            <p:ph type="body"/>
          </p:nvPr>
        </p:nvSpPr>
        <p:spPr>
          <a:xfrm>
            <a:off x="6226200" y="409824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p:spPr>
        <p:txBody>
          <a:bodyPr lIns="0" rIns="0" tIns="0" bIns="0" anchor="ctr">
            <a:noAutofit/>
          </a:bodyPr>
          <a:p>
            <a:endParaRPr b="0" lang="fr-FR" sz="1800" spc="-1" strike="noStrike">
              <a:solidFill>
                <a:srgbClr val="000000"/>
              </a:solidFill>
              <a:latin typeface="Calibri"/>
            </a:endParaRPr>
          </a:p>
        </p:txBody>
      </p:sp>
      <p:sp>
        <p:nvSpPr>
          <p:cNvPr id="23" name="PlaceHolder 2"/>
          <p:cNvSpPr>
            <a:spLocks noGrp="1"/>
          </p:cNvSpPr>
          <p:nvPr>
            <p:ph type="body"/>
          </p:nvPr>
        </p:nvSpPr>
        <p:spPr>
          <a:xfrm>
            <a:off x="83808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24" name="PlaceHolder 3"/>
          <p:cNvSpPr>
            <a:spLocks noGrp="1"/>
          </p:cNvSpPr>
          <p:nvPr>
            <p:ph type="body"/>
          </p:nvPr>
        </p:nvSpPr>
        <p:spPr>
          <a:xfrm>
            <a:off x="6226200" y="1825560"/>
            <a:ext cx="5131080" cy="2075040"/>
          </a:xfrm>
          <a:prstGeom prst="rect">
            <a:avLst/>
          </a:prstGeom>
        </p:spPr>
        <p:txBody>
          <a:bodyPr lIns="0" rIns="0" tIns="0" bIns="0">
            <a:normAutofit/>
          </a:bodyPr>
          <a:p>
            <a:endParaRPr b="0" lang="fr-FR" sz="2800" spc="-1" strike="noStrike">
              <a:solidFill>
                <a:srgbClr val="000000"/>
              </a:solidFill>
              <a:latin typeface="Calibri"/>
            </a:endParaRPr>
          </a:p>
        </p:txBody>
      </p:sp>
      <p:sp>
        <p:nvSpPr>
          <p:cNvPr id="25" name="PlaceHolder 4"/>
          <p:cNvSpPr>
            <a:spLocks noGrp="1"/>
          </p:cNvSpPr>
          <p:nvPr>
            <p:ph type="body"/>
          </p:nvPr>
        </p:nvSpPr>
        <p:spPr>
          <a:xfrm>
            <a:off x="838080" y="4098240"/>
            <a:ext cx="10515240" cy="2075040"/>
          </a:xfrm>
          <a:prstGeom prst="rect">
            <a:avLst/>
          </a:prstGeom>
        </p:spPr>
        <p:txBody>
          <a:bodyPr lIns="0" rIns="0" tIns="0" bIns="0">
            <a:normAutofit/>
          </a:bodyPr>
          <a:p>
            <a:endParaRPr b="0" lang="fr-FR" sz="28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p:spPr>
        <p:txBody>
          <a:bodyPr anchor="b">
            <a:noAutofit/>
          </a:bodyPr>
          <a:p>
            <a:pPr algn="ctr">
              <a:lnSpc>
                <a:spcPct val="90000"/>
              </a:lnSpc>
            </a:pPr>
            <a:r>
              <a:rPr b="0" lang="fr-FR" sz="6000" spc="-1" strike="noStrike">
                <a:solidFill>
                  <a:srgbClr val="000000"/>
                </a:solidFill>
                <a:latin typeface="Calibri Light"/>
              </a:rPr>
              <a:t>Mo</a:t>
            </a:r>
            <a:r>
              <a:rPr b="0" lang="fr-FR" sz="6000" spc="-1" strike="noStrike">
                <a:solidFill>
                  <a:srgbClr val="000000"/>
                </a:solidFill>
                <a:latin typeface="Calibri Light"/>
              </a:rPr>
              <a:t>difi</a:t>
            </a:r>
            <a:r>
              <a:rPr b="0" lang="fr-FR" sz="6000" spc="-1" strike="noStrike">
                <a:solidFill>
                  <a:srgbClr val="000000"/>
                </a:solidFill>
                <a:latin typeface="Calibri Light"/>
              </a:rPr>
              <a:t>ez </a:t>
            </a:r>
            <a:r>
              <a:rPr b="0" lang="fr-FR" sz="6000" spc="-1" strike="noStrike">
                <a:solidFill>
                  <a:srgbClr val="000000"/>
                </a:solidFill>
                <a:latin typeface="Calibri Light"/>
              </a:rPr>
              <a:t>le </a:t>
            </a:r>
            <a:r>
              <a:rPr b="0" lang="fr-FR" sz="6000" spc="-1" strike="noStrike">
                <a:solidFill>
                  <a:srgbClr val="000000"/>
                </a:solidFill>
                <a:latin typeface="Calibri Light"/>
              </a:rPr>
              <a:t>sty</a:t>
            </a:r>
            <a:r>
              <a:rPr b="0" lang="fr-FR" sz="6000" spc="-1" strike="noStrike">
                <a:solidFill>
                  <a:srgbClr val="000000"/>
                </a:solidFill>
                <a:latin typeface="Calibri Light"/>
              </a:rPr>
              <a:t>le </a:t>
            </a:r>
            <a:r>
              <a:rPr b="0" lang="fr-FR" sz="6000" spc="-1" strike="noStrike">
                <a:solidFill>
                  <a:srgbClr val="000000"/>
                </a:solidFill>
                <a:latin typeface="Calibri Light"/>
              </a:rPr>
              <a:t>du </a:t>
            </a:r>
            <a:r>
              <a:rPr b="0" lang="fr-FR" sz="6000" spc="-1" strike="noStrike">
                <a:solidFill>
                  <a:srgbClr val="000000"/>
                </a:solidFill>
                <a:latin typeface="Calibri Light"/>
              </a:rPr>
              <a:t>titr</a:t>
            </a:r>
            <a:r>
              <a:rPr b="0" lang="fr-FR" sz="6000" spc="-1" strike="noStrike">
                <a:solidFill>
                  <a:srgbClr val="000000"/>
                </a:solidFill>
                <a:latin typeface="Calibri Light"/>
              </a:rPr>
              <a:t>e</a:t>
            </a:r>
            <a:endParaRPr b="0" lang="fr-FR" sz="6000" spc="-1" strike="noStrike">
              <a:solidFill>
                <a:srgbClr val="000000"/>
              </a:solidFill>
              <a:latin typeface="Calibri"/>
            </a:endParaRPr>
          </a:p>
        </p:txBody>
      </p:sp>
      <p:sp>
        <p:nvSpPr>
          <p:cNvPr id="1" name="PlaceHolder 2"/>
          <p:cNvSpPr>
            <a:spLocks noGrp="1"/>
          </p:cNvSpPr>
          <p:nvPr>
            <p:ph type="dt"/>
          </p:nvPr>
        </p:nvSpPr>
        <p:spPr>
          <a:xfrm>
            <a:off x="838080" y="6356520"/>
            <a:ext cx="2742840" cy="364680"/>
          </a:xfrm>
          <a:prstGeom prst="rect">
            <a:avLst/>
          </a:prstGeom>
        </p:spPr>
        <p:txBody>
          <a:bodyPr anchor="ctr">
            <a:noAutofit/>
          </a:bodyPr>
          <a:p>
            <a:pPr>
              <a:lnSpc>
                <a:spcPct val="100000"/>
              </a:lnSpc>
            </a:pPr>
            <a:fld id="{0D337C63-8F8C-4BD3-9F65-82354B9980D8}" type="datetime">
              <a:rPr b="0" lang="fr-FR" sz="1200" spc="-1" strike="noStrike">
                <a:solidFill>
                  <a:srgbClr val="8b8b8b"/>
                </a:solidFill>
                <a:latin typeface="Calibri"/>
              </a:rPr>
              <a:t>21/07/2021</a:t>
            </a:fld>
            <a:endParaRPr b="0" lang="fr-FR" sz="1200" spc="-1" strike="noStrike">
              <a:latin typeface="Times New Roman"/>
            </a:endParaRPr>
          </a:p>
        </p:txBody>
      </p:sp>
      <p:sp>
        <p:nvSpPr>
          <p:cNvPr id="2" name="PlaceHolder 3"/>
          <p:cNvSpPr>
            <a:spLocks noGrp="1"/>
          </p:cNvSpPr>
          <p:nvPr>
            <p:ph type="ftr"/>
          </p:nvPr>
        </p:nvSpPr>
        <p:spPr>
          <a:xfrm>
            <a:off x="4038480" y="6356520"/>
            <a:ext cx="4114440" cy="364680"/>
          </a:xfrm>
          <a:prstGeom prst="rect">
            <a:avLst/>
          </a:prstGeom>
        </p:spPr>
        <p:txBody>
          <a:bodyPr anchor="ctr">
            <a:noAutofit/>
          </a:bodyPr>
          <a:p>
            <a:endParaRPr b="0" lang="fr-FR" sz="2400" spc="-1" strike="noStrike">
              <a:latin typeface="Times New Roman"/>
            </a:endParaRPr>
          </a:p>
        </p:txBody>
      </p:sp>
      <p:sp>
        <p:nvSpPr>
          <p:cNvPr id="3" name="PlaceHolder 4"/>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959ACDFB-3B07-45C8-9071-81EBDF893B8A}" type="slidenum">
              <a:rPr b="0" lang="fr-FR" sz="1200" spc="-1" strike="noStrike">
                <a:solidFill>
                  <a:srgbClr val="8b8b8b"/>
                </a:solidFill>
                <a:latin typeface="Calibri"/>
              </a:rPr>
              <a:t>&lt;number&gt;</a:t>
            </a:fld>
            <a:endParaRPr b="0" lang="fr-FR" sz="1200" spc="-1" strike="noStrike">
              <a:latin typeface="Times New Roman"/>
            </a:endParaRPr>
          </a:p>
        </p:txBody>
      </p:sp>
      <p:sp>
        <p:nvSpPr>
          <p:cNvPr id="4" name="PlaceHolder 5"/>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fr-FR" sz="2800" spc="-1" strike="noStrike">
                <a:solidFill>
                  <a:srgbClr val="000000"/>
                </a:solidFill>
                <a:latin typeface="Calibri"/>
              </a:rPr>
              <a:t>Click to edit the outline text format</a:t>
            </a:r>
            <a:endParaRPr b="0" lang="fr-FR" sz="28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fr-FR" sz="2000" spc="-1" strike="noStrike">
                <a:solidFill>
                  <a:srgbClr val="000000"/>
                </a:solidFill>
                <a:latin typeface="Calibri"/>
              </a:rPr>
              <a:t>Second Outline Level</a:t>
            </a:r>
            <a:endParaRPr b="0" lang="fr-FR" sz="20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fr-FR" sz="1800" spc="-1" strike="noStrike">
                <a:solidFill>
                  <a:srgbClr val="000000"/>
                </a:solidFill>
                <a:latin typeface="Calibri"/>
              </a:rPr>
              <a:t>Third Outline Level</a:t>
            </a:r>
            <a:endParaRPr b="0" lang="fr-FR" sz="18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fr-FR" sz="1800" spc="-1" strike="noStrike">
                <a:solidFill>
                  <a:srgbClr val="000000"/>
                </a:solidFill>
                <a:latin typeface="Calibri"/>
              </a:rPr>
              <a:t>Fourth Outline Level</a:t>
            </a:r>
            <a:endParaRPr b="0" lang="fr-FR" sz="18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Calibri"/>
              </a:rPr>
              <a:t>Fifth Outline Level</a:t>
            </a:r>
            <a:endParaRPr b="0" lang="fr-FR"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Calibri"/>
              </a:rPr>
              <a:t>Sixth Outline Level</a:t>
            </a:r>
            <a:endParaRPr b="0" lang="fr-FR"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Calibri"/>
              </a:rPr>
              <a:t>Seventh Outline Level</a:t>
            </a:r>
            <a:endParaRPr b="0" lang="fr-FR"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p:spPr>
        <p:txBody>
          <a:bodyPr anchor="ctr">
            <a:noAutofit/>
          </a:bodyPr>
          <a:p>
            <a:pPr>
              <a:lnSpc>
                <a:spcPct val="90000"/>
              </a:lnSpc>
            </a:pPr>
            <a:r>
              <a:rPr b="0" lang="fr-FR" sz="4400" spc="-1" strike="noStrike">
                <a:solidFill>
                  <a:srgbClr val="000000"/>
                </a:solidFill>
                <a:latin typeface="Calibri Light"/>
              </a:rPr>
              <a:t>Modifiez le style du titre</a:t>
            </a:r>
            <a:endParaRPr b="0" lang="fr-FR" sz="4400" spc="-1" strike="noStrike">
              <a:solidFill>
                <a:srgbClr val="000000"/>
              </a:solidFill>
              <a:latin typeface="Calibri"/>
            </a:endParaRPr>
          </a:p>
        </p:txBody>
      </p:sp>
      <p:sp>
        <p:nvSpPr>
          <p:cNvPr id="42" name="PlaceHolder 2"/>
          <p:cNvSpPr>
            <a:spLocks noGrp="1"/>
          </p:cNvSpPr>
          <p:nvPr>
            <p:ph type="body"/>
          </p:nvPr>
        </p:nvSpPr>
        <p:spPr>
          <a:xfrm>
            <a:off x="838080" y="1825560"/>
            <a:ext cx="10515240" cy="4350960"/>
          </a:xfrm>
          <a:prstGeom prst="rect">
            <a:avLst/>
          </a:prstGeom>
        </p:spPr>
        <p:txBody>
          <a:bodyPr>
            <a:noAutofit/>
          </a:bodyPr>
          <a:p>
            <a:pPr marL="228600" indent="-228240">
              <a:lnSpc>
                <a:spcPct val="90000"/>
              </a:lnSpc>
              <a:spcBef>
                <a:spcPts val="1001"/>
              </a:spcBef>
              <a:buClr>
                <a:srgbClr val="000000"/>
              </a:buClr>
              <a:buFont typeface="Arial"/>
              <a:buChar char="•"/>
            </a:pPr>
            <a:r>
              <a:rPr b="0" lang="fr-FR" sz="2800" spc="-1" strike="noStrike">
                <a:solidFill>
                  <a:srgbClr val="000000"/>
                </a:solidFill>
                <a:latin typeface="Calibri"/>
              </a:rPr>
              <a:t>Cliquez pour modifier les styles du texte du masque</a:t>
            </a:r>
            <a:endParaRPr b="0" lang="fr-FR" sz="2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fr-FR" sz="2400" spc="-1" strike="noStrike">
                <a:solidFill>
                  <a:srgbClr val="000000"/>
                </a:solidFill>
                <a:latin typeface="Calibri"/>
              </a:rPr>
              <a:t>Deuxième niveau</a:t>
            </a:r>
            <a:endParaRPr b="0" lang="fr-FR" sz="2400" spc="-1" strike="noStrike">
              <a:solidFill>
                <a:srgbClr val="000000"/>
              </a:solidFill>
              <a:latin typeface="Calibri"/>
            </a:endParaRPr>
          </a:p>
          <a:p>
            <a:pPr lvl="2" marL="1143000" indent="-228240">
              <a:lnSpc>
                <a:spcPct val="90000"/>
              </a:lnSpc>
              <a:spcBef>
                <a:spcPts val="499"/>
              </a:spcBef>
              <a:buClr>
                <a:srgbClr val="000000"/>
              </a:buClr>
              <a:buFont typeface="Arial"/>
              <a:buChar char="•"/>
            </a:pPr>
            <a:r>
              <a:rPr b="0" lang="fr-FR" sz="2000" spc="-1" strike="noStrike">
                <a:solidFill>
                  <a:srgbClr val="000000"/>
                </a:solidFill>
                <a:latin typeface="Calibri"/>
              </a:rPr>
              <a:t>Troisième niveau</a:t>
            </a:r>
            <a:endParaRPr b="0" lang="fr-FR" sz="2000" spc="-1" strike="noStrike">
              <a:solidFill>
                <a:srgbClr val="000000"/>
              </a:solidFill>
              <a:latin typeface="Calibri"/>
            </a:endParaRPr>
          </a:p>
          <a:p>
            <a:pPr lvl="3" marL="1600200" indent="-228240">
              <a:lnSpc>
                <a:spcPct val="90000"/>
              </a:lnSpc>
              <a:spcBef>
                <a:spcPts val="499"/>
              </a:spcBef>
              <a:buClr>
                <a:srgbClr val="000000"/>
              </a:buClr>
              <a:buFont typeface="Arial"/>
              <a:buChar char="•"/>
            </a:pPr>
            <a:r>
              <a:rPr b="0" lang="fr-FR" sz="1800" spc="-1" strike="noStrike">
                <a:solidFill>
                  <a:srgbClr val="000000"/>
                </a:solidFill>
                <a:latin typeface="Calibri"/>
              </a:rPr>
              <a:t>Quatrième niveau</a:t>
            </a:r>
            <a:endParaRPr b="0" lang="fr-FR" sz="1800" spc="-1" strike="noStrike">
              <a:solidFill>
                <a:srgbClr val="000000"/>
              </a:solidFill>
              <a:latin typeface="Calibri"/>
            </a:endParaRPr>
          </a:p>
          <a:p>
            <a:pPr lvl="4" marL="2057400" indent="-228240">
              <a:lnSpc>
                <a:spcPct val="90000"/>
              </a:lnSpc>
              <a:spcBef>
                <a:spcPts val="499"/>
              </a:spcBef>
              <a:buClr>
                <a:srgbClr val="000000"/>
              </a:buClr>
              <a:buFont typeface="Arial"/>
              <a:buChar char="•"/>
            </a:pPr>
            <a:r>
              <a:rPr b="0" lang="fr-FR" sz="1800" spc="-1" strike="noStrike">
                <a:solidFill>
                  <a:srgbClr val="000000"/>
                </a:solidFill>
                <a:latin typeface="Calibri"/>
              </a:rPr>
              <a:t>Cinquième niveau</a:t>
            </a:r>
            <a:endParaRPr b="0" lang="fr-FR" sz="1800" spc="-1" strike="noStrike">
              <a:solidFill>
                <a:srgbClr val="000000"/>
              </a:solidFill>
              <a:latin typeface="Calibri"/>
            </a:endParaRPr>
          </a:p>
        </p:txBody>
      </p:sp>
      <p:sp>
        <p:nvSpPr>
          <p:cNvPr id="43" name="PlaceHolder 3"/>
          <p:cNvSpPr>
            <a:spLocks noGrp="1"/>
          </p:cNvSpPr>
          <p:nvPr>
            <p:ph type="dt"/>
          </p:nvPr>
        </p:nvSpPr>
        <p:spPr>
          <a:xfrm>
            <a:off x="838080" y="6356520"/>
            <a:ext cx="2742840" cy="364680"/>
          </a:xfrm>
          <a:prstGeom prst="rect">
            <a:avLst/>
          </a:prstGeom>
        </p:spPr>
        <p:txBody>
          <a:bodyPr anchor="ctr">
            <a:noAutofit/>
          </a:bodyPr>
          <a:p>
            <a:pPr>
              <a:lnSpc>
                <a:spcPct val="100000"/>
              </a:lnSpc>
            </a:pPr>
            <a:fld id="{48222453-D190-459F-8946-1EF4D5E8906B}" type="datetime">
              <a:rPr b="0" lang="fr-FR" sz="1200" spc="-1" strike="noStrike">
                <a:solidFill>
                  <a:srgbClr val="8b8b8b"/>
                </a:solidFill>
                <a:latin typeface="Calibri"/>
              </a:rPr>
              <a:t>21/07/2021</a:t>
            </a:fld>
            <a:endParaRPr b="0" lang="fr-FR" sz="1200" spc="-1" strike="noStrike">
              <a:latin typeface="Times New Roman"/>
            </a:endParaRPr>
          </a:p>
        </p:txBody>
      </p:sp>
      <p:sp>
        <p:nvSpPr>
          <p:cNvPr id="44" name="PlaceHolder 4"/>
          <p:cNvSpPr>
            <a:spLocks noGrp="1"/>
          </p:cNvSpPr>
          <p:nvPr>
            <p:ph type="ftr"/>
          </p:nvPr>
        </p:nvSpPr>
        <p:spPr>
          <a:xfrm>
            <a:off x="4038480" y="6356520"/>
            <a:ext cx="4114440" cy="364680"/>
          </a:xfrm>
          <a:prstGeom prst="rect">
            <a:avLst/>
          </a:prstGeom>
        </p:spPr>
        <p:txBody>
          <a:bodyPr anchor="ctr">
            <a:noAutofit/>
          </a:bodyPr>
          <a:p>
            <a:endParaRPr b="0" lang="fr-FR" sz="2400" spc="-1" strike="noStrike">
              <a:latin typeface="Times New Roman"/>
            </a:endParaRPr>
          </a:p>
        </p:txBody>
      </p:sp>
      <p:sp>
        <p:nvSpPr>
          <p:cNvPr id="45" name="PlaceHolder 5"/>
          <p:cNvSpPr>
            <a:spLocks noGrp="1"/>
          </p:cNvSpPr>
          <p:nvPr>
            <p:ph type="sldNum"/>
          </p:nvPr>
        </p:nvSpPr>
        <p:spPr>
          <a:xfrm>
            <a:off x="8610480" y="6356520"/>
            <a:ext cx="2742840" cy="364680"/>
          </a:xfrm>
          <a:prstGeom prst="rect">
            <a:avLst/>
          </a:prstGeom>
        </p:spPr>
        <p:txBody>
          <a:bodyPr anchor="ctr">
            <a:noAutofit/>
          </a:bodyPr>
          <a:p>
            <a:pPr algn="r">
              <a:lnSpc>
                <a:spcPct val="100000"/>
              </a:lnSpc>
            </a:pPr>
            <a:fld id="{12015898-C649-4B1F-AD61-D8278157E964}" type="slidenum">
              <a:rPr b="0" lang="fr-FR" sz="1200" spc="-1" strike="noStrike">
                <a:solidFill>
                  <a:srgbClr val="8b8b8b"/>
                </a:solidFill>
                <a:latin typeface="Calibri"/>
              </a:rPr>
              <a:t>&lt;number&gt;</a:t>
            </a:fld>
            <a:endParaRPr b="0" lang="fr-FR"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19.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hyperlink" Target="mailto:contact@nuodim.com" TargetMode="External"/><Relationship Id="rId2" Type="http://schemas.openxmlformats.org/officeDocument/2006/relationships/hyperlink" Target="mailto:dpo@nuodim.com" TargetMode="External"/><Relationship Id="rId3"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image" Target="../media/image17.png"/><Relationship Id="rId3"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3.xml"/>
</Relationships>
</file>

<file path=ppt/slides/_rels/slide2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slideLayout" Target="../slideLayouts/slideLayout13.xml"/>
</Relationships>
</file>

<file path=ppt/slides/_rels/slide34.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png"/><Relationship Id="rId3"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slideLayout" Target="../slideLayouts/slideLayout13.xml"/><Relationship Id="rId5" Type="http://schemas.openxmlformats.org/officeDocument/2006/relationships/comments" Target="../comments/comment35.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slideLayout" Target="../slideLayouts/slideLayout13.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slideLayout" Target="../slideLayouts/slideLayout13.xml"/>
</Relationships>
</file>

<file path=ppt/slides/_rels/slide45.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13.xml"/>
</Relationships>
</file>

<file path=ppt/slides/_rels/slide46.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slideLayout" Target="../slideLayouts/slideLayout13.xml"/>
</Relationships>
</file>

<file path=ppt/slides/_rels/slide47.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3.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9.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13.xml"/>
</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13.xml"/>
</Relationships>
</file>

<file path=ppt/slides/_rels/slide52.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13.xml"/>
</Relationships>
</file>

<file path=ppt/slides/_rels/slide53.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 Id="rId3" Type="http://schemas.openxmlformats.org/officeDocument/2006/relationships/slideLayout" Target="../slideLayouts/slideLayout13.xml"/>
</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55.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png"/><Relationship Id="rId3" Type="http://schemas.openxmlformats.org/officeDocument/2006/relationships/slideLayout" Target="../slideLayouts/slideLayout13.xml"/>
</Relationships>
</file>

<file path=ppt/slides/_rels/slide56.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 Id="rId3" Type="http://schemas.openxmlformats.org/officeDocument/2006/relationships/slideLayout" Target="../slideLayouts/slideLayout13.xml"/>
</Relationships>
</file>

<file path=ppt/slides/_rels/slide57.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3.xml"/>
</Relationships>
</file>

<file path=ppt/slides/_rels/slide58.xml.rels><?xml version="1.0" encoding="UTF-8"?>
<Relationships xmlns="http://schemas.openxmlformats.org/package/2006/relationships"><Relationship Id="rId1" Type="http://schemas.openxmlformats.org/officeDocument/2006/relationships/hyperlink" Target="https://www.universite-lyon.fr/" TargetMode="External"/><Relationship Id="rId2" Type="http://schemas.openxmlformats.org/officeDocument/2006/relationships/image" Target="../media/image62.jpeg"/><Relationship Id="rId3" Type="http://schemas.openxmlformats.org/officeDocument/2006/relationships/slideLayout" Target="../slideLayouts/slideLayout13.xml"/>
</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3.xml"/>
</Relationships>
</file>

<file path=ppt/slides/_rels/slide60.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slideLayout" Target="../slideLayouts/slideLayout13.xml"/>
</Relationships>
</file>

<file path=ppt/slides/_rels/slide61.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TextShape 1"/>
          <p:cNvSpPr txBox="1"/>
          <p:nvPr/>
        </p:nvSpPr>
        <p:spPr>
          <a:xfrm>
            <a:off x="1523880" y="1122480"/>
            <a:ext cx="9143640" cy="2387160"/>
          </a:xfrm>
          <a:prstGeom prst="rect">
            <a:avLst/>
          </a:prstGeom>
          <a:noFill/>
          <a:ln>
            <a:noFill/>
          </a:ln>
        </p:spPr>
        <p:txBody>
          <a:bodyPr anchor="b">
            <a:noAutofit/>
          </a:bodyPr>
          <a:p>
            <a:pPr algn="ctr">
              <a:lnSpc>
                <a:spcPct val="90000"/>
              </a:lnSpc>
            </a:pPr>
            <a:r>
              <a:rPr b="0" lang="fr-FR" sz="6000" spc="-1" strike="noStrike">
                <a:solidFill>
                  <a:srgbClr val="000000"/>
                </a:solidFill>
                <a:latin typeface="Calibri Light"/>
              </a:rPr>
              <a:t>Site et modifications V0</a:t>
            </a:r>
            <a:endParaRPr b="0" lang="fr-FR" sz="6000" spc="-1" strike="noStrike">
              <a:solidFill>
                <a:srgbClr val="000000"/>
              </a:solidFill>
              <a:latin typeface="Calibri"/>
            </a:endParaRPr>
          </a:p>
        </p:txBody>
      </p:sp>
      <p:sp>
        <p:nvSpPr>
          <p:cNvPr id="83" name="TextShape 2"/>
          <p:cNvSpPr txBox="1"/>
          <p:nvPr/>
        </p:nvSpPr>
        <p:spPr>
          <a:xfrm>
            <a:off x="1523880" y="3602160"/>
            <a:ext cx="9143640" cy="1655280"/>
          </a:xfrm>
          <a:prstGeom prst="rect">
            <a:avLst/>
          </a:prstGeom>
          <a:noFill/>
          <a:ln>
            <a:noFill/>
          </a:ln>
        </p:spPr>
        <p:txBody>
          <a:bodyPr>
            <a:noAutofit/>
          </a:bodyPr>
          <a:p>
            <a:pPr algn="ctr">
              <a:lnSpc>
                <a:spcPct val="90000"/>
              </a:lnSpc>
              <a:spcBef>
                <a:spcPts val="1001"/>
              </a:spcBef>
              <a:tabLst>
                <a:tab algn="l" pos="0"/>
              </a:tabLst>
            </a:pPr>
            <a:r>
              <a:rPr b="0" lang="fr-FR" sz="2400" spc="-1" strike="noStrike">
                <a:solidFill>
                  <a:srgbClr val="000000"/>
                </a:solidFill>
                <a:latin typeface="Calibri"/>
              </a:rPr>
              <a:t>Muon Sight </a:t>
            </a:r>
            <a:r>
              <a:rPr b="0" lang="fr-FR" sz="2400" spc="-1" strike="noStrike">
                <a:solidFill>
                  <a:srgbClr val="000000"/>
                </a:solidFill>
                <a:latin typeface="Wingdings"/>
              </a:rPr>
              <a:t></a:t>
            </a:r>
            <a:r>
              <a:rPr b="0" lang="fr-FR" sz="2400" spc="-1" strike="noStrike">
                <a:solidFill>
                  <a:srgbClr val="000000"/>
                </a:solidFill>
                <a:latin typeface="Calibri"/>
              </a:rPr>
              <a:t> Muodim</a:t>
            </a:r>
            <a:endParaRPr b="0" lang="fr-FR" sz="2400" spc="-1" strike="noStrike">
              <a:latin typeface="Arial"/>
            </a:endParaRPr>
          </a:p>
          <a:p>
            <a:pPr algn="ctr">
              <a:lnSpc>
                <a:spcPct val="90000"/>
              </a:lnSpc>
              <a:spcBef>
                <a:spcPts val="1001"/>
              </a:spcBef>
              <a:tabLst>
                <a:tab algn="l" pos="0"/>
              </a:tabLst>
            </a:pPr>
            <a:endParaRPr b="0" lang="fr-FR" sz="2400" spc="-1" strike="noStrike">
              <a:latin typeface="Arial"/>
            </a:endParaRPr>
          </a:p>
          <a:p>
            <a:pPr algn="ctr">
              <a:lnSpc>
                <a:spcPct val="90000"/>
              </a:lnSpc>
              <a:spcBef>
                <a:spcPts val="1001"/>
              </a:spcBef>
              <a:tabLst>
                <a:tab algn="l" pos="0"/>
              </a:tabLst>
            </a:pPr>
            <a:r>
              <a:rPr b="0" lang="fr-FR" sz="2400" spc="-1" strike="noStrike">
                <a:solidFill>
                  <a:srgbClr val="000000"/>
                </a:solidFill>
                <a:latin typeface="Calibri"/>
              </a:rPr>
              <a:t>Juillet 2021</a:t>
            </a:r>
            <a:endParaRPr b="0" lang="fr-FR" sz="2400" spc="-1" strike="noStrike">
              <a:latin typeface="Arial"/>
            </a:endParaRPr>
          </a:p>
          <a:p>
            <a:pPr algn="ctr">
              <a:lnSpc>
                <a:spcPct val="90000"/>
              </a:lnSpc>
              <a:spcBef>
                <a:spcPts val="1001"/>
              </a:spcBef>
              <a:tabLst>
                <a:tab algn="l" pos="0"/>
              </a:tabLst>
            </a:pPr>
            <a:endParaRPr b="0" lang="fr-FR" sz="2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106"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07" name="Image 3" descr=""/>
          <p:cNvPicPr/>
          <p:nvPr/>
        </p:nvPicPr>
        <p:blipFill>
          <a:blip r:embed="rId1"/>
          <a:srcRect l="0" t="18191" r="0" b="6527"/>
          <a:stretch/>
        </p:blipFill>
        <p:spPr>
          <a:xfrm>
            <a:off x="0" y="1647720"/>
            <a:ext cx="12191760" cy="5162040"/>
          </a:xfrm>
          <a:prstGeom prst="rect">
            <a:avLst/>
          </a:prstGeom>
          <a:ln>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109"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10" name="Image 3" descr=""/>
          <p:cNvPicPr/>
          <p:nvPr/>
        </p:nvPicPr>
        <p:blipFill>
          <a:blip r:embed="rId1"/>
          <a:srcRect l="0" t="16525" r="0" b="5323"/>
          <a:stretch/>
        </p:blipFill>
        <p:spPr>
          <a:xfrm>
            <a:off x="0" y="1476360"/>
            <a:ext cx="12191760" cy="535896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 name="TextShape 1"/>
          <p:cNvSpPr txBox="1"/>
          <p:nvPr/>
        </p:nvSpPr>
        <p:spPr>
          <a:xfrm>
            <a:off x="1523880" y="1122480"/>
            <a:ext cx="9143640" cy="2387160"/>
          </a:xfrm>
          <a:prstGeom prst="rect">
            <a:avLst/>
          </a:prstGeom>
          <a:noFill/>
          <a:ln>
            <a:noFill/>
          </a:ln>
        </p:spPr>
        <p:txBody>
          <a:bodyPr anchor="b">
            <a:noAutofit/>
          </a:bodyPr>
          <a:p>
            <a:pPr algn="ctr">
              <a:lnSpc>
                <a:spcPct val="90000"/>
              </a:lnSpc>
            </a:pPr>
            <a:r>
              <a:rPr b="0" lang="fr-FR" sz="6000" spc="-1" strike="noStrike">
                <a:solidFill>
                  <a:srgbClr val="000000"/>
                </a:solidFill>
                <a:latin typeface="Calibri Light"/>
              </a:rPr>
              <a:t>Technologie</a:t>
            </a:r>
            <a:endParaRPr b="0" lang="fr-FR" sz="6000" spc="-1" strike="noStrike">
              <a:solidFill>
                <a:srgbClr val="000000"/>
              </a:solidFill>
              <a:latin typeface="Calibri"/>
            </a:endParaRPr>
          </a:p>
        </p:txBody>
      </p:sp>
      <p:sp>
        <p:nvSpPr>
          <p:cNvPr id="112" name="TextShape 2"/>
          <p:cNvSpPr txBox="1"/>
          <p:nvPr/>
        </p:nvSpPr>
        <p:spPr>
          <a:xfrm>
            <a:off x="1523880" y="3602160"/>
            <a:ext cx="9143640" cy="1655280"/>
          </a:xfrm>
          <a:prstGeom prst="rect">
            <a:avLst/>
          </a:prstGeom>
          <a:noFill/>
          <a:ln>
            <a:noFill/>
          </a:ln>
        </p:spPr>
        <p:txBody>
          <a:bodyPr>
            <a:noAutofit/>
          </a:bodyPr>
          <a:p>
            <a:pPr algn="ct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114"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15" name="Image 3" descr=""/>
          <p:cNvPicPr/>
          <p:nvPr/>
        </p:nvPicPr>
        <p:blipFill>
          <a:blip r:embed="rId1"/>
          <a:srcRect l="0" t="14583" r="0" b="5323"/>
          <a:stretch/>
        </p:blipFill>
        <p:spPr>
          <a:xfrm>
            <a:off x="0" y="1314360"/>
            <a:ext cx="12191760" cy="5492520"/>
          </a:xfrm>
          <a:prstGeom prst="rect">
            <a:avLst/>
          </a:prstGeom>
          <a:ln>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6"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117"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18" name="Image 3" descr=""/>
          <p:cNvPicPr/>
          <p:nvPr/>
        </p:nvPicPr>
        <p:blipFill>
          <a:blip r:embed="rId1"/>
          <a:srcRect l="0" t="30691" r="0" b="5323"/>
          <a:stretch/>
        </p:blipFill>
        <p:spPr>
          <a:xfrm>
            <a:off x="0" y="2428920"/>
            <a:ext cx="12191760" cy="4387320"/>
          </a:xfrm>
          <a:prstGeom prst="rect">
            <a:avLst/>
          </a:prstGeom>
          <a:ln>
            <a:no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120"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21" name="Image 3" descr=""/>
          <p:cNvPicPr/>
          <p:nvPr/>
        </p:nvPicPr>
        <p:blipFill>
          <a:blip r:embed="rId1"/>
          <a:srcRect l="0" t="18471" r="0" b="5323"/>
          <a:stretch/>
        </p:blipFill>
        <p:spPr>
          <a:xfrm>
            <a:off x="0" y="1562040"/>
            <a:ext cx="12191760" cy="5225760"/>
          </a:xfrm>
          <a:prstGeom prst="rect">
            <a:avLst/>
          </a:prstGeom>
          <a:ln>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123"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24" name="Image 3" descr=""/>
          <p:cNvPicPr/>
          <p:nvPr/>
        </p:nvPicPr>
        <p:blipFill>
          <a:blip r:embed="rId1"/>
          <a:srcRect l="0" t="39300" r="0" b="6807"/>
          <a:stretch/>
        </p:blipFill>
        <p:spPr>
          <a:xfrm>
            <a:off x="0" y="3133800"/>
            <a:ext cx="12191760" cy="3695400"/>
          </a:xfrm>
          <a:prstGeom prst="rect">
            <a:avLst/>
          </a:prstGeom>
          <a:ln>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126"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27" name="Image 3" descr=""/>
          <p:cNvPicPr/>
          <p:nvPr/>
        </p:nvPicPr>
        <p:blipFill>
          <a:blip r:embed="rId1"/>
          <a:srcRect l="-547" t="18054" r="547" b="13750"/>
          <a:stretch/>
        </p:blipFill>
        <p:spPr>
          <a:xfrm>
            <a:off x="-66600" y="2124000"/>
            <a:ext cx="12191760" cy="4676400"/>
          </a:xfrm>
          <a:prstGeom prst="rect">
            <a:avLst/>
          </a:prstGeom>
          <a:ln>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TextShape 1"/>
          <p:cNvSpPr txBox="1"/>
          <p:nvPr/>
        </p:nvSpPr>
        <p:spPr>
          <a:xfrm>
            <a:off x="1523880" y="1122480"/>
            <a:ext cx="9143640" cy="2387160"/>
          </a:xfrm>
          <a:prstGeom prst="rect">
            <a:avLst/>
          </a:prstGeom>
          <a:noFill/>
          <a:ln>
            <a:noFill/>
          </a:ln>
        </p:spPr>
        <p:txBody>
          <a:bodyPr anchor="b">
            <a:noAutofit/>
          </a:bodyPr>
          <a:p>
            <a:pPr algn="ctr">
              <a:lnSpc>
                <a:spcPct val="90000"/>
              </a:lnSpc>
            </a:pPr>
            <a:r>
              <a:rPr b="0" lang="fr-FR" sz="6000" spc="-1" strike="noStrike">
                <a:solidFill>
                  <a:srgbClr val="000000"/>
                </a:solidFill>
                <a:latin typeface="Calibri Light"/>
              </a:rPr>
              <a:t>Applications</a:t>
            </a:r>
            <a:endParaRPr b="0" lang="fr-FR" sz="6000" spc="-1" strike="noStrike">
              <a:solidFill>
                <a:srgbClr val="000000"/>
              </a:solidFill>
              <a:latin typeface="Calibri"/>
            </a:endParaRPr>
          </a:p>
        </p:txBody>
      </p:sp>
      <p:sp>
        <p:nvSpPr>
          <p:cNvPr id="129" name="TextShape 2"/>
          <p:cNvSpPr txBox="1"/>
          <p:nvPr/>
        </p:nvSpPr>
        <p:spPr>
          <a:xfrm>
            <a:off x="1523880" y="3602160"/>
            <a:ext cx="9143640" cy="1655280"/>
          </a:xfrm>
          <a:prstGeom prst="rect">
            <a:avLst/>
          </a:prstGeom>
          <a:noFill/>
          <a:ln>
            <a:noFill/>
          </a:ln>
        </p:spPr>
        <p:txBody>
          <a:bodyPr>
            <a:noAutofit/>
          </a:bodyPr>
          <a:p>
            <a:pPr algn="ct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131"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32" name="Image 3" descr=""/>
          <p:cNvPicPr/>
          <p:nvPr/>
        </p:nvPicPr>
        <p:blipFill>
          <a:blip r:embed="rId1"/>
          <a:srcRect l="0" t="16108" r="0" b="5323"/>
          <a:stretch/>
        </p:blipFill>
        <p:spPr>
          <a:xfrm>
            <a:off x="0" y="1428840"/>
            <a:ext cx="12191760" cy="5387760"/>
          </a:xfrm>
          <a:prstGeom prst="rect">
            <a:avLst/>
          </a:prstGeom>
          <a:ln>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 name="TextShape 1"/>
          <p:cNvSpPr txBox="1"/>
          <p:nvPr/>
        </p:nvSpPr>
        <p:spPr>
          <a:xfrm>
            <a:off x="838080" y="365040"/>
            <a:ext cx="10515240" cy="1325160"/>
          </a:xfrm>
          <a:prstGeom prst="rect">
            <a:avLst/>
          </a:prstGeom>
          <a:noFill/>
          <a:ln>
            <a:noFill/>
          </a:ln>
        </p:spPr>
        <p:txBody>
          <a:bodyPr anchor="ctr">
            <a:noAutofit/>
          </a:bodyPr>
          <a:p>
            <a:pPr>
              <a:lnSpc>
                <a:spcPct val="90000"/>
              </a:lnSpc>
            </a:pPr>
            <a:r>
              <a:rPr b="0" lang="fr-FR" sz="4400" spc="-1" strike="noStrike">
                <a:solidFill>
                  <a:srgbClr val="000000"/>
                </a:solidFill>
                <a:latin typeface="Calibri Light"/>
              </a:rPr>
              <a:t>Todo de préparation du site</a:t>
            </a:r>
            <a:endParaRPr b="0" lang="fr-FR" sz="4400" spc="-1" strike="noStrike">
              <a:solidFill>
                <a:srgbClr val="000000"/>
              </a:solidFill>
              <a:latin typeface="Calibri"/>
            </a:endParaRPr>
          </a:p>
        </p:txBody>
      </p:sp>
      <p:sp>
        <p:nvSpPr>
          <p:cNvPr id="85" name="TextShape 2"/>
          <p:cNvSpPr txBox="1"/>
          <p:nvPr/>
        </p:nvSpPr>
        <p:spPr>
          <a:xfrm>
            <a:off x="6181560" y="1978200"/>
            <a:ext cx="5547960" cy="4350960"/>
          </a:xfrm>
          <a:prstGeom prst="rect">
            <a:avLst/>
          </a:prstGeom>
          <a:noFill/>
          <a:ln>
            <a:noFill/>
          </a:ln>
        </p:spPr>
        <p:txBody>
          <a:bodyPr>
            <a:normAutofit/>
          </a:bodyPr>
          <a:p>
            <a:pPr>
              <a:lnSpc>
                <a:spcPct val="90000"/>
              </a:lnSpc>
              <a:spcBef>
                <a:spcPts val="1001"/>
              </a:spcBef>
              <a:tabLst>
                <a:tab algn="l" pos="0"/>
              </a:tabLst>
            </a:pPr>
            <a:r>
              <a:rPr b="1" lang="fr-FR" sz="1600" spc="-1" strike="noStrike">
                <a:solidFill>
                  <a:srgbClr val="000000"/>
                </a:solidFill>
                <a:latin typeface="Calibri"/>
              </a:rPr>
              <a:t>Todo muodim :</a:t>
            </a:r>
            <a:endParaRPr b="0" lang="fr-FR" sz="1600" spc="-1" strike="noStrike">
              <a:solidFill>
                <a:srgbClr val="000000"/>
              </a:solidFill>
              <a:latin typeface="Calibri"/>
            </a:endParaRPr>
          </a:p>
          <a:p>
            <a:pPr marL="228600" indent="-228240">
              <a:lnSpc>
                <a:spcPct val="90000"/>
              </a:lnSpc>
              <a:spcBef>
                <a:spcPts val="1001"/>
              </a:spcBef>
              <a:buClr>
                <a:srgbClr val="000000"/>
              </a:buClr>
              <a:buFont typeface="Arial"/>
              <a:buChar char="•"/>
              <a:tabLst>
                <a:tab algn="l" pos="0"/>
              </a:tabLst>
            </a:pPr>
            <a:r>
              <a:rPr b="0" lang="fr-FR" sz="1600" spc="-1" strike="noStrike">
                <a:solidFill>
                  <a:srgbClr val="000000"/>
                </a:solidFill>
                <a:latin typeface="Calibri"/>
              </a:rPr>
              <a:t>Fournir les contenus à changer dans les pages</a:t>
            </a:r>
            <a:endParaRPr b="0" lang="fr-FR" sz="1600" spc="-1" strike="noStrike">
              <a:solidFill>
                <a:srgbClr val="000000"/>
              </a:solidFill>
              <a:latin typeface="Calibri"/>
            </a:endParaRPr>
          </a:p>
          <a:p>
            <a:pPr marL="228600" indent="-228240">
              <a:lnSpc>
                <a:spcPct val="90000"/>
              </a:lnSpc>
              <a:spcBef>
                <a:spcPts val="1001"/>
              </a:spcBef>
              <a:buClr>
                <a:srgbClr val="000000"/>
              </a:buClr>
              <a:buFont typeface="Arial"/>
              <a:buChar char="•"/>
              <a:tabLst>
                <a:tab algn="l" pos="0"/>
              </a:tabLst>
            </a:pPr>
            <a:r>
              <a:rPr b="0" lang="fr-FR" sz="1600" spc="-1" strike="noStrike">
                <a:solidFill>
                  <a:srgbClr val="000000"/>
                </a:solidFill>
                <a:latin typeface="Calibri"/>
              </a:rPr>
              <a:t>Fournir certificat SSL (voir avec NordNet s’il fournisse ce type de sevice)</a:t>
            </a:r>
            <a:endParaRPr b="0" lang="fr-FR" sz="1600" spc="-1" strike="noStrike">
              <a:solidFill>
                <a:srgbClr val="000000"/>
              </a:solidFill>
              <a:latin typeface="Calibri"/>
            </a:endParaRPr>
          </a:p>
          <a:p>
            <a:pPr marL="228600" indent="-228240">
              <a:lnSpc>
                <a:spcPct val="90000"/>
              </a:lnSpc>
              <a:spcBef>
                <a:spcPts val="1001"/>
              </a:spcBef>
              <a:buClr>
                <a:srgbClr val="000000"/>
              </a:buClr>
              <a:buFont typeface="Arial"/>
              <a:buChar char="•"/>
              <a:tabLst>
                <a:tab algn="l" pos="0"/>
              </a:tabLst>
            </a:pPr>
            <a:r>
              <a:rPr b="0" lang="fr-FR" sz="1600" spc="-1" strike="noStrike">
                <a:solidFill>
                  <a:srgbClr val="000000"/>
                </a:solidFill>
                <a:latin typeface="Calibri"/>
              </a:rPr>
              <a:t>Configurer deux alias e-emails : </a:t>
            </a:r>
            <a:r>
              <a:rPr b="0" lang="fr-FR" sz="1600" spc="-1" strike="noStrike" u="sng">
                <a:solidFill>
                  <a:srgbClr val="0563c1"/>
                </a:solidFill>
                <a:uFillTx/>
                <a:latin typeface="Calibri"/>
                <a:hlinkClick r:id="rId1"/>
              </a:rPr>
              <a:t>contact@nuodim.com</a:t>
            </a:r>
            <a:r>
              <a:rPr b="0" lang="fr-FR" sz="1600" spc="-1" strike="noStrike">
                <a:solidFill>
                  <a:srgbClr val="000000"/>
                </a:solidFill>
                <a:latin typeface="Calibri"/>
              </a:rPr>
              <a:t> et </a:t>
            </a:r>
            <a:r>
              <a:rPr b="0" lang="fr-FR" sz="1600" spc="-1" strike="noStrike" u="sng">
                <a:solidFill>
                  <a:srgbClr val="0563c1"/>
                </a:solidFill>
                <a:uFillTx/>
                <a:latin typeface="Calibri"/>
                <a:hlinkClick r:id="rId2"/>
              </a:rPr>
              <a:t>dpo@nuodim.com</a:t>
            </a:r>
            <a:endParaRPr b="0" lang="fr-FR" sz="1600" spc="-1" strike="noStrike">
              <a:solidFill>
                <a:srgbClr val="000000"/>
              </a:solidFill>
              <a:latin typeface="Calibri"/>
            </a:endParaRPr>
          </a:p>
          <a:p>
            <a:pPr marL="228600" indent="-228240">
              <a:lnSpc>
                <a:spcPct val="90000"/>
              </a:lnSpc>
              <a:spcBef>
                <a:spcPts val="1001"/>
              </a:spcBef>
              <a:buClr>
                <a:srgbClr val="000000"/>
              </a:buClr>
              <a:buFont typeface="Arial"/>
              <a:buChar char="•"/>
              <a:tabLst>
                <a:tab algn="l" pos="0"/>
              </a:tabLst>
            </a:pPr>
            <a:r>
              <a:rPr b="0" lang="fr-FR" sz="1600" spc="-1" strike="noStrike">
                <a:solidFill>
                  <a:srgbClr val="000000"/>
                </a:solidFill>
                <a:latin typeface="Calibri"/>
              </a:rPr>
              <a:t>Fournir le nv logo muodim.</a:t>
            </a:r>
            <a:endParaRPr b="0" lang="fr-FR" sz="1600" spc="-1" strike="noStrike">
              <a:solidFill>
                <a:srgbClr val="000000"/>
              </a:solidFill>
              <a:latin typeface="Calibri"/>
            </a:endParaRPr>
          </a:p>
          <a:p>
            <a:pPr marL="228600" indent="-228240">
              <a:lnSpc>
                <a:spcPct val="90000"/>
              </a:lnSpc>
              <a:spcBef>
                <a:spcPts val="1001"/>
              </a:spcBef>
              <a:buClr>
                <a:srgbClr val="000000"/>
              </a:buClr>
              <a:buFont typeface="Arial"/>
              <a:buChar char="•"/>
              <a:tabLst>
                <a:tab algn="l" pos="0"/>
              </a:tabLst>
            </a:pPr>
            <a:r>
              <a:rPr b="0" lang="fr-FR" sz="1600" spc="-1" strike="noStrike">
                <a:solidFill>
                  <a:srgbClr val="000000"/>
                </a:solidFill>
                <a:latin typeface="Calibri"/>
              </a:rPr>
              <a:t>Donner les accès à la plateforme nordnet (mdp par SMS)</a:t>
            </a:r>
            <a:endParaRPr b="0" lang="fr-FR" sz="1600" spc="-1" strike="noStrike">
              <a:solidFill>
                <a:srgbClr val="000000"/>
              </a:solidFill>
              <a:latin typeface="Calibri"/>
            </a:endParaRPr>
          </a:p>
          <a:p>
            <a:pPr>
              <a:lnSpc>
                <a:spcPct val="90000"/>
              </a:lnSpc>
              <a:spcBef>
                <a:spcPts val="1001"/>
              </a:spcBef>
              <a:tabLst>
                <a:tab algn="l" pos="0"/>
              </a:tabLst>
            </a:pPr>
            <a:endParaRPr b="0" lang="fr-FR" sz="1600" spc="-1" strike="noStrike">
              <a:solidFill>
                <a:srgbClr val="000000"/>
              </a:solidFill>
              <a:latin typeface="Calibri"/>
            </a:endParaRPr>
          </a:p>
        </p:txBody>
      </p:sp>
      <p:sp>
        <p:nvSpPr>
          <p:cNvPr id="86" name="CustomShape 3"/>
          <p:cNvSpPr/>
          <p:nvPr/>
        </p:nvSpPr>
        <p:spPr>
          <a:xfrm>
            <a:off x="723960" y="1978200"/>
            <a:ext cx="5803200" cy="4350960"/>
          </a:xfrm>
          <a:prstGeom prst="rect">
            <a:avLst/>
          </a:prstGeom>
          <a:noFill/>
          <a:ln>
            <a:noFill/>
          </a:ln>
        </p:spPr>
        <p:style>
          <a:lnRef idx="0"/>
          <a:fillRef idx="0"/>
          <a:effectRef idx="0"/>
          <a:fontRef idx="minor"/>
        </p:style>
        <p:txBody>
          <a:bodyPr>
            <a:normAutofit/>
          </a:bodyPr>
          <a:p>
            <a:pPr>
              <a:lnSpc>
                <a:spcPct val="90000"/>
              </a:lnSpc>
              <a:spcBef>
                <a:spcPts val="1001"/>
              </a:spcBef>
              <a:tabLst>
                <a:tab algn="l" pos="0"/>
              </a:tabLst>
            </a:pPr>
            <a:r>
              <a:rPr b="1" lang="fr-FR" sz="1600" spc="-1" strike="noStrike" u="sng">
                <a:solidFill>
                  <a:srgbClr val="000000"/>
                </a:solidFill>
                <a:uFillTx/>
                <a:latin typeface="Calibri"/>
              </a:rPr>
              <a:t>Todo pulsalys :</a:t>
            </a:r>
            <a:endParaRPr b="0" lang="fr-FR" sz="1600" spc="-1" strike="noStrike">
              <a:latin typeface="Arial"/>
            </a:endParaRPr>
          </a:p>
          <a:p>
            <a:pPr marL="228600" indent="-228240">
              <a:lnSpc>
                <a:spcPct val="90000"/>
              </a:lnSpc>
              <a:spcBef>
                <a:spcPts val="1001"/>
              </a:spcBef>
              <a:buClr>
                <a:srgbClr val="000000"/>
              </a:buClr>
              <a:buFont typeface="Arial"/>
              <a:buChar char="•"/>
              <a:tabLst>
                <a:tab algn="l" pos="0"/>
              </a:tabLst>
            </a:pPr>
            <a:r>
              <a:rPr b="0" lang="fr-FR" sz="1600" spc="-1" strike="noStrike">
                <a:solidFill>
                  <a:srgbClr val="000000"/>
                </a:solidFill>
                <a:latin typeface="Calibri"/>
              </a:rPr>
              <a:t>Analyseur de traffic avec à mettre en place sur le site.</a:t>
            </a:r>
            <a:endParaRPr b="0" lang="fr-FR" sz="1600" spc="-1" strike="noStrike">
              <a:latin typeface="Arial"/>
            </a:endParaRPr>
          </a:p>
          <a:p>
            <a:pPr marL="228600" indent="-228240">
              <a:lnSpc>
                <a:spcPct val="90000"/>
              </a:lnSpc>
              <a:spcBef>
                <a:spcPts val="1001"/>
              </a:spcBef>
              <a:buClr>
                <a:srgbClr val="000000"/>
              </a:buClr>
              <a:buFont typeface="Arial"/>
              <a:buChar char="•"/>
              <a:tabLst>
                <a:tab algn="l" pos="0"/>
              </a:tabLst>
            </a:pPr>
            <a:r>
              <a:rPr b="0" lang="fr-FR" sz="1600" spc="-1" strike="noStrike">
                <a:solidFill>
                  <a:srgbClr val="000000"/>
                </a:solidFill>
                <a:latin typeface="Calibri"/>
              </a:rPr>
              <a:t>Mettre en off le site, uniquement accessible à pulsalys et muodim</a:t>
            </a:r>
            <a:endParaRPr b="0" lang="fr-FR" sz="1600" spc="-1" strike="noStrike">
              <a:latin typeface="Arial"/>
            </a:endParaRPr>
          </a:p>
          <a:p>
            <a:pPr marL="228600" indent="-228240">
              <a:lnSpc>
                <a:spcPct val="90000"/>
              </a:lnSpc>
              <a:spcBef>
                <a:spcPts val="1001"/>
              </a:spcBef>
              <a:buClr>
                <a:srgbClr val="000000"/>
              </a:buClr>
              <a:buFont typeface="Arial"/>
              <a:buChar char="•"/>
              <a:tabLst>
                <a:tab algn="l" pos="0"/>
              </a:tabLst>
            </a:pPr>
            <a:r>
              <a:rPr b="0" lang="fr-FR" sz="1600" spc="-1" strike="noStrike">
                <a:solidFill>
                  <a:srgbClr val="000000"/>
                </a:solidFill>
                <a:latin typeface="Calibri"/>
              </a:rPr>
              <a:t>Changer muodim dans le logo</a:t>
            </a:r>
            <a:endParaRPr b="0" lang="fr-FR" sz="1600" spc="-1" strike="noStrike">
              <a:latin typeface="Arial"/>
            </a:endParaRPr>
          </a:p>
          <a:p>
            <a:pPr marL="228600" indent="-228240">
              <a:lnSpc>
                <a:spcPct val="90000"/>
              </a:lnSpc>
              <a:spcBef>
                <a:spcPts val="1001"/>
              </a:spcBef>
              <a:buClr>
                <a:srgbClr val="000000"/>
              </a:buClr>
              <a:buFont typeface="Arial"/>
              <a:buChar char="•"/>
              <a:tabLst>
                <a:tab algn="l" pos="0"/>
              </a:tabLst>
            </a:pPr>
            <a:r>
              <a:rPr b="0" lang="fr-FR" sz="1600" spc="-1" strike="noStrike">
                <a:solidFill>
                  <a:srgbClr val="000000"/>
                </a:solidFill>
                <a:latin typeface="Calibri"/>
              </a:rPr>
              <a:t>Muodim.com</a:t>
            </a:r>
            <a:endParaRPr b="0" lang="fr-FR" sz="1600" spc="-1" strike="noStrike">
              <a:latin typeface="Arial"/>
            </a:endParaRPr>
          </a:p>
          <a:p>
            <a:pPr marL="228600" indent="-228240">
              <a:lnSpc>
                <a:spcPct val="90000"/>
              </a:lnSpc>
              <a:spcBef>
                <a:spcPts val="1001"/>
              </a:spcBef>
              <a:buClr>
                <a:srgbClr val="000000"/>
              </a:buClr>
              <a:buFont typeface="Arial"/>
              <a:buChar char="•"/>
              <a:tabLst>
                <a:tab algn="l" pos="0"/>
              </a:tabLst>
            </a:pPr>
            <a:r>
              <a:rPr b="0" lang="fr-FR" sz="1600" spc="-1" strike="noStrike">
                <a:solidFill>
                  <a:srgbClr val="000000"/>
                </a:solidFill>
                <a:latin typeface="Calibri"/>
              </a:rPr>
              <a:t>Ajouter cookie presse citron ou autre RGPD</a:t>
            </a:r>
            <a:endParaRPr b="0" lang="fr-FR" sz="1600" spc="-1" strike="noStrike">
              <a:latin typeface="Arial"/>
            </a:endParaRPr>
          </a:p>
          <a:p>
            <a:pPr marL="228600" indent="-228240">
              <a:lnSpc>
                <a:spcPct val="90000"/>
              </a:lnSpc>
              <a:spcBef>
                <a:spcPts val="1001"/>
              </a:spcBef>
              <a:buClr>
                <a:srgbClr val="000000"/>
              </a:buClr>
              <a:buFont typeface="Arial"/>
              <a:buChar char="•"/>
              <a:tabLst>
                <a:tab algn="l" pos="0"/>
              </a:tabLst>
            </a:pPr>
            <a:r>
              <a:rPr b="0" lang="fr-FR" sz="1600" spc="-1" strike="noStrike">
                <a:solidFill>
                  <a:srgbClr val="000000"/>
                </a:solidFill>
                <a:latin typeface="Calibri"/>
              </a:rPr>
              <a:t>Enlever logo twtitter</a:t>
            </a:r>
            <a:endParaRPr b="0" lang="fr-FR" sz="1600" spc="-1" strike="noStrike">
              <a:latin typeface="Arial"/>
            </a:endParaRPr>
          </a:p>
          <a:p>
            <a:pPr marL="228600" indent="-228240">
              <a:lnSpc>
                <a:spcPct val="90000"/>
              </a:lnSpc>
              <a:spcBef>
                <a:spcPts val="1001"/>
              </a:spcBef>
              <a:buClr>
                <a:srgbClr val="000000"/>
              </a:buClr>
              <a:buFont typeface="Arial"/>
              <a:buChar char="•"/>
              <a:tabLst>
                <a:tab algn="l" pos="0"/>
              </a:tabLst>
            </a:pPr>
            <a:r>
              <a:rPr b="0" lang="fr-FR" sz="1600" spc="-1" strike="noStrike">
                <a:solidFill>
                  <a:srgbClr val="000000"/>
                </a:solidFill>
                <a:latin typeface="Calibri"/>
              </a:rPr>
              <a:t>Faire pointer le linkedin sur le linkedin muodim.</a:t>
            </a:r>
            <a:endParaRPr b="0" lang="fr-FR" sz="1600" spc="-1" strike="noStrike">
              <a:latin typeface="Arial"/>
            </a:endParaRPr>
          </a:p>
          <a:p>
            <a:pPr marL="228600" indent="-228240">
              <a:lnSpc>
                <a:spcPct val="90000"/>
              </a:lnSpc>
              <a:spcBef>
                <a:spcPts val="1001"/>
              </a:spcBef>
              <a:buClr>
                <a:srgbClr val="000000"/>
              </a:buClr>
              <a:buFont typeface="Arial"/>
              <a:buChar char="•"/>
              <a:tabLst>
                <a:tab algn="l" pos="0"/>
              </a:tabLst>
            </a:pPr>
            <a:r>
              <a:rPr b="0" lang="fr-FR" sz="1600" spc="-1" strike="noStrike">
                <a:solidFill>
                  <a:srgbClr val="000000"/>
                </a:solidFill>
                <a:latin typeface="Calibri"/>
              </a:rPr>
              <a:t>Faire page mention legale avec les juristes.</a:t>
            </a:r>
            <a:endParaRPr b="0" lang="fr-FR" sz="1600" spc="-1" strike="noStrike">
              <a:latin typeface="Arial"/>
            </a:endParaRPr>
          </a:p>
          <a:p>
            <a:pPr marL="228600" indent="-228240">
              <a:lnSpc>
                <a:spcPct val="90000"/>
              </a:lnSpc>
              <a:spcBef>
                <a:spcPts val="1001"/>
              </a:spcBef>
              <a:buClr>
                <a:srgbClr val="000000"/>
              </a:buClr>
              <a:buFont typeface="Arial"/>
              <a:buChar char="•"/>
              <a:tabLst>
                <a:tab algn="l" pos="0"/>
              </a:tabLst>
            </a:pPr>
            <a:r>
              <a:rPr b="0" lang="fr-FR" sz="1600" spc="-1" strike="noStrike">
                <a:solidFill>
                  <a:srgbClr val="000000"/>
                </a:solidFill>
                <a:latin typeface="Calibri"/>
              </a:rPr>
              <a:t>Voir pour version anglaise.</a:t>
            </a:r>
            <a:endParaRPr b="0" lang="fr-FR" sz="1600" spc="-1" strike="noStrike">
              <a:latin typeface="Arial"/>
            </a:endParaRPr>
          </a:p>
          <a:p>
            <a:pPr marL="228600" indent="-228240">
              <a:lnSpc>
                <a:spcPct val="90000"/>
              </a:lnSpc>
              <a:spcBef>
                <a:spcPts val="1001"/>
              </a:spcBef>
              <a:buClr>
                <a:srgbClr val="000000"/>
              </a:buClr>
              <a:buFont typeface="Arial"/>
              <a:buChar char="•"/>
              <a:tabLst>
                <a:tab algn="l" pos="0"/>
              </a:tabLst>
            </a:pPr>
            <a:r>
              <a:rPr b="0" lang="fr-FR" sz="1600" spc="-1" strike="noStrike">
                <a:solidFill>
                  <a:srgbClr val="000000"/>
                </a:solidFill>
                <a:latin typeface="Calibri"/>
              </a:rPr>
              <a:t>Ajouter logo avec deux drapeaux pour changer la langue.</a:t>
            </a:r>
            <a:endParaRPr b="0" lang="fr-FR" sz="1600" spc="-1" strike="noStrike">
              <a:latin typeface="Arial"/>
            </a:endParaRPr>
          </a:p>
          <a:p>
            <a:pPr>
              <a:lnSpc>
                <a:spcPct val="90000"/>
              </a:lnSpc>
              <a:spcBef>
                <a:spcPts val="1001"/>
              </a:spcBef>
              <a:tabLst>
                <a:tab algn="l" pos="0"/>
              </a:tabLst>
            </a:pPr>
            <a:endParaRPr b="0" lang="fr-FR" sz="16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134"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35" name="Image 3" descr=""/>
          <p:cNvPicPr/>
          <p:nvPr/>
        </p:nvPicPr>
        <p:blipFill>
          <a:blip r:embed="rId1"/>
          <a:srcRect l="0" t="30691" r="0" b="40133"/>
          <a:stretch/>
        </p:blipFill>
        <p:spPr>
          <a:xfrm>
            <a:off x="0" y="1666800"/>
            <a:ext cx="12191760" cy="1999800"/>
          </a:xfrm>
          <a:prstGeom prst="rect">
            <a:avLst/>
          </a:prstGeom>
          <a:ln>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137"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38" name="Image 3" descr=""/>
          <p:cNvPicPr/>
          <p:nvPr/>
        </p:nvPicPr>
        <p:blipFill>
          <a:blip r:embed="rId1"/>
          <a:srcRect l="0" t="32913" r="0" b="5323"/>
          <a:stretch/>
        </p:blipFill>
        <p:spPr>
          <a:xfrm>
            <a:off x="0" y="133200"/>
            <a:ext cx="12191760" cy="4235040"/>
          </a:xfrm>
          <a:prstGeom prst="rect">
            <a:avLst/>
          </a:prstGeom>
          <a:ln>
            <a:noFill/>
          </a:ln>
        </p:spPr>
      </p:pic>
      <p:pic>
        <p:nvPicPr>
          <p:cNvPr id="139" name="Image 4" descr=""/>
          <p:cNvPicPr/>
          <p:nvPr/>
        </p:nvPicPr>
        <p:blipFill>
          <a:blip r:embed="rId2"/>
          <a:srcRect l="0" t="39717" r="0" b="27356"/>
          <a:stretch/>
        </p:blipFill>
        <p:spPr>
          <a:xfrm>
            <a:off x="0" y="4581360"/>
            <a:ext cx="12191760" cy="225720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TextShape 1"/>
          <p:cNvSpPr txBox="1"/>
          <p:nvPr/>
        </p:nvSpPr>
        <p:spPr>
          <a:xfrm>
            <a:off x="1523880" y="1122480"/>
            <a:ext cx="9143640" cy="2387160"/>
          </a:xfrm>
          <a:prstGeom prst="rect">
            <a:avLst/>
          </a:prstGeom>
          <a:noFill/>
          <a:ln>
            <a:noFill/>
          </a:ln>
        </p:spPr>
        <p:txBody>
          <a:bodyPr anchor="b">
            <a:noAutofit/>
          </a:bodyPr>
          <a:p>
            <a:pPr algn="ctr">
              <a:lnSpc>
                <a:spcPct val="90000"/>
              </a:lnSpc>
            </a:pPr>
            <a:r>
              <a:rPr b="0" lang="fr-FR" sz="6000" spc="-1" strike="noStrike">
                <a:solidFill>
                  <a:srgbClr val="000000"/>
                </a:solidFill>
                <a:latin typeface="Calibri Light"/>
              </a:rPr>
              <a:t>Partenariats</a:t>
            </a:r>
            <a:endParaRPr b="0" lang="fr-FR" sz="6000" spc="-1" strike="noStrike">
              <a:solidFill>
                <a:srgbClr val="000000"/>
              </a:solidFill>
              <a:latin typeface="Calibri"/>
            </a:endParaRPr>
          </a:p>
        </p:txBody>
      </p:sp>
      <p:sp>
        <p:nvSpPr>
          <p:cNvPr id="141" name="TextShape 2"/>
          <p:cNvSpPr txBox="1"/>
          <p:nvPr/>
        </p:nvSpPr>
        <p:spPr>
          <a:xfrm>
            <a:off x="1523880" y="3602160"/>
            <a:ext cx="9143640" cy="1655280"/>
          </a:xfrm>
          <a:prstGeom prst="rect">
            <a:avLst/>
          </a:prstGeom>
          <a:noFill/>
          <a:ln>
            <a:noFill/>
          </a:ln>
        </p:spPr>
        <p:txBody>
          <a:bodyPr>
            <a:noAutofit/>
          </a:bodyPr>
          <a:p>
            <a:pPr algn="ct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143" name="TextShape 2"/>
          <p:cNvSpPr txBox="1"/>
          <p:nvPr/>
        </p:nvSpPr>
        <p:spPr>
          <a:xfrm>
            <a:off x="838080" y="14349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44" name="Image 3" descr=""/>
          <p:cNvPicPr/>
          <p:nvPr/>
        </p:nvPicPr>
        <p:blipFill>
          <a:blip r:embed="rId1"/>
          <a:srcRect l="0" t="15969" r="0" b="7640"/>
          <a:stretch/>
        </p:blipFill>
        <p:spPr>
          <a:xfrm>
            <a:off x="0" y="1190520"/>
            <a:ext cx="12191760" cy="5238360"/>
          </a:xfrm>
          <a:prstGeom prst="rect">
            <a:avLst/>
          </a:prstGeom>
          <a:ln>
            <a:noFill/>
          </a:ln>
        </p:spPr>
      </p:pic>
      <p:pic>
        <p:nvPicPr>
          <p:cNvPr id="145" name="Image 4" descr=""/>
          <p:cNvPicPr/>
          <p:nvPr/>
        </p:nvPicPr>
        <p:blipFill>
          <a:blip r:embed="rId2"/>
          <a:srcRect l="0" t="42380" r="0" b="13053"/>
          <a:stretch/>
        </p:blipFill>
        <p:spPr>
          <a:xfrm>
            <a:off x="0" y="3809880"/>
            <a:ext cx="12191760" cy="3055680"/>
          </a:xfrm>
          <a:prstGeom prst="rect">
            <a:avLst/>
          </a:prstGeom>
          <a:ln>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147"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48" name="Image 3" descr=""/>
          <p:cNvPicPr/>
          <p:nvPr/>
        </p:nvPicPr>
        <p:blipFill>
          <a:blip r:embed="rId1"/>
          <a:srcRect l="0" t="30135" r="0" b="24024"/>
          <a:stretch/>
        </p:blipFill>
        <p:spPr>
          <a:xfrm>
            <a:off x="0" y="365040"/>
            <a:ext cx="12191760" cy="3142800"/>
          </a:xfrm>
          <a:prstGeom prst="rect">
            <a:avLst/>
          </a:prstGeom>
          <a:ln>
            <a:noFill/>
          </a:ln>
        </p:spPr>
      </p:pic>
      <p:pic>
        <p:nvPicPr>
          <p:cNvPr id="149" name="Image 4" descr=""/>
          <p:cNvPicPr/>
          <p:nvPr/>
        </p:nvPicPr>
        <p:blipFill>
          <a:blip r:embed="rId2"/>
          <a:srcRect l="0" t="28189" r="0" b="35552"/>
          <a:stretch/>
        </p:blipFill>
        <p:spPr>
          <a:xfrm>
            <a:off x="0" y="3981600"/>
            <a:ext cx="12191760" cy="2485800"/>
          </a:xfrm>
          <a:prstGeom prst="rect">
            <a:avLst/>
          </a:prstGeom>
          <a:ln>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151"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52" name="Image 3" descr=""/>
          <p:cNvPicPr/>
          <p:nvPr/>
        </p:nvPicPr>
        <p:blipFill>
          <a:blip r:embed="rId1"/>
          <a:srcRect l="0" t="36546" r="0" b="6803"/>
          <a:stretch/>
        </p:blipFill>
        <p:spPr>
          <a:xfrm>
            <a:off x="142920" y="1825560"/>
            <a:ext cx="12191760" cy="3884400"/>
          </a:xfrm>
          <a:prstGeom prst="rect">
            <a:avLst/>
          </a:prstGeom>
          <a:ln>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TextShape 1"/>
          <p:cNvSpPr txBox="1"/>
          <p:nvPr/>
        </p:nvSpPr>
        <p:spPr>
          <a:xfrm>
            <a:off x="1523880" y="1122480"/>
            <a:ext cx="9143640" cy="2387160"/>
          </a:xfrm>
          <a:prstGeom prst="rect">
            <a:avLst/>
          </a:prstGeom>
          <a:noFill/>
          <a:ln>
            <a:noFill/>
          </a:ln>
        </p:spPr>
        <p:txBody>
          <a:bodyPr anchor="b">
            <a:noAutofit/>
          </a:bodyPr>
          <a:p>
            <a:pPr algn="ctr">
              <a:lnSpc>
                <a:spcPct val="90000"/>
              </a:lnSpc>
            </a:pPr>
            <a:r>
              <a:rPr b="0" lang="fr-FR" sz="6000" spc="-1" strike="noStrike">
                <a:solidFill>
                  <a:srgbClr val="000000"/>
                </a:solidFill>
                <a:latin typeface="Calibri Light"/>
              </a:rPr>
              <a:t>Contactez-nous</a:t>
            </a:r>
            <a:endParaRPr b="0" lang="fr-FR" sz="6000" spc="-1" strike="noStrike">
              <a:solidFill>
                <a:srgbClr val="000000"/>
              </a:solidFill>
              <a:latin typeface="Calibri"/>
            </a:endParaRPr>
          </a:p>
        </p:txBody>
      </p:sp>
      <p:sp>
        <p:nvSpPr>
          <p:cNvPr id="154" name="TextShape 2"/>
          <p:cNvSpPr txBox="1"/>
          <p:nvPr/>
        </p:nvSpPr>
        <p:spPr>
          <a:xfrm>
            <a:off x="1523880" y="3602160"/>
            <a:ext cx="9143640" cy="1655280"/>
          </a:xfrm>
          <a:prstGeom prst="rect">
            <a:avLst/>
          </a:prstGeom>
          <a:noFill/>
          <a:ln>
            <a:noFill/>
          </a:ln>
        </p:spPr>
        <p:txBody>
          <a:bodyPr>
            <a:noAutofit/>
          </a:bodyPr>
          <a:p>
            <a:pPr algn="ct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156"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57" name="Image 3" descr=""/>
          <p:cNvPicPr/>
          <p:nvPr/>
        </p:nvPicPr>
        <p:blipFill>
          <a:blip r:embed="rId1"/>
          <a:srcRect l="0" t="16388" r="0" b="5277"/>
          <a:stretch/>
        </p:blipFill>
        <p:spPr>
          <a:xfrm>
            <a:off x="0" y="1228680"/>
            <a:ext cx="12191760" cy="5371920"/>
          </a:xfrm>
          <a:prstGeom prst="rect">
            <a:avLst/>
          </a:prstGeom>
          <a:ln>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159"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60" name="Image 3" descr=""/>
          <p:cNvPicPr/>
          <p:nvPr/>
        </p:nvPicPr>
        <p:blipFill>
          <a:blip r:embed="rId1"/>
          <a:srcRect l="0" t="29995" r="0" b="6551"/>
          <a:stretch/>
        </p:blipFill>
        <p:spPr>
          <a:xfrm>
            <a:off x="0" y="2057400"/>
            <a:ext cx="12191760" cy="4350960"/>
          </a:xfrm>
          <a:prstGeom prst="rect">
            <a:avLst/>
          </a:prstGeom>
          <a:ln>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1" name="TextShape 1"/>
          <p:cNvSpPr txBox="1"/>
          <p:nvPr/>
        </p:nvSpPr>
        <p:spPr>
          <a:xfrm>
            <a:off x="1447920" y="1903320"/>
            <a:ext cx="9143640" cy="2387160"/>
          </a:xfrm>
          <a:prstGeom prst="rect">
            <a:avLst/>
          </a:prstGeom>
          <a:noFill/>
          <a:ln>
            <a:noFill/>
          </a:ln>
        </p:spPr>
        <p:txBody>
          <a:bodyPr anchor="b">
            <a:noAutofit/>
          </a:bodyPr>
          <a:p>
            <a:pPr algn="ctr">
              <a:lnSpc>
                <a:spcPct val="90000"/>
              </a:lnSpc>
            </a:pPr>
            <a:r>
              <a:rPr b="0" lang="fr-FR" sz="6000" spc="-1" strike="noStrike">
                <a:solidFill>
                  <a:srgbClr val="000000"/>
                </a:solidFill>
                <a:latin typeface="Calibri Light"/>
              </a:rPr>
              <a:t>V1 –ECRAN DU SITE MODIFIES</a:t>
            </a:r>
            <a:endParaRPr b="0" lang="fr-FR" sz="6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 name="TextShape 1"/>
          <p:cNvSpPr txBox="1"/>
          <p:nvPr/>
        </p:nvSpPr>
        <p:spPr>
          <a:xfrm>
            <a:off x="1447920" y="1903320"/>
            <a:ext cx="9143640" cy="2387160"/>
          </a:xfrm>
          <a:prstGeom prst="rect">
            <a:avLst/>
          </a:prstGeom>
          <a:noFill/>
          <a:ln>
            <a:noFill/>
          </a:ln>
        </p:spPr>
        <p:txBody>
          <a:bodyPr anchor="b">
            <a:noAutofit/>
          </a:bodyPr>
          <a:p>
            <a:pPr algn="ctr">
              <a:lnSpc>
                <a:spcPct val="90000"/>
              </a:lnSpc>
            </a:pPr>
            <a:r>
              <a:rPr b="0" lang="fr-FR" sz="6000" spc="-1" strike="noStrike">
                <a:solidFill>
                  <a:srgbClr val="000000"/>
                </a:solidFill>
                <a:latin typeface="Calibri Light"/>
              </a:rPr>
              <a:t>V0 – COPIES ECRAN DU SITE sans modification</a:t>
            </a:r>
            <a:endParaRPr b="0" lang="fr-FR" sz="6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TextShape 1"/>
          <p:cNvSpPr txBox="1"/>
          <p:nvPr/>
        </p:nvSpPr>
        <p:spPr>
          <a:xfrm>
            <a:off x="838080" y="365040"/>
            <a:ext cx="10515240" cy="1325160"/>
          </a:xfrm>
          <a:prstGeom prst="rect">
            <a:avLst/>
          </a:prstGeom>
          <a:noFill/>
          <a:ln>
            <a:noFill/>
          </a:ln>
        </p:spPr>
        <p:txBody>
          <a:bodyPr anchor="ctr">
            <a:normAutofit/>
          </a:bodyPr>
          <a:p>
            <a:pPr>
              <a:lnSpc>
                <a:spcPct val="90000"/>
              </a:lnSpc>
            </a:pPr>
            <a:r>
              <a:rPr b="0" lang="fr-FR" sz="3600" spc="-1" strike="noStrike">
                <a:solidFill>
                  <a:srgbClr val="000000"/>
                </a:solidFill>
                <a:latin typeface="Calibri Light"/>
              </a:rPr>
              <a:t>Page d’accueil – listes de modifications</a:t>
            </a:r>
            <a:endParaRPr b="0" lang="fr-FR" sz="3600" spc="-1" strike="noStrike">
              <a:solidFill>
                <a:srgbClr val="000000"/>
              </a:solidFill>
              <a:latin typeface="Calibri"/>
            </a:endParaRPr>
          </a:p>
        </p:txBody>
      </p:sp>
      <p:sp>
        <p:nvSpPr>
          <p:cNvPr id="163" name="TextShape 2"/>
          <p:cNvSpPr txBox="1"/>
          <p:nvPr/>
        </p:nvSpPr>
        <p:spPr>
          <a:xfrm>
            <a:off x="838080" y="1825560"/>
            <a:ext cx="10515240" cy="4350960"/>
          </a:xfrm>
          <a:prstGeom prst="rect">
            <a:avLst/>
          </a:prstGeom>
          <a:noFill/>
          <a:ln>
            <a:noFill/>
          </a:ln>
        </p:spPr>
        <p:txBody>
          <a:bodyPr>
            <a:normAutofit/>
          </a:bodyPr>
          <a:p>
            <a:pPr marL="228600" indent="-228240">
              <a:lnSpc>
                <a:spcPct val="90000"/>
              </a:lnSpc>
              <a:spcBef>
                <a:spcPts val="1001"/>
              </a:spcBef>
              <a:buClr>
                <a:srgbClr val="000000"/>
              </a:buClr>
              <a:buFont typeface="Arial"/>
              <a:buChar char="•"/>
            </a:pPr>
            <a:r>
              <a:rPr b="0" lang="fr-FR" sz="1600" spc="-1" strike="noStrike">
                <a:solidFill>
                  <a:srgbClr val="000000"/>
                </a:solidFill>
                <a:latin typeface="Calibri"/>
              </a:rPr>
              <a:t>Ajout touche « Accueil » à gauche de « nos services » - même sur la page d’accueil pour que le visiteur sache où il est</a:t>
            </a:r>
            <a:endParaRPr b="0" lang="fr-FR" sz="1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1600" spc="-1" strike="noStrike">
                <a:solidFill>
                  <a:srgbClr val="000000"/>
                </a:solidFill>
                <a:latin typeface="Calibri"/>
              </a:rPr>
              <a:t>Ajout d’une touche « Notre équipe » entre Accueil et Nos services</a:t>
            </a:r>
            <a:endParaRPr b="0" lang="fr-FR" sz="1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1600" spc="-1" strike="noStrike">
                <a:solidFill>
                  <a:srgbClr val="000000"/>
                </a:solidFill>
                <a:latin typeface="Calibri"/>
              </a:rPr>
              <a:t>On enlève vidéo pour le moment en attendant création d’une nouvelle (qui sera positionnée sur la Technologie)</a:t>
            </a:r>
            <a:endParaRPr b="0" lang="fr-FR" sz="16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fr-FR" sz="1600" spc="-1" strike="noStrike">
                <a:solidFill>
                  <a:srgbClr val="000000"/>
                </a:solidFill>
                <a:latin typeface="Calibri"/>
              </a:rPr>
              <a:t>Sylvain et Rojo de la communication vont modifier la Vidéo pour enlever la partie Florent Bouvier</a:t>
            </a:r>
            <a:endParaRPr b="0" lang="fr-FR" sz="1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1600" spc="-1" strike="noStrike">
                <a:solidFill>
                  <a:srgbClr val="000000"/>
                </a:solidFill>
                <a:latin typeface="Calibri"/>
              </a:rPr>
              <a:t>On échange pour tout le site Muon Sight par Muodim (minuscule ou majuscule ?)</a:t>
            </a:r>
            <a:endParaRPr b="0" lang="fr-FR" sz="1600" spc="-1" strike="noStrike">
              <a:solidFill>
                <a:srgbClr val="000000"/>
              </a:solidFill>
              <a:latin typeface="Calibri"/>
            </a:endParaRPr>
          </a:p>
          <a:p>
            <a:pPr marL="228600" indent="-228240">
              <a:lnSpc>
                <a:spcPct val="90000"/>
              </a:lnSpc>
              <a:spcBef>
                <a:spcPts val="1001"/>
              </a:spcBef>
              <a:buClr>
                <a:srgbClr val="000000"/>
              </a:buClr>
              <a:buFont typeface="Arial"/>
              <a:buChar char="•"/>
            </a:pPr>
            <a:r>
              <a:rPr b="0" lang="fr-FR" sz="1600" spc="-1" strike="noStrike">
                <a:solidFill>
                  <a:srgbClr val="000000"/>
                </a:solidFill>
                <a:latin typeface="Calibri"/>
              </a:rPr>
              <a:t>Fond d’écran, je voudrai mettre un nouveau fond à la place de l’existant, j’ai une vidéo MP4 donnée par Jacques</a:t>
            </a:r>
            <a:endParaRPr b="0" lang="fr-FR" sz="16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fr-FR" sz="1600" spc="-1" strike="noStrike">
                <a:solidFill>
                  <a:srgbClr val="000000"/>
                </a:solidFill>
                <a:latin typeface="Calibri"/>
              </a:rPr>
              <a:t>À discuter : possible d’avoir cette animation sur écran d’accueil</a:t>
            </a:r>
            <a:endParaRPr b="0" lang="fr-FR" sz="16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fr-FR" sz="1600" spc="-1" strike="noStrike">
                <a:solidFill>
                  <a:srgbClr val="000000"/>
                </a:solidFill>
                <a:latin typeface="Calibri"/>
              </a:rPr>
              <a:t>Puis vue figée sur les autres onglets du site 00:00:05 </a:t>
            </a:r>
            <a:endParaRPr b="0" lang="fr-FR" sz="1600" spc="-1" strike="noStrike">
              <a:solidFill>
                <a:srgbClr val="000000"/>
              </a:solidFill>
              <a:latin typeface="Calibri"/>
            </a:endParaRPr>
          </a:p>
          <a:p>
            <a:pPr>
              <a:lnSpc>
                <a:spcPct val="90000"/>
              </a:lnSpc>
              <a:spcBef>
                <a:spcPts val="1001"/>
              </a:spcBef>
            </a:pPr>
            <a:endParaRPr b="0" lang="fr-FR" sz="1600" spc="-1" strike="noStrike">
              <a:solidFill>
                <a:srgbClr val="000000"/>
              </a:solidFill>
              <a:latin typeface="Calibri"/>
            </a:endParaRPr>
          </a:p>
          <a:p>
            <a:pPr>
              <a:lnSpc>
                <a:spcPct val="90000"/>
              </a:lnSpc>
              <a:spcBef>
                <a:spcPts val="1001"/>
              </a:spcBef>
            </a:pPr>
            <a:endParaRPr b="0" lang="fr-FR" sz="1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TextShape 1"/>
          <p:cNvSpPr txBox="1"/>
          <p:nvPr/>
        </p:nvSpPr>
        <p:spPr>
          <a:xfrm>
            <a:off x="838080" y="365040"/>
            <a:ext cx="10515240" cy="1325160"/>
          </a:xfrm>
          <a:prstGeom prst="rect">
            <a:avLst/>
          </a:prstGeom>
          <a:noFill/>
          <a:ln>
            <a:noFill/>
          </a:ln>
        </p:spPr>
        <p:txBody>
          <a:bodyPr anchor="ctr">
            <a:noAutofit/>
          </a:bodyPr>
          <a:p>
            <a:pPr>
              <a:lnSpc>
                <a:spcPct val="90000"/>
              </a:lnSpc>
            </a:pPr>
            <a:r>
              <a:rPr b="0" lang="fr-FR" sz="2400" spc="-1" strike="noStrike">
                <a:solidFill>
                  <a:srgbClr val="000000"/>
                </a:solidFill>
                <a:latin typeface="Calibri Light"/>
              </a:rPr>
              <a:t>Fond écran :  la copie écran de doit pas être la bonne qualité requise, j’ai demandé à Rojo de voir ce qu’elle peut faire</a:t>
            </a:r>
            <a:endParaRPr b="0" lang="fr-FR" sz="2400" spc="-1" strike="noStrike">
              <a:solidFill>
                <a:srgbClr val="000000"/>
              </a:solidFill>
              <a:latin typeface="Calibri"/>
            </a:endParaRPr>
          </a:p>
        </p:txBody>
      </p:sp>
      <p:sp>
        <p:nvSpPr>
          <p:cNvPr id="165"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66" name="Image 3" descr=""/>
          <p:cNvPicPr/>
          <p:nvPr/>
        </p:nvPicPr>
        <p:blipFill>
          <a:blip r:embed="rId1"/>
          <a:srcRect l="29043" t="17841" r="8535" b="20969"/>
          <a:stretch/>
        </p:blipFill>
        <p:spPr>
          <a:xfrm>
            <a:off x="1722240" y="1825560"/>
            <a:ext cx="9052200" cy="499140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pic>
        <p:nvPicPr>
          <p:cNvPr id="168" name="Image 4" descr=""/>
          <p:cNvPicPr/>
          <p:nvPr/>
        </p:nvPicPr>
        <p:blipFill>
          <a:blip r:embed="rId1"/>
          <a:srcRect l="0" t="14443" r="3750" b="6803"/>
          <a:stretch/>
        </p:blipFill>
        <p:spPr>
          <a:xfrm>
            <a:off x="181080" y="1027800"/>
            <a:ext cx="11734560" cy="5400360"/>
          </a:xfrm>
          <a:prstGeom prst="rect">
            <a:avLst/>
          </a:prstGeom>
          <a:ln>
            <a:noFill/>
          </a:ln>
        </p:spPr>
      </p:pic>
      <p:sp>
        <p:nvSpPr>
          <p:cNvPr id="169" name="CustomShape 2"/>
          <p:cNvSpPr/>
          <p:nvPr/>
        </p:nvSpPr>
        <p:spPr>
          <a:xfrm>
            <a:off x="163440" y="4028040"/>
            <a:ext cx="1607400" cy="639000"/>
          </a:xfrm>
          <a:prstGeom prst="rect">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Supprimer la phrase</a:t>
            </a:r>
            <a:endParaRPr b="0" lang="fr-FR" sz="1800" spc="-1" strike="noStrike">
              <a:latin typeface="Arial"/>
            </a:endParaRPr>
          </a:p>
        </p:txBody>
      </p:sp>
      <p:sp>
        <p:nvSpPr>
          <p:cNvPr id="170" name="CustomShape 3"/>
          <p:cNvSpPr/>
          <p:nvPr/>
        </p:nvSpPr>
        <p:spPr>
          <a:xfrm>
            <a:off x="2371680" y="1539000"/>
            <a:ext cx="5676480" cy="4714200"/>
          </a:xfrm>
          <a:prstGeom prst="rect">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1" lang="fr-FR" sz="1600" spc="-1" strike="noStrike">
                <a:solidFill>
                  <a:srgbClr val="000000"/>
                </a:solidFill>
                <a:latin typeface="Calibri"/>
              </a:rPr>
              <a:t>Muodim</a:t>
            </a:r>
            <a:r>
              <a:rPr b="0" lang="fr-FR" sz="1600" spc="-1" strike="noStrike">
                <a:solidFill>
                  <a:srgbClr val="000000"/>
                </a:solidFill>
                <a:latin typeface="Calibri"/>
              </a:rPr>
              <a:t>, jeune startup de la Deep Tech propose des services d’imagerie de structures inaccessibles ou opaques, qui trouvent leurs applications dans le génie civil, l’industrie et les géosciences.</a:t>
            </a:r>
            <a:endParaRPr b="0" lang="fr-FR" sz="1600" spc="-1" strike="noStrike">
              <a:latin typeface="Arial"/>
            </a:endParaRPr>
          </a:p>
          <a:p>
            <a:pPr>
              <a:lnSpc>
                <a:spcPct val="100000"/>
              </a:lnSpc>
            </a:pPr>
            <a:r>
              <a:rPr b="0" lang="fr-FR" sz="1600" spc="-1" strike="noStrike">
                <a:solidFill>
                  <a:srgbClr val="000000"/>
                </a:solidFill>
                <a:latin typeface="Calibri"/>
              </a:rPr>
              <a:t>La société utilise une technologie en rupture, appelée </a:t>
            </a:r>
            <a:r>
              <a:rPr b="1" lang="fr-FR" sz="1600" spc="-1" strike="noStrike">
                <a:solidFill>
                  <a:srgbClr val="000000"/>
                </a:solidFill>
                <a:latin typeface="Calibri"/>
              </a:rPr>
              <a:t>muographie</a:t>
            </a:r>
            <a:r>
              <a:rPr b="0" lang="fr-FR" sz="1600" spc="-1" strike="noStrike">
                <a:solidFill>
                  <a:srgbClr val="000000"/>
                </a:solidFill>
                <a:latin typeface="Calibri"/>
              </a:rPr>
              <a:t> qui détecte un flux de particules naturellement présent dans l'atmosphère. L’analyse du flux qui traverse un objet permet la reconstruction d’images (comme en radiographie).</a:t>
            </a:r>
            <a:endParaRPr b="0" lang="fr-FR" sz="1600" spc="-1" strike="noStrike">
              <a:latin typeface="Arial"/>
            </a:endParaRPr>
          </a:p>
          <a:p>
            <a:pPr>
              <a:lnSpc>
                <a:spcPct val="100000"/>
              </a:lnSpc>
            </a:pPr>
            <a:r>
              <a:rPr b="0" lang="fr-FR" sz="1600" spc="-1" strike="noStrike">
                <a:solidFill>
                  <a:srgbClr val="000000"/>
                </a:solidFill>
                <a:latin typeface="Calibri"/>
              </a:rPr>
              <a:t>Grâce à ces images, nos clients peuvent interpréter un volume invisible de l’extérieur, identifier la présence de vides ou d’obstacles, distinguer différentes densités ou leurs anomalies.</a:t>
            </a:r>
            <a:endParaRPr b="0" lang="fr-FR" sz="1600" spc="-1" strike="noStrike">
              <a:latin typeface="Arial"/>
            </a:endParaRPr>
          </a:p>
          <a:p>
            <a:pPr>
              <a:lnSpc>
                <a:spcPct val="100000"/>
              </a:lnSpc>
            </a:pPr>
            <a:r>
              <a:rPr b="0" lang="fr-FR" sz="1600" spc="-1" strike="noStrike">
                <a:solidFill>
                  <a:srgbClr val="000000"/>
                </a:solidFill>
                <a:latin typeface="Calibri"/>
              </a:rPr>
              <a:t>Forte d’une expertise de plus de 10 ans en muographie, notre équipe de chercheurs a développé un savoir-faire unique au monde dans la reconstruction d’image. La rencontre avec un entrepreneur, spécialiste de la performance des activités industrielles, donne naissance à une entreprise innovante sur le marché du contrôle non-destructif : </a:t>
            </a:r>
            <a:r>
              <a:rPr b="1" lang="fr-FR" sz="1600" spc="-1" strike="noStrike">
                <a:solidFill>
                  <a:srgbClr val="000000"/>
                </a:solidFill>
                <a:latin typeface="Calibri"/>
              </a:rPr>
              <a:t>Muodim</a:t>
            </a:r>
            <a:endParaRPr b="0" lang="fr-FR" sz="1600" spc="-1" strike="noStrike">
              <a:latin typeface="Arial"/>
            </a:endParaRPr>
          </a:p>
          <a:p>
            <a:pPr>
              <a:lnSpc>
                <a:spcPct val="100000"/>
              </a:lnSpc>
            </a:pPr>
            <a:r>
              <a:rPr b="0" lang="fr-FR" sz="1600" spc="-1" strike="noStrike">
                <a:solidFill>
                  <a:srgbClr val="000000"/>
                </a:solidFill>
                <a:latin typeface="Calibri"/>
              </a:rPr>
              <a:t>Notre ambition est de proposer une alternative aux technologies existantes, très faiblement consommatrice d'énergie et répondant aux préoccupations environnementales actuelles.</a:t>
            </a:r>
            <a:endParaRPr b="0" lang="fr-FR" sz="1600" spc="-1" strike="noStrike">
              <a:latin typeface="Arial"/>
            </a:endParaRPr>
          </a:p>
        </p:txBody>
      </p:sp>
      <p:sp>
        <p:nvSpPr>
          <p:cNvPr id="171" name="CustomShape 4"/>
          <p:cNvSpPr/>
          <p:nvPr/>
        </p:nvSpPr>
        <p:spPr>
          <a:xfrm>
            <a:off x="5963760" y="43920"/>
            <a:ext cx="264600" cy="369000"/>
          </a:xfrm>
          <a:prstGeom prst="rect">
            <a:avLst/>
          </a:prstGeom>
          <a:noFill/>
          <a:ln>
            <a:noFill/>
          </a:ln>
        </p:spPr>
        <p:style>
          <a:lnRef idx="0"/>
          <a:fillRef idx="0"/>
          <a:effectRef idx="0"/>
          <a:fontRef idx="minor"/>
        </p:style>
      </p:sp>
      <p:sp>
        <p:nvSpPr>
          <p:cNvPr id="172" name="CustomShape 5"/>
          <p:cNvSpPr/>
          <p:nvPr/>
        </p:nvSpPr>
        <p:spPr>
          <a:xfrm>
            <a:off x="0" y="-4320"/>
            <a:ext cx="3057120" cy="364680"/>
          </a:xfrm>
          <a:prstGeom prst="rect">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Page d’accueil</a:t>
            </a:r>
            <a:endParaRPr b="0" lang="fr-FR" sz="1800" spc="-1" strike="noStrike">
              <a:latin typeface="Arial"/>
            </a:endParaRPr>
          </a:p>
        </p:txBody>
      </p:sp>
      <p:sp>
        <p:nvSpPr>
          <p:cNvPr id="173" name="CustomShape 6"/>
          <p:cNvSpPr/>
          <p:nvPr/>
        </p:nvSpPr>
        <p:spPr>
          <a:xfrm>
            <a:off x="3714840" y="55800"/>
            <a:ext cx="8295840" cy="131616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On enlève la vidéo et on remplace par les 4 photos présentes dans les applications (Tunneliers + Industrie lourde + Volcan  + Palais des miroirs St Romain en Galle (cette dernière à ajouter)</a:t>
            </a:r>
            <a:endParaRPr b="0" lang="fr-FR" sz="1800" spc="-1" strike="noStrike">
              <a:latin typeface="Arial"/>
            </a:endParaRPr>
          </a:p>
          <a:p>
            <a:pPr>
              <a:lnSpc>
                <a:spcPct val="100000"/>
              </a:lnSpc>
            </a:pPr>
            <a:r>
              <a:rPr b="0" lang="fr-FR" sz="1800" spc="-1" strike="noStrike">
                <a:solidFill>
                  <a:srgbClr val="000000"/>
                </a:solidFill>
                <a:latin typeface="Calibri"/>
              </a:rPr>
              <a:t>On intègre un texte ci-dessous :</a:t>
            </a:r>
            <a:endParaRPr b="0" lang="fr-FR" sz="1800" spc="-1" strike="noStrike">
              <a:latin typeface="Arial"/>
            </a:endParaRPr>
          </a:p>
        </p:txBody>
      </p:sp>
      <p:sp>
        <p:nvSpPr>
          <p:cNvPr id="174" name="CustomShape 7"/>
          <p:cNvSpPr/>
          <p:nvPr/>
        </p:nvSpPr>
        <p:spPr>
          <a:xfrm>
            <a:off x="252360" y="5353560"/>
            <a:ext cx="1290240" cy="913320"/>
          </a:xfrm>
          <a:prstGeom prst="rect">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Supprimer contact équipe</a:t>
            </a:r>
            <a:endParaRPr b="0" lang="fr-FR" sz="1800" spc="-1" strike="noStrike">
              <a:latin typeface="Arial"/>
            </a:endParaRPr>
          </a:p>
        </p:txBody>
      </p:sp>
      <p:pic>
        <p:nvPicPr>
          <p:cNvPr id="175" name="Image 12" descr=""/>
          <p:cNvPicPr/>
          <p:nvPr/>
        </p:nvPicPr>
        <p:blipFill>
          <a:blip r:embed="rId2"/>
          <a:srcRect l="0" t="62677" r="59289" b="5323"/>
          <a:stretch/>
        </p:blipFill>
        <p:spPr>
          <a:xfrm>
            <a:off x="8031600" y="1593000"/>
            <a:ext cx="3256920" cy="1439640"/>
          </a:xfrm>
          <a:prstGeom prst="rect">
            <a:avLst/>
          </a:prstGeom>
          <a:ln>
            <a:noFill/>
          </a:ln>
        </p:spPr>
      </p:pic>
      <p:pic>
        <p:nvPicPr>
          <p:cNvPr id="176" name="Image 14" descr=""/>
          <p:cNvPicPr/>
          <p:nvPr/>
        </p:nvPicPr>
        <p:blipFill>
          <a:blip r:embed="rId3"/>
          <a:srcRect l="49177" t="30838" r="0" b="39986"/>
          <a:stretch/>
        </p:blipFill>
        <p:spPr>
          <a:xfrm>
            <a:off x="8034480" y="3142440"/>
            <a:ext cx="3398400" cy="1096920"/>
          </a:xfrm>
          <a:prstGeom prst="rect">
            <a:avLst/>
          </a:prstGeom>
          <a:ln>
            <a:noFill/>
          </a:ln>
        </p:spPr>
      </p:pic>
      <p:sp>
        <p:nvSpPr>
          <p:cNvPr id="177" name="CustomShape 8"/>
          <p:cNvSpPr/>
          <p:nvPr/>
        </p:nvSpPr>
        <p:spPr>
          <a:xfrm>
            <a:off x="7980480" y="1566720"/>
            <a:ext cx="113364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fr-FR" sz="1800" spc="-1" strike="noStrike">
                <a:solidFill>
                  <a:srgbClr val="ffffff"/>
                </a:solidFill>
                <a:latin typeface="Calibri"/>
              </a:rPr>
              <a:t>Génie civil</a:t>
            </a:r>
            <a:endParaRPr b="0" lang="fr-FR" sz="1800" spc="-1" strike="noStrike">
              <a:latin typeface="Arial"/>
            </a:endParaRPr>
          </a:p>
        </p:txBody>
      </p:sp>
      <p:sp>
        <p:nvSpPr>
          <p:cNvPr id="178" name="CustomShape 9"/>
          <p:cNvSpPr/>
          <p:nvPr/>
        </p:nvSpPr>
        <p:spPr>
          <a:xfrm>
            <a:off x="8074800" y="3187800"/>
            <a:ext cx="100872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fr-FR" sz="1800" spc="-1" strike="noStrike">
                <a:solidFill>
                  <a:srgbClr val="ffffff"/>
                </a:solidFill>
                <a:latin typeface="Calibri"/>
              </a:rPr>
              <a:t>Industrie</a:t>
            </a:r>
            <a:endParaRPr b="0" lang="fr-FR" sz="1800" spc="-1" strike="noStrike">
              <a:latin typeface="Arial"/>
            </a:endParaRPr>
          </a:p>
        </p:txBody>
      </p:sp>
      <p:sp>
        <p:nvSpPr>
          <p:cNvPr id="179" name="CustomShape 10"/>
          <p:cNvSpPr/>
          <p:nvPr/>
        </p:nvSpPr>
        <p:spPr>
          <a:xfrm>
            <a:off x="8005320" y="4497120"/>
            <a:ext cx="3398400" cy="1351800"/>
          </a:xfrm>
          <a:prstGeom prst="roundRect">
            <a:avLst>
              <a:gd name="adj" fmla="val 16667"/>
            </a:avLst>
          </a:prstGeom>
          <a:ln/>
        </p:spPr>
        <p:style>
          <a:lnRef idx="2">
            <a:schemeClr val="accent1">
              <a:shade val="50000"/>
            </a:schemeClr>
          </a:lnRef>
          <a:fillRef idx="1">
            <a:schemeClr val="accent1"/>
          </a:fillRef>
          <a:effectRef idx="0">
            <a:schemeClr val="accent1"/>
          </a:effectRef>
          <a:fontRef idx="minor"/>
        </p:style>
      </p:sp>
      <p:sp>
        <p:nvSpPr>
          <p:cNvPr id="180" name="CustomShape 11"/>
          <p:cNvSpPr/>
          <p:nvPr/>
        </p:nvSpPr>
        <p:spPr>
          <a:xfrm>
            <a:off x="8039520" y="4494600"/>
            <a:ext cx="138492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fr-FR" sz="1800" spc="-1" strike="noStrike">
                <a:solidFill>
                  <a:srgbClr val="ffffff"/>
                </a:solidFill>
                <a:latin typeface="Calibri"/>
              </a:rPr>
              <a:t>Géosciences </a:t>
            </a:r>
            <a:endParaRPr b="0" lang="fr-FR" sz="1800" spc="-1" strike="noStrike">
              <a:latin typeface="Arial"/>
            </a:endParaRPr>
          </a:p>
        </p:txBody>
      </p:sp>
      <p:pic>
        <p:nvPicPr>
          <p:cNvPr id="181" name="Image 18" descr="Une image contenant herbe, bâtiment, pierre, extérieur&#10;&#10;Description générée automatiquement"/>
          <p:cNvPicPr/>
          <p:nvPr/>
        </p:nvPicPr>
        <p:blipFill>
          <a:blip r:embed="rId4"/>
          <a:stretch/>
        </p:blipFill>
        <p:spPr>
          <a:xfrm>
            <a:off x="8048520" y="4810320"/>
            <a:ext cx="3240000" cy="108648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183"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84" name="Image 3" descr=""/>
          <p:cNvPicPr/>
          <p:nvPr/>
        </p:nvPicPr>
        <p:blipFill>
          <a:blip r:embed="rId1"/>
          <a:srcRect l="0" t="17774" r="0" b="12147"/>
          <a:stretch/>
        </p:blipFill>
        <p:spPr>
          <a:xfrm>
            <a:off x="0" y="0"/>
            <a:ext cx="12191760" cy="4805280"/>
          </a:xfrm>
          <a:prstGeom prst="rect">
            <a:avLst/>
          </a:prstGeom>
          <a:ln>
            <a:noFill/>
          </a:ln>
        </p:spPr>
      </p:pic>
      <p:pic>
        <p:nvPicPr>
          <p:cNvPr id="185" name="Image 5" descr=""/>
          <p:cNvPicPr/>
          <p:nvPr/>
        </p:nvPicPr>
        <p:blipFill>
          <a:blip r:embed="rId2"/>
          <a:srcRect l="0" t="60584" r="0" b="5323"/>
          <a:stretch/>
        </p:blipFill>
        <p:spPr>
          <a:xfrm>
            <a:off x="0" y="4604760"/>
            <a:ext cx="12191760" cy="2337120"/>
          </a:xfrm>
          <a:prstGeom prst="rect">
            <a:avLst/>
          </a:prstGeom>
          <a:ln>
            <a:noFill/>
          </a:ln>
        </p:spPr>
      </p:pic>
      <p:sp>
        <p:nvSpPr>
          <p:cNvPr id="186" name="CustomShape 3"/>
          <p:cNvSpPr/>
          <p:nvPr/>
        </p:nvSpPr>
        <p:spPr>
          <a:xfrm>
            <a:off x="162000" y="577800"/>
            <a:ext cx="7772040" cy="253188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 Suppression Gibert</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Calibri"/>
              </a:rPr>
              <a:t>Suite à un long travail de recherche, une équipe de chercheurs et un entrepreneur, épaulés par un incubateur et des partenaires de renom se lancent sur le marché du contrôle non-destructif qui permet de fournir des éléments de décision aux clients sans ouvrir, ni creuser la masse étudiée. </a:t>
            </a:r>
            <a:endParaRPr b="0" lang="fr-FR" sz="1800" spc="-1" strike="noStrike">
              <a:latin typeface="Arial"/>
            </a:endParaRPr>
          </a:p>
          <a:p>
            <a:pPr>
              <a:lnSpc>
                <a:spcPct val="100000"/>
              </a:lnSpc>
            </a:pPr>
            <a:endParaRPr b="0" lang="fr-FR" sz="1800" spc="-1" strike="noStrike">
              <a:latin typeface="Arial"/>
            </a:endParaRPr>
          </a:p>
          <a:p>
            <a:pPr>
              <a:lnSpc>
                <a:spcPct val="100000"/>
              </a:lnSpc>
            </a:pPr>
            <a:endParaRPr b="0" lang="fr-FR" sz="1800" spc="-1" strike="noStrike">
              <a:latin typeface="Arial"/>
            </a:endParaRPr>
          </a:p>
        </p:txBody>
      </p:sp>
      <p:sp>
        <p:nvSpPr>
          <p:cNvPr id="187" name="CustomShape 4"/>
          <p:cNvSpPr/>
          <p:nvPr/>
        </p:nvSpPr>
        <p:spPr>
          <a:xfrm>
            <a:off x="9248760" y="2016360"/>
            <a:ext cx="3362040" cy="192348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Intégration arbre de l’équipe (page suivante)</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Calibri"/>
              </a:rPr>
              <a:t>+ bio du BP (pages suivantes)</a:t>
            </a:r>
            <a:endParaRPr b="0" lang="fr-FR" sz="1800" spc="-1" strike="noStrike">
              <a:latin typeface="Arial"/>
            </a:endParaRPr>
          </a:p>
          <a:p>
            <a:pPr>
              <a:lnSpc>
                <a:spcPct val="100000"/>
              </a:lnSpc>
            </a:pPr>
            <a:endParaRPr b="0" lang="fr-FR" sz="1800" spc="-1" strike="noStrike">
              <a:latin typeface="Arial"/>
            </a:endParaRPr>
          </a:p>
          <a:p>
            <a:pPr>
              <a:lnSpc>
                <a:spcPct val="100000"/>
              </a:lnSpc>
            </a:pP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CustomShape 1"/>
          <p:cNvSpPr/>
          <p:nvPr/>
        </p:nvSpPr>
        <p:spPr>
          <a:xfrm>
            <a:off x="2286000" y="1417320"/>
            <a:ext cx="1831320" cy="719640"/>
          </a:xfrm>
          <a:prstGeom prst="rect">
            <a:avLst/>
          </a:prstGeom>
          <a:solidFill>
            <a:srgbClr val="483698"/>
          </a:solidFill>
          <a:ln>
            <a:noFill/>
          </a:ln>
        </p:spPr>
        <p:style>
          <a:lnRef idx="2">
            <a:schemeClr val="accent1">
              <a:shade val="50000"/>
            </a:schemeClr>
          </a:lnRef>
          <a:fillRef idx="1">
            <a:schemeClr val="accent1"/>
          </a:fillRef>
          <a:effectRef idx="0">
            <a:schemeClr val="accent1"/>
          </a:effectRef>
          <a:fontRef idx="minor"/>
        </p:style>
        <p:txBody>
          <a:bodyPr lIns="40680" rIns="40680" tIns="40680" bIns="40680" anchor="ctr">
            <a:noAutofit/>
          </a:bodyPr>
          <a:p>
            <a:pPr>
              <a:lnSpc>
                <a:spcPts val="1301"/>
              </a:lnSpc>
            </a:pPr>
            <a:r>
              <a:rPr b="1" lang="fr-FR" sz="1000" spc="-1" strike="noStrike">
                <a:solidFill>
                  <a:srgbClr val="ffffff"/>
                </a:solidFill>
                <a:latin typeface="Calibri"/>
              </a:rPr>
              <a:t>Jacques</a:t>
            </a:r>
            <a:br/>
            <a:r>
              <a:rPr b="1" lang="fr-FR" sz="1000" spc="-1" strike="noStrike">
                <a:solidFill>
                  <a:srgbClr val="ffffff"/>
                </a:solidFill>
                <a:latin typeface="Calibri"/>
              </a:rPr>
              <a:t> Marteau</a:t>
            </a:r>
            <a:endParaRPr b="0" lang="fr-FR" sz="1000" spc="-1" strike="noStrike">
              <a:latin typeface="Arial"/>
            </a:endParaRPr>
          </a:p>
          <a:p>
            <a:pPr>
              <a:lnSpc>
                <a:spcPts val="1301"/>
              </a:lnSpc>
            </a:pPr>
            <a:r>
              <a:rPr b="1" lang="fr-FR" sz="1000" spc="-1" strike="noStrike">
                <a:solidFill>
                  <a:srgbClr val="ffffff"/>
                </a:solidFill>
                <a:latin typeface="Calibri"/>
              </a:rPr>
              <a:t>Co-fondateur</a:t>
            </a:r>
            <a:br/>
            <a:r>
              <a:rPr b="1" lang="fr-FR" sz="1000" spc="-1" strike="noStrike">
                <a:solidFill>
                  <a:srgbClr val="ffffff"/>
                </a:solidFill>
                <a:latin typeface="Calibri"/>
              </a:rPr>
              <a:t>CSO de la startup</a:t>
            </a:r>
            <a:endParaRPr b="0" lang="fr-FR" sz="1000" spc="-1" strike="noStrike">
              <a:latin typeface="Arial"/>
            </a:endParaRPr>
          </a:p>
        </p:txBody>
      </p:sp>
      <p:sp>
        <p:nvSpPr>
          <p:cNvPr id="189" name="CustomShape 2"/>
          <p:cNvSpPr/>
          <p:nvPr/>
        </p:nvSpPr>
        <p:spPr>
          <a:xfrm>
            <a:off x="2286000" y="2277000"/>
            <a:ext cx="1831320" cy="719640"/>
          </a:xfrm>
          <a:prstGeom prst="rect">
            <a:avLst/>
          </a:prstGeom>
          <a:solidFill>
            <a:srgbClr val="0091da"/>
          </a:solidFill>
          <a:ln>
            <a:noFill/>
          </a:ln>
        </p:spPr>
        <p:style>
          <a:lnRef idx="2">
            <a:schemeClr val="accent1">
              <a:shade val="50000"/>
            </a:schemeClr>
          </a:lnRef>
          <a:fillRef idx="1">
            <a:schemeClr val="accent1"/>
          </a:fillRef>
          <a:effectRef idx="0">
            <a:schemeClr val="accent1"/>
          </a:effectRef>
          <a:fontRef idx="minor"/>
        </p:style>
        <p:txBody>
          <a:bodyPr lIns="40680" rIns="40680" tIns="40680" bIns="40680" anchor="ctr">
            <a:noAutofit/>
          </a:bodyPr>
          <a:p>
            <a:pPr>
              <a:lnSpc>
                <a:spcPts val="1301"/>
              </a:lnSpc>
            </a:pPr>
            <a:r>
              <a:rPr b="1" lang="fr-FR" sz="1000" spc="-1" strike="noStrike">
                <a:solidFill>
                  <a:srgbClr val="ffffff"/>
                </a:solidFill>
                <a:latin typeface="Calibri"/>
              </a:rPr>
              <a:t>Jean Christophe Ianigro</a:t>
            </a:r>
            <a:endParaRPr b="0" lang="fr-FR" sz="1000" spc="-1" strike="noStrike">
              <a:latin typeface="Arial"/>
            </a:endParaRPr>
          </a:p>
          <a:p>
            <a:pPr>
              <a:lnSpc>
                <a:spcPts val="1301"/>
              </a:lnSpc>
            </a:pPr>
            <a:r>
              <a:rPr b="1" lang="fr-FR" sz="1000" spc="-1" strike="noStrike">
                <a:solidFill>
                  <a:srgbClr val="ffffff"/>
                </a:solidFill>
                <a:latin typeface="Calibri"/>
              </a:rPr>
              <a:t>Co-fondateur et Conseiller scientifique</a:t>
            </a:r>
            <a:endParaRPr b="0" lang="fr-FR" sz="1000" spc="-1" strike="noStrike">
              <a:latin typeface="Arial"/>
            </a:endParaRPr>
          </a:p>
        </p:txBody>
      </p:sp>
      <p:sp>
        <p:nvSpPr>
          <p:cNvPr id="190" name="CustomShape 3"/>
          <p:cNvSpPr/>
          <p:nvPr/>
        </p:nvSpPr>
        <p:spPr>
          <a:xfrm>
            <a:off x="7994520" y="980640"/>
            <a:ext cx="1842840" cy="719640"/>
          </a:xfrm>
          <a:prstGeom prst="rect">
            <a:avLst/>
          </a:prstGeom>
          <a:solidFill>
            <a:srgbClr val="00a3a1"/>
          </a:solidFill>
          <a:ln>
            <a:noFill/>
          </a:ln>
        </p:spPr>
        <p:style>
          <a:lnRef idx="2">
            <a:schemeClr val="accent1">
              <a:shade val="50000"/>
            </a:schemeClr>
          </a:lnRef>
          <a:fillRef idx="1">
            <a:schemeClr val="accent1"/>
          </a:fillRef>
          <a:effectRef idx="0">
            <a:schemeClr val="accent1"/>
          </a:effectRef>
          <a:fontRef idx="minor"/>
        </p:style>
        <p:txBody>
          <a:bodyPr lIns="40680" rIns="40680" tIns="40680" bIns="40680" anchor="ctr">
            <a:noAutofit/>
          </a:bodyPr>
          <a:p>
            <a:pPr>
              <a:lnSpc>
                <a:spcPts val="1301"/>
              </a:lnSpc>
            </a:pPr>
            <a:r>
              <a:rPr b="1" lang="fr-FR" sz="1000" spc="-1" strike="noStrike">
                <a:solidFill>
                  <a:srgbClr val="ffffff"/>
                </a:solidFill>
                <a:latin typeface="Calibri"/>
              </a:rPr>
              <a:t>Christophe Pichol-Thievend</a:t>
            </a:r>
            <a:endParaRPr b="0" lang="fr-FR" sz="1000" spc="-1" strike="noStrike">
              <a:latin typeface="Arial"/>
            </a:endParaRPr>
          </a:p>
          <a:p>
            <a:pPr>
              <a:lnSpc>
                <a:spcPts val="1301"/>
              </a:lnSpc>
            </a:pPr>
            <a:r>
              <a:rPr b="1" lang="fr-FR" sz="1000" spc="-1" strike="noStrike">
                <a:solidFill>
                  <a:srgbClr val="ffffff"/>
                </a:solidFill>
                <a:latin typeface="Calibri"/>
              </a:rPr>
              <a:t>Co-fondateur </a:t>
            </a:r>
            <a:endParaRPr b="0" lang="fr-FR" sz="1000" spc="-1" strike="noStrike">
              <a:latin typeface="Arial"/>
            </a:endParaRPr>
          </a:p>
          <a:p>
            <a:pPr>
              <a:lnSpc>
                <a:spcPts val="1301"/>
              </a:lnSpc>
            </a:pPr>
            <a:r>
              <a:rPr b="1" lang="fr-FR" sz="1000" spc="-1" strike="noStrike">
                <a:solidFill>
                  <a:srgbClr val="ffffff"/>
                </a:solidFill>
                <a:latin typeface="Calibri"/>
              </a:rPr>
              <a:t>Président de la startup</a:t>
            </a:r>
            <a:endParaRPr b="0" lang="fr-FR" sz="1000" spc="-1" strike="noStrike">
              <a:latin typeface="Arial"/>
            </a:endParaRPr>
          </a:p>
        </p:txBody>
      </p:sp>
      <p:sp>
        <p:nvSpPr>
          <p:cNvPr id="191" name="CustomShape 4"/>
          <p:cNvSpPr/>
          <p:nvPr/>
        </p:nvSpPr>
        <p:spPr>
          <a:xfrm>
            <a:off x="7994520" y="2751120"/>
            <a:ext cx="1842840" cy="719640"/>
          </a:xfrm>
          <a:prstGeom prst="rect">
            <a:avLst/>
          </a:prstGeom>
          <a:solidFill>
            <a:srgbClr val="6d2077"/>
          </a:solidFill>
          <a:ln>
            <a:noFill/>
          </a:ln>
        </p:spPr>
        <p:style>
          <a:lnRef idx="2">
            <a:schemeClr val="accent1">
              <a:shade val="50000"/>
            </a:schemeClr>
          </a:lnRef>
          <a:fillRef idx="1">
            <a:schemeClr val="accent1"/>
          </a:fillRef>
          <a:effectRef idx="0">
            <a:schemeClr val="accent1"/>
          </a:effectRef>
          <a:fontRef idx="minor"/>
        </p:style>
        <p:txBody>
          <a:bodyPr lIns="40680" rIns="40680" tIns="40680" bIns="40680" anchor="ctr">
            <a:noAutofit/>
          </a:bodyPr>
          <a:p>
            <a:pPr>
              <a:lnSpc>
                <a:spcPts val="1301"/>
              </a:lnSpc>
            </a:pPr>
            <a:r>
              <a:rPr b="1" lang="fr-FR" sz="1000" spc="-1" strike="noStrike">
                <a:solidFill>
                  <a:srgbClr val="ffffff"/>
                </a:solidFill>
                <a:latin typeface="Calibri"/>
              </a:rPr>
              <a:t>Antoine Chevalier</a:t>
            </a:r>
            <a:endParaRPr b="0" lang="fr-FR" sz="1000" spc="-1" strike="noStrike">
              <a:latin typeface="Arial"/>
            </a:endParaRPr>
          </a:p>
          <a:p>
            <a:pPr>
              <a:lnSpc>
                <a:spcPts val="1301"/>
              </a:lnSpc>
            </a:pPr>
            <a:r>
              <a:rPr b="1" lang="fr-FR" sz="1000" spc="-1" strike="noStrike">
                <a:solidFill>
                  <a:srgbClr val="ffffff"/>
                </a:solidFill>
                <a:latin typeface="Calibri"/>
              </a:rPr>
              <a:t>Data Analyst – 1</a:t>
            </a:r>
            <a:r>
              <a:rPr b="1" lang="fr-FR" sz="1000" spc="-1" strike="noStrike" baseline="30000">
                <a:solidFill>
                  <a:srgbClr val="ffffff"/>
                </a:solidFill>
                <a:latin typeface="Calibri"/>
              </a:rPr>
              <a:t>er</a:t>
            </a:r>
            <a:r>
              <a:rPr b="1" lang="fr-FR" sz="1000" spc="-1" strike="noStrike">
                <a:solidFill>
                  <a:srgbClr val="ffffff"/>
                </a:solidFill>
                <a:latin typeface="Calibri"/>
              </a:rPr>
              <a:t> salarié</a:t>
            </a:r>
            <a:endParaRPr b="0" lang="fr-FR" sz="1000" spc="-1" strike="noStrike">
              <a:latin typeface="Arial"/>
            </a:endParaRPr>
          </a:p>
        </p:txBody>
      </p:sp>
      <p:sp>
        <p:nvSpPr>
          <p:cNvPr id="192" name="CustomShape 5"/>
          <p:cNvSpPr/>
          <p:nvPr/>
        </p:nvSpPr>
        <p:spPr>
          <a:xfrm rot="1060800">
            <a:off x="4714560" y="1683000"/>
            <a:ext cx="339120" cy="559800"/>
          </a:xfrm>
          <a:custGeom>
            <a:avLst/>
            <a:gdLst/>
            <a:ahLst/>
            <a:rect l="l" t="t" r="r" b="b"/>
            <a:pathLst>
              <a:path w="116" h="191">
                <a:moveTo>
                  <a:pt x="108" y="100"/>
                </a:moveTo>
                <a:cubicBezTo>
                  <a:pt x="116" y="127"/>
                  <a:pt x="113" y="156"/>
                  <a:pt x="105" y="185"/>
                </a:cubicBezTo>
                <a:cubicBezTo>
                  <a:pt x="104" y="190"/>
                  <a:pt x="102" y="191"/>
                  <a:pt x="97" y="189"/>
                </a:cubicBezTo>
                <a:cubicBezTo>
                  <a:pt x="68" y="176"/>
                  <a:pt x="43" y="159"/>
                  <a:pt x="25" y="132"/>
                </a:cubicBezTo>
                <a:cubicBezTo>
                  <a:pt x="3" y="100"/>
                  <a:pt x="0" y="65"/>
                  <a:pt x="5" y="28"/>
                </a:cubicBezTo>
                <a:cubicBezTo>
                  <a:pt x="6" y="21"/>
                  <a:pt x="8" y="13"/>
                  <a:pt x="10" y="6"/>
                </a:cubicBezTo>
                <a:cubicBezTo>
                  <a:pt x="10" y="2"/>
                  <a:pt x="13" y="0"/>
                  <a:pt x="17" y="2"/>
                </a:cubicBezTo>
                <a:cubicBezTo>
                  <a:pt x="52" y="19"/>
                  <a:pt x="83" y="41"/>
                  <a:pt x="100" y="77"/>
                </a:cubicBezTo>
                <a:cubicBezTo>
                  <a:pt x="103" y="83"/>
                  <a:pt x="105" y="90"/>
                  <a:pt x="108" y="100"/>
                </a:cubicBezTo>
                <a:close/>
              </a:path>
            </a:pathLst>
          </a:custGeom>
          <a:solidFill>
            <a:srgbClr val="009a44"/>
          </a:solidFill>
          <a:ln>
            <a:noFill/>
          </a:ln>
        </p:spPr>
        <p:style>
          <a:lnRef idx="0"/>
          <a:fillRef idx="0"/>
          <a:effectRef idx="0"/>
          <a:fontRef idx="minor"/>
        </p:style>
      </p:sp>
      <p:sp>
        <p:nvSpPr>
          <p:cNvPr id="193" name="CustomShape 6"/>
          <p:cNvSpPr/>
          <p:nvPr/>
        </p:nvSpPr>
        <p:spPr>
          <a:xfrm rot="16771200">
            <a:off x="6485760" y="1388520"/>
            <a:ext cx="153360" cy="268560"/>
          </a:xfrm>
          <a:custGeom>
            <a:avLst/>
            <a:gdLst/>
            <a:ahLst/>
            <a:rect l="l" t="t" r="r" b="b"/>
            <a:pathLst>
              <a:path w="9964" h="10000">
                <a:moveTo>
                  <a:pt x="9911" y="5339"/>
                </a:moveTo>
                <a:cubicBezTo>
                  <a:pt x="10102" y="6914"/>
                  <a:pt x="9821" y="7166"/>
                  <a:pt x="8481" y="8686"/>
                </a:cubicBezTo>
                <a:cubicBezTo>
                  <a:pt x="8290" y="8910"/>
                  <a:pt x="6508" y="10153"/>
                  <a:pt x="6029" y="9985"/>
                </a:cubicBezTo>
                <a:cubicBezTo>
                  <a:pt x="2783" y="8837"/>
                  <a:pt x="1694" y="7906"/>
                  <a:pt x="545" y="6217"/>
                </a:cubicBezTo>
                <a:cubicBezTo>
                  <a:pt x="-889" y="4190"/>
                  <a:pt x="824" y="3132"/>
                  <a:pt x="2069" y="1219"/>
                </a:cubicBezTo>
                <a:lnTo>
                  <a:pt x="2929" y="37"/>
                </a:lnTo>
                <a:cubicBezTo>
                  <a:pt x="3121" y="-190"/>
                  <a:pt x="5804" y="705"/>
                  <a:pt x="6186" y="873"/>
                </a:cubicBezTo>
                <a:cubicBezTo>
                  <a:pt x="9154" y="2169"/>
                  <a:pt x="8873" y="1701"/>
                  <a:pt x="9734" y="3899"/>
                </a:cubicBezTo>
                <a:cubicBezTo>
                  <a:pt x="9925" y="4292"/>
                  <a:pt x="9814" y="4776"/>
                  <a:pt x="9911" y="5339"/>
                </a:cubicBezTo>
                <a:close/>
              </a:path>
            </a:pathLst>
          </a:custGeom>
          <a:solidFill>
            <a:srgbClr val="009a44"/>
          </a:solidFill>
          <a:ln>
            <a:noFill/>
          </a:ln>
        </p:spPr>
        <p:style>
          <a:lnRef idx="0"/>
          <a:fillRef idx="0"/>
          <a:effectRef idx="0"/>
          <a:fontRef idx="minor"/>
        </p:style>
      </p:sp>
      <p:sp>
        <p:nvSpPr>
          <p:cNvPr id="194" name="CustomShape 7"/>
          <p:cNvSpPr/>
          <p:nvPr/>
        </p:nvSpPr>
        <p:spPr>
          <a:xfrm rot="1060800">
            <a:off x="5065920" y="1504800"/>
            <a:ext cx="416520" cy="559800"/>
          </a:xfrm>
          <a:custGeom>
            <a:avLst/>
            <a:gdLst/>
            <a:ahLst/>
            <a:rect l="l" t="t" r="r" b="b"/>
            <a:pathLst>
              <a:path w="116" h="191">
                <a:moveTo>
                  <a:pt x="108" y="100"/>
                </a:moveTo>
                <a:cubicBezTo>
                  <a:pt x="116" y="127"/>
                  <a:pt x="113" y="156"/>
                  <a:pt x="105" y="185"/>
                </a:cubicBezTo>
                <a:cubicBezTo>
                  <a:pt x="104" y="190"/>
                  <a:pt x="102" y="191"/>
                  <a:pt x="97" y="189"/>
                </a:cubicBezTo>
                <a:cubicBezTo>
                  <a:pt x="68" y="176"/>
                  <a:pt x="43" y="159"/>
                  <a:pt x="25" y="132"/>
                </a:cubicBezTo>
                <a:cubicBezTo>
                  <a:pt x="3" y="100"/>
                  <a:pt x="0" y="65"/>
                  <a:pt x="5" y="28"/>
                </a:cubicBezTo>
                <a:cubicBezTo>
                  <a:pt x="6" y="21"/>
                  <a:pt x="8" y="13"/>
                  <a:pt x="10" y="6"/>
                </a:cubicBezTo>
                <a:cubicBezTo>
                  <a:pt x="10" y="2"/>
                  <a:pt x="13" y="0"/>
                  <a:pt x="17" y="2"/>
                </a:cubicBezTo>
                <a:cubicBezTo>
                  <a:pt x="52" y="19"/>
                  <a:pt x="83" y="41"/>
                  <a:pt x="100" y="77"/>
                </a:cubicBezTo>
                <a:cubicBezTo>
                  <a:pt x="103" y="83"/>
                  <a:pt x="105" y="90"/>
                  <a:pt x="108" y="100"/>
                </a:cubicBezTo>
                <a:close/>
              </a:path>
            </a:pathLst>
          </a:custGeom>
          <a:solidFill>
            <a:srgbClr val="009a44"/>
          </a:solidFill>
          <a:ln>
            <a:noFill/>
          </a:ln>
        </p:spPr>
        <p:style>
          <a:lnRef idx="0"/>
          <a:fillRef idx="0"/>
          <a:effectRef idx="0"/>
          <a:fontRef idx="minor"/>
        </p:style>
      </p:sp>
      <p:sp>
        <p:nvSpPr>
          <p:cNvPr id="195" name="CustomShape 8"/>
          <p:cNvSpPr/>
          <p:nvPr/>
        </p:nvSpPr>
        <p:spPr>
          <a:xfrm rot="17397000">
            <a:off x="5548320" y="1228320"/>
            <a:ext cx="394200" cy="552960"/>
          </a:xfrm>
          <a:custGeom>
            <a:avLst/>
            <a:gdLst/>
            <a:ahLst/>
            <a:rect l="l" t="t" r="r" b="b"/>
            <a:pathLst>
              <a:path w="10000" h="10000">
                <a:moveTo>
                  <a:pt x="9572" y="5235"/>
                </a:moveTo>
                <a:cubicBezTo>
                  <a:pt x="10301" y="6665"/>
                  <a:pt x="10027" y="8202"/>
                  <a:pt x="9299" y="9738"/>
                </a:cubicBezTo>
                <a:cubicBezTo>
                  <a:pt x="9209" y="10003"/>
                  <a:pt x="9026" y="10056"/>
                  <a:pt x="8570" y="9949"/>
                </a:cubicBezTo>
                <a:cubicBezTo>
                  <a:pt x="5929" y="9261"/>
                  <a:pt x="3652" y="8361"/>
                  <a:pt x="2012" y="6930"/>
                </a:cubicBezTo>
                <a:cubicBezTo>
                  <a:pt x="8" y="5235"/>
                  <a:pt x="-265" y="3380"/>
                  <a:pt x="190" y="1420"/>
                </a:cubicBezTo>
                <a:cubicBezTo>
                  <a:pt x="281" y="1048"/>
                  <a:pt x="464" y="625"/>
                  <a:pt x="646" y="254"/>
                </a:cubicBezTo>
                <a:cubicBezTo>
                  <a:pt x="646" y="43"/>
                  <a:pt x="919" y="-64"/>
                  <a:pt x="1284" y="43"/>
                </a:cubicBezTo>
                <a:cubicBezTo>
                  <a:pt x="4472" y="943"/>
                  <a:pt x="6320" y="863"/>
                  <a:pt x="7869" y="2770"/>
                </a:cubicBezTo>
                <a:cubicBezTo>
                  <a:pt x="8994" y="3758"/>
                  <a:pt x="9299" y="4705"/>
                  <a:pt x="9572" y="5235"/>
                </a:cubicBezTo>
                <a:close/>
              </a:path>
            </a:pathLst>
          </a:custGeom>
          <a:solidFill>
            <a:srgbClr val="009a44"/>
          </a:solidFill>
          <a:ln>
            <a:noFill/>
          </a:ln>
        </p:spPr>
        <p:style>
          <a:lnRef idx="0"/>
          <a:fillRef idx="0"/>
          <a:effectRef idx="0"/>
          <a:fontRef idx="minor"/>
        </p:style>
      </p:sp>
      <p:sp>
        <p:nvSpPr>
          <p:cNvPr id="196" name="CustomShape 9"/>
          <p:cNvSpPr/>
          <p:nvPr/>
        </p:nvSpPr>
        <p:spPr>
          <a:xfrm rot="1263000">
            <a:off x="6100200" y="1364040"/>
            <a:ext cx="351360" cy="503280"/>
          </a:xfrm>
          <a:custGeom>
            <a:avLst/>
            <a:gdLst/>
            <a:ahLst/>
            <a:rect l="l" t="t" r="r" b="b"/>
            <a:pathLst>
              <a:path w="10111" h="10035">
                <a:moveTo>
                  <a:pt x="9604" y="5235"/>
                </a:moveTo>
                <a:cubicBezTo>
                  <a:pt x="10333" y="6665"/>
                  <a:pt x="10250" y="8196"/>
                  <a:pt x="9522" y="9732"/>
                </a:cubicBezTo>
                <a:cubicBezTo>
                  <a:pt x="9432" y="9997"/>
                  <a:pt x="9002" y="10236"/>
                  <a:pt x="7728" y="9777"/>
                </a:cubicBezTo>
                <a:cubicBezTo>
                  <a:pt x="6454" y="9318"/>
                  <a:pt x="3679" y="8587"/>
                  <a:pt x="1874" y="6975"/>
                </a:cubicBezTo>
                <a:cubicBezTo>
                  <a:pt x="-130" y="5280"/>
                  <a:pt x="-233" y="3380"/>
                  <a:pt x="222" y="1420"/>
                </a:cubicBezTo>
                <a:cubicBezTo>
                  <a:pt x="313" y="1048"/>
                  <a:pt x="496" y="625"/>
                  <a:pt x="678" y="254"/>
                </a:cubicBezTo>
                <a:cubicBezTo>
                  <a:pt x="678" y="43"/>
                  <a:pt x="951" y="-64"/>
                  <a:pt x="1316" y="43"/>
                </a:cubicBezTo>
                <a:cubicBezTo>
                  <a:pt x="4504" y="943"/>
                  <a:pt x="5739" y="418"/>
                  <a:pt x="8568" y="3693"/>
                </a:cubicBezTo>
                <a:cubicBezTo>
                  <a:pt x="8840" y="4011"/>
                  <a:pt x="9331" y="4705"/>
                  <a:pt x="9604" y="5235"/>
                </a:cubicBezTo>
                <a:close/>
              </a:path>
            </a:pathLst>
          </a:custGeom>
          <a:solidFill>
            <a:srgbClr val="009a44"/>
          </a:solidFill>
          <a:ln>
            <a:noFill/>
          </a:ln>
        </p:spPr>
        <p:style>
          <a:lnRef idx="0"/>
          <a:fillRef idx="0"/>
          <a:effectRef idx="0"/>
          <a:fontRef idx="minor"/>
        </p:style>
      </p:sp>
      <p:sp>
        <p:nvSpPr>
          <p:cNvPr id="197" name="CustomShape 10"/>
          <p:cNvSpPr/>
          <p:nvPr/>
        </p:nvSpPr>
        <p:spPr>
          <a:xfrm flipV="1" rot="7185000">
            <a:off x="6654960" y="2747880"/>
            <a:ext cx="367200" cy="507600"/>
          </a:xfrm>
          <a:custGeom>
            <a:avLst/>
            <a:gdLst/>
            <a:ahLst/>
            <a:rect l="l" t="t" r="r" b="b"/>
            <a:pathLst>
              <a:path w="116" h="191">
                <a:moveTo>
                  <a:pt x="108" y="100"/>
                </a:moveTo>
                <a:cubicBezTo>
                  <a:pt x="116" y="127"/>
                  <a:pt x="113" y="156"/>
                  <a:pt x="105" y="185"/>
                </a:cubicBezTo>
                <a:cubicBezTo>
                  <a:pt x="104" y="190"/>
                  <a:pt x="102" y="191"/>
                  <a:pt x="97" y="189"/>
                </a:cubicBezTo>
                <a:cubicBezTo>
                  <a:pt x="68" y="176"/>
                  <a:pt x="43" y="159"/>
                  <a:pt x="25" y="132"/>
                </a:cubicBezTo>
                <a:cubicBezTo>
                  <a:pt x="3" y="100"/>
                  <a:pt x="0" y="65"/>
                  <a:pt x="5" y="28"/>
                </a:cubicBezTo>
                <a:cubicBezTo>
                  <a:pt x="6" y="21"/>
                  <a:pt x="8" y="13"/>
                  <a:pt x="10" y="6"/>
                </a:cubicBezTo>
                <a:cubicBezTo>
                  <a:pt x="10" y="2"/>
                  <a:pt x="13" y="0"/>
                  <a:pt x="17" y="2"/>
                </a:cubicBezTo>
                <a:cubicBezTo>
                  <a:pt x="52" y="19"/>
                  <a:pt x="83" y="41"/>
                  <a:pt x="100" y="77"/>
                </a:cubicBezTo>
                <a:cubicBezTo>
                  <a:pt x="103" y="83"/>
                  <a:pt x="105" y="90"/>
                  <a:pt x="108" y="100"/>
                </a:cubicBezTo>
                <a:close/>
              </a:path>
            </a:pathLst>
          </a:custGeom>
          <a:solidFill>
            <a:srgbClr val="6d2077"/>
          </a:solidFill>
          <a:ln>
            <a:noFill/>
          </a:ln>
        </p:spPr>
        <p:style>
          <a:lnRef idx="0"/>
          <a:fillRef idx="0"/>
          <a:effectRef idx="0"/>
          <a:fontRef idx="minor"/>
        </p:style>
      </p:sp>
      <p:sp>
        <p:nvSpPr>
          <p:cNvPr id="198" name="CustomShape 11"/>
          <p:cNvSpPr/>
          <p:nvPr/>
        </p:nvSpPr>
        <p:spPr>
          <a:xfrm rot="20513400">
            <a:off x="5862600" y="1604880"/>
            <a:ext cx="371520" cy="516600"/>
          </a:xfrm>
          <a:custGeom>
            <a:avLst/>
            <a:gdLst/>
            <a:ahLst/>
            <a:rect l="l" t="t" r="r" b="b"/>
            <a:pathLst>
              <a:path w="10000" h="10150">
                <a:moveTo>
                  <a:pt x="9554" y="5812"/>
                </a:moveTo>
                <a:cubicBezTo>
                  <a:pt x="10281" y="7359"/>
                  <a:pt x="10057" y="8382"/>
                  <a:pt x="9331" y="10042"/>
                </a:cubicBezTo>
                <a:cubicBezTo>
                  <a:pt x="9241" y="10330"/>
                  <a:pt x="7920" y="10000"/>
                  <a:pt x="6700" y="9600"/>
                </a:cubicBezTo>
                <a:cubicBezTo>
                  <a:pt x="5480" y="9200"/>
                  <a:pt x="3646" y="9194"/>
                  <a:pt x="2008" y="7646"/>
                </a:cubicBezTo>
                <a:cubicBezTo>
                  <a:pt x="8" y="5812"/>
                  <a:pt x="-264" y="3805"/>
                  <a:pt x="190" y="1686"/>
                </a:cubicBezTo>
                <a:cubicBezTo>
                  <a:pt x="280" y="1283"/>
                  <a:pt x="463" y="826"/>
                  <a:pt x="645" y="423"/>
                </a:cubicBezTo>
                <a:cubicBezTo>
                  <a:pt x="645" y="195"/>
                  <a:pt x="918" y="80"/>
                  <a:pt x="1282" y="195"/>
                </a:cubicBezTo>
                <a:cubicBezTo>
                  <a:pt x="1198" y="85"/>
                  <a:pt x="4589" y="-735"/>
                  <a:pt x="7234" y="2069"/>
                </a:cubicBezTo>
                <a:cubicBezTo>
                  <a:pt x="8660" y="3558"/>
                  <a:pt x="9281" y="5239"/>
                  <a:pt x="9554" y="5812"/>
                </a:cubicBezTo>
                <a:close/>
              </a:path>
            </a:pathLst>
          </a:custGeom>
          <a:solidFill>
            <a:srgbClr val="009a44"/>
          </a:solidFill>
          <a:ln>
            <a:noFill/>
          </a:ln>
        </p:spPr>
        <p:style>
          <a:lnRef idx="0"/>
          <a:fillRef idx="0"/>
          <a:effectRef idx="0"/>
          <a:fontRef idx="minor"/>
        </p:style>
      </p:sp>
      <p:sp>
        <p:nvSpPr>
          <p:cNvPr id="199" name="CustomShape 12"/>
          <p:cNvSpPr/>
          <p:nvPr/>
        </p:nvSpPr>
        <p:spPr>
          <a:xfrm rot="1263000">
            <a:off x="6567120" y="2074320"/>
            <a:ext cx="186840" cy="264960"/>
          </a:xfrm>
          <a:custGeom>
            <a:avLst/>
            <a:gdLst/>
            <a:ahLst/>
            <a:rect l="l" t="t" r="r" b="b"/>
            <a:pathLst>
              <a:path w="10777" h="11051">
                <a:moveTo>
                  <a:pt x="10208" y="5135"/>
                </a:moveTo>
                <a:cubicBezTo>
                  <a:pt x="10898" y="6548"/>
                  <a:pt x="10996" y="9471"/>
                  <a:pt x="10307" y="10989"/>
                </a:cubicBezTo>
                <a:cubicBezTo>
                  <a:pt x="10221" y="11251"/>
                  <a:pt x="7371" y="10648"/>
                  <a:pt x="5970" y="9958"/>
                </a:cubicBezTo>
                <a:cubicBezTo>
                  <a:pt x="4570" y="9268"/>
                  <a:pt x="3456" y="8262"/>
                  <a:pt x="1904" y="6848"/>
                </a:cubicBezTo>
                <a:cubicBezTo>
                  <a:pt x="8" y="5173"/>
                  <a:pt x="-251" y="3340"/>
                  <a:pt x="180" y="1403"/>
                </a:cubicBezTo>
                <a:cubicBezTo>
                  <a:pt x="266" y="1036"/>
                  <a:pt x="439" y="618"/>
                  <a:pt x="611" y="251"/>
                </a:cubicBezTo>
                <a:cubicBezTo>
                  <a:pt x="611" y="42"/>
                  <a:pt x="870" y="-63"/>
                  <a:pt x="1215" y="42"/>
                </a:cubicBezTo>
                <a:cubicBezTo>
                  <a:pt x="3666" y="-132"/>
                  <a:pt x="6416" y="434"/>
                  <a:pt x="7882" y="2318"/>
                </a:cubicBezTo>
                <a:cubicBezTo>
                  <a:pt x="8140" y="2633"/>
                  <a:pt x="9950" y="4611"/>
                  <a:pt x="10208" y="5135"/>
                </a:cubicBezTo>
                <a:close/>
              </a:path>
            </a:pathLst>
          </a:custGeom>
          <a:solidFill>
            <a:srgbClr val="009a44"/>
          </a:solidFill>
          <a:ln>
            <a:noFill/>
          </a:ln>
        </p:spPr>
        <p:style>
          <a:lnRef idx="0"/>
          <a:fillRef idx="0"/>
          <a:effectRef idx="0"/>
          <a:fontRef idx="minor"/>
        </p:style>
      </p:sp>
      <p:sp>
        <p:nvSpPr>
          <p:cNvPr id="200" name="CustomShape 13"/>
          <p:cNvSpPr/>
          <p:nvPr/>
        </p:nvSpPr>
        <p:spPr>
          <a:xfrm rot="15676800">
            <a:off x="6451200" y="1575360"/>
            <a:ext cx="349920" cy="534240"/>
          </a:xfrm>
          <a:custGeom>
            <a:avLst/>
            <a:gdLst/>
            <a:ahLst/>
            <a:rect l="l" t="t" r="r" b="b"/>
            <a:pathLst>
              <a:path w="10000" h="10220">
                <a:moveTo>
                  <a:pt x="10000" y="5576"/>
                </a:moveTo>
                <a:cubicBezTo>
                  <a:pt x="9880" y="6635"/>
                  <a:pt x="10342" y="7271"/>
                  <a:pt x="9006" y="9896"/>
                </a:cubicBezTo>
                <a:cubicBezTo>
                  <a:pt x="8394" y="11099"/>
                  <a:pt x="2962" y="8658"/>
                  <a:pt x="1998" y="7447"/>
                </a:cubicBezTo>
                <a:cubicBezTo>
                  <a:pt x="66" y="5747"/>
                  <a:pt x="-267" y="3391"/>
                  <a:pt x="172" y="1424"/>
                </a:cubicBezTo>
                <a:cubicBezTo>
                  <a:pt x="260" y="1051"/>
                  <a:pt x="436" y="628"/>
                  <a:pt x="612" y="255"/>
                </a:cubicBezTo>
                <a:cubicBezTo>
                  <a:pt x="612" y="42"/>
                  <a:pt x="876" y="-64"/>
                  <a:pt x="1227" y="42"/>
                </a:cubicBezTo>
                <a:cubicBezTo>
                  <a:pt x="4302" y="946"/>
                  <a:pt x="7482" y="1714"/>
                  <a:pt x="8977" y="3627"/>
                </a:cubicBezTo>
                <a:cubicBezTo>
                  <a:pt x="9240" y="3947"/>
                  <a:pt x="9993" y="4989"/>
                  <a:pt x="10000" y="5576"/>
                </a:cubicBezTo>
                <a:close/>
              </a:path>
            </a:pathLst>
          </a:custGeom>
          <a:solidFill>
            <a:srgbClr val="00a3a1"/>
          </a:solidFill>
          <a:ln>
            <a:noFill/>
          </a:ln>
        </p:spPr>
        <p:style>
          <a:lnRef idx="0"/>
          <a:fillRef idx="0"/>
          <a:effectRef idx="0"/>
          <a:fontRef idx="minor"/>
        </p:style>
      </p:sp>
      <p:sp>
        <p:nvSpPr>
          <p:cNvPr id="201" name="CustomShape 14"/>
          <p:cNvSpPr/>
          <p:nvPr/>
        </p:nvSpPr>
        <p:spPr>
          <a:xfrm rot="20926200">
            <a:off x="6812280" y="2022120"/>
            <a:ext cx="324720" cy="497160"/>
          </a:xfrm>
          <a:custGeom>
            <a:avLst/>
            <a:gdLst/>
            <a:ahLst/>
            <a:rect l="l" t="t" r="r" b="b"/>
            <a:pathLst>
              <a:path w="10187" h="10403">
                <a:moveTo>
                  <a:pt x="10187" y="6938"/>
                </a:moveTo>
                <a:cubicBezTo>
                  <a:pt x="10055" y="8097"/>
                  <a:pt x="9869" y="10178"/>
                  <a:pt x="8537" y="10380"/>
                </a:cubicBezTo>
                <a:cubicBezTo>
                  <a:pt x="7205" y="10582"/>
                  <a:pt x="3251" y="9473"/>
                  <a:pt x="2192" y="8148"/>
                </a:cubicBezTo>
                <a:cubicBezTo>
                  <a:pt x="72" y="6288"/>
                  <a:pt x="-293" y="3711"/>
                  <a:pt x="189" y="1557"/>
                </a:cubicBezTo>
                <a:cubicBezTo>
                  <a:pt x="285" y="1150"/>
                  <a:pt x="479" y="687"/>
                  <a:pt x="671" y="279"/>
                </a:cubicBezTo>
                <a:cubicBezTo>
                  <a:pt x="671" y="46"/>
                  <a:pt x="962" y="-70"/>
                  <a:pt x="1346" y="46"/>
                </a:cubicBezTo>
                <a:cubicBezTo>
                  <a:pt x="4722" y="1035"/>
                  <a:pt x="5206" y="894"/>
                  <a:pt x="7908" y="2812"/>
                </a:cubicBezTo>
                <a:cubicBezTo>
                  <a:pt x="10075" y="4309"/>
                  <a:pt x="10179" y="6296"/>
                  <a:pt x="10187" y="6938"/>
                </a:cubicBezTo>
                <a:close/>
              </a:path>
            </a:pathLst>
          </a:custGeom>
          <a:solidFill>
            <a:srgbClr val="ffc000"/>
          </a:solidFill>
          <a:ln>
            <a:noFill/>
          </a:ln>
        </p:spPr>
        <p:style>
          <a:lnRef idx="0"/>
          <a:fillRef idx="0"/>
          <a:effectRef idx="0"/>
          <a:fontRef idx="minor"/>
        </p:style>
      </p:sp>
      <p:sp>
        <p:nvSpPr>
          <p:cNvPr id="202" name="CustomShape 15"/>
          <p:cNvSpPr/>
          <p:nvPr/>
        </p:nvSpPr>
        <p:spPr>
          <a:xfrm rot="19695000">
            <a:off x="5067360" y="2985480"/>
            <a:ext cx="339120" cy="559800"/>
          </a:xfrm>
          <a:custGeom>
            <a:avLst/>
            <a:gdLst/>
            <a:ahLst/>
            <a:rect l="l" t="t" r="r" b="b"/>
            <a:pathLst>
              <a:path w="116" h="191">
                <a:moveTo>
                  <a:pt x="108" y="100"/>
                </a:moveTo>
                <a:cubicBezTo>
                  <a:pt x="116" y="127"/>
                  <a:pt x="113" y="156"/>
                  <a:pt x="105" y="185"/>
                </a:cubicBezTo>
                <a:cubicBezTo>
                  <a:pt x="104" y="190"/>
                  <a:pt x="102" y="191"/>
                  <a:pt x="97" y="189"/>
                </a:cubicBezTo>
                <a:cubicBezTo>
                  <a:pt x="68" y="176"/>
                  <a:pt x="43" y="159"/>
                  <a:pt x="25" y="132"/>
                </a:cubicBezTo>
                <a:cubicBezTo>
                  <a:pt x="3" y="100"/>
                  <a:pt x="0" y="65"/>
                  <a:pt x="5" y="28"/>
                </a:cubicBezTo>
                <a:cubicBezTo>
                  <a:pt x="6" y="21"/>
                  <a:pt x="8" y="13"/>
                  <a:pt x="10" y="6"/>
                </a:cubicBezTo>
                <a:cubicBezTo>
                  <a:pt x="10" y="2"/>
                  <a:pt x="13" y="0"/>
                  <a:pt x="17" y="2"/>
                </a:cubicBezTo>
                <a:cubicBezTo>
                  <a:pt x="52" y="19"/>
                  <a:pt x="83" y="41"/>
                  <a:pt x="100" y="77"/>
                </a:cubicBezTo>
                <a:cubicBezTo>
                  <a:pt x="103" y="83"/>
                  <a:pt x="105" y="90"/>
                  <a:pt x="108" y="100"/>
                </a:cubicBezTo>
                <a:close/>
              </a:path>
            </a:pathLst>
          </a:custGeom>
          <a:solidFill>
            <a:srgbClr val="009a44"/>
          </a:solidFill>
          <a:ln>
            <a:noFill/>
          </a:ln>
        </p:spPr>
        <p:style>
          <a:lnRef idx="0"/>
          <a:fillRef idx="0"/>
          <a:effectRef idx="0"/>
          <a:fontRef idx="minor"/>
        </p:style>
      </p:sp>
      <p:sp>
        <p:nvSpPr>
          <p:cNvPr id="203" name="CustomShape 16"/>
          <p:cNvSpPr/>
          <p:nvPr/>
        </p:nvSpPr>
        <p:spPr>
          <a:xfrm rot="16771200">
            <a:off x="5584680" y="3319560"/>
            <a:ext cx="153360" cy="268560"/>
          </a:xfrm>
          <a:custGeom>
            <a:avLst/>
            <a:gdLst/>
            <a:ahLst/>
            <a:rect l="l" t="t" r="r" b="b"/>
            <a:pathLst>
              <a:path w="9964" h="10000">
                <a:moveTo>
                  <a:pt x="9911" y="5339"/>
                </a:moveTo>
                <a:cubicBezTo>
                  <a:pt x="10102" y="6914"/>
                  <a:pt x="9821" y="7166"/>
                  <a:pt x="8481" y="8686"/>
                </a:cubicBezTo>
                <a:cubicBezTo>
                  <a:pt x="8290" y="8910"/>
                  <a:pt x="6508" y="10153"/>
                  <a:pt x="6029" y="9985"/>
                </a:cubicBezTo>
                <a:cubicBezTo>
                  <a:pt x="2783" y="8837"/>
                  <a:pt x="1694" y="7906"/>
                  <a:pt x="545" y="6217"/>
                </a:cubicBezTo>
                <a:cubicBezTo>
                  <a:pt x="-889" y="4190"/>
                  <a:pt x="824" y="3132"/>
                  <a:pt x="2069" y="1219"/>
                </a:cubicBezTo>
                <a:lnTo>
                  <a:pt x="2929" y="37"/>
                </a:lnTo>
                <a:cubicBezTo>
                  <a:pt x="3121" y="-190"/>
                  <a:pt x="5804" y="705"/>
                  <a:pt x="6186" y="873"/>
                </a:cubicBezTo>
                <a:cubicBezTo>
                  <a:pt x="9154" y="2169"/>
                  <a:pt x="8873" y="1701"/>
                  <a:pt x="9734" y="3899"/>
                </a:cubicBezTo>
                <a:cubicBezTo>
                  <a:pt x="9925" y="4292"/>
                  <a:pt x="9814" y="4776"/>
                  <a:pt x="9911" y="5339"/>
                </a:cubicBezTo>
                <a:close/>
              </a:path>
            </a:pathLst>
          </a:custGeom>
          <a:solidFill>
            <a:srgbClr val="009a44"/>
          </a:solidFill>
          <a:ln>
            <a:noFill/>
          </a:ln>
        </p:spPr>
        <p:style>
          <a:lnRef idx="0"/>
          <a:fillRef idx="0"/>
          <a:effectRef idx="0"/>
          <a:fontRef idx="minor"/>
        </p:style>
      </p:sp>
      <p:sp>
        <p:nvSpPr>
          <p:cNvPr id="204" name="CustomShape 17"/>
          <p:cNvSpPr/>
          <p:nvPr/>
        </p:nvSpPr>
        <p:spPr>
          <a:xfrm rot="1263000">
            <a:off x="5546880" y="2779920"/>
            <a:ext cx="186840" cy="264960"/>
          </a:xfrm>
          <a:custGeom>
            <a:avLst/>
            <a:gdLst/>
            <a:ahLst/>
            <a:rect l="l" t="t" r="r" b="b"/>
            <a:pathLst>
              <a:path w="10777" h="11051">
                <a:moveTo>
                  <a:pt x="10208" y="5135"/>
                </a:moveTo>
                <a:cubicBezTo>
                  <a:pt x="10898" y="6548"/>
                  <a:pt x="10996" y="9471"/>
                  <a:pt x="10307" y="10989"/>
                </a:cubicBezTo>
                <a:cubicBezTo>
                  <a:pt x="10221" y="11251"/>
                  <a:pt x="7371" y="10648"/>
                  <a:pt x="5970" y="9958"/>
                </a:cubicBezTo>
                <a:cubicBezTo>
                  <a:pt x="4570" y="9268"/>
                  <a:pt x="3456" y="8262"/>
                  <a:pt x="1904" y="6848"/>
                </a:cubicBezTo>
                <a:cubicBezTo>
                  <a:pt x="8" y="5173"/>
                  <a:pt x="-251" y="3340"/>
                  <a:pt x="180" y="1403"/>
                </a:cubicBezTo>
                <a:cubicBezTo>
                  <a:pt x="266" y="1036"/>
                  <a:pt x="439" y="618"/>
                  <a:pt x="611" y="251"/>
                </a:cubicBezTo>
                <a:cubicBezTo>
                  <a:pt x="611" y="42"/>
                  <a:pt x="870" y="-63"/>
                  <a:pt x="1215" y="42"/>
                </a:cubicBezTo>
                <a:cubicBezTo>
                  <a:pt x="3666" y="-132"/>
                  <a:pt x="6416" y="434"/>
                  <a:pt x="7882" y="2318"/>
                </a:cubicBezTo>
                <a:cubicBezTo>
                  <a:pt x="8140" y="2633"/>
                  <a:pt x="9950" y="4611"/>
                  <a:pt x="10208" y="5135"/>
                </a:cubicBezTo>
                <a:close/>
              </a:path>
            </a:pathLst>
          </a:custGeom>
          <a:solidFill>
            <a:srgbClr val="009a44"/>
          </a:solidFill>
          <a:ln>
            <a:noFill/>
          </a:ln>
        </p:spPr>
        <p:style>
          <a:lnRef idx="0"/>
          <a:fillRef idx="0"/>
          <a:effectRef idx="0"/>
          <a:fontRef idx="minor"/>
        </p:style>
      </p:sp>
      <p:sp>
        <p:nvSpPr>
          <p:cNvPr id="205" name="CustomShape 18"/>
          <p:cNvSpPr/>
          <p:nvPr/>
        </p:nvSpPr>
        <p:spPr>
          <a:xfrm rot="21223800">
            <a:off x="5977080" y="2511000"/>
            <a:ext cx="186840" cy="264960"/>
          </a:xfrm>
          <a:custGeom>
            <a:avLst/>
            <a:gdLst/>
            <a:ahLst/>
            <a:rect l="l" t="t" r="r" b="b"/>
            <a:pathLst>
              <a:path w="10777" h="11051">
                <a:moveTo>
                  <a:pt x="10208" y="5135"/>
                </a:moveTo>
                <a:cubicBezTo>
                  <a:pt x="10898" y="6548"/>
                  <a:pt x="10996" y="9471"/>
                  <a:pt x="10307" y="10989"/>
                </a:cubicBezTo>
                <a:cubicBezTo>
                  <a:pt x="10221" y="11251"/>
                  <a:pt x="7371" y="10648"/>
                  <a:pt x="5970" y="9958"/>
                </a:cubicBezTo>
                <a:cubicBezTo>
                  <a:pt x="4570" y="9268"/>
                  <a:pt x="3456" y="8262"/>
                  <a:pt x="1904" y="6848"/>
                </a:cubicBezTo>
                <a:cubicBezTo>
                  <a:pt x="8" y="5173"/>
                  <a:pt x="-251" y="3340"/>
                  <a:pt x="180" y="1403"/>
                </a:cubicBezTo>
                <a:cubicBezTo>
                  <a:pt x="266" y="1036"/>
                  <a:pt x="439" y="618"/>
                  <a:pt x="611" y="251"/>
                </a:cubicBezTo>
                <a:cubicBezTo>
                  <a:pt x="611" y="42"/>
                  <a:pt x="870" y="-63"/>
                  <a:pt x="1215" y="42"/>
                </a:cubicBezTo>
                <a:cubicBezTo>
                  <a:pt x="3666" y="-132"/>
                  <a:pt x="6416" y="434"/>
                  <a:pt x="7882" y="2318"/>
                </a:cubicBezTo>
                <a:cubicBezTo>
                  <a:pt x="8140" y="2633"/>
                  <a:pt x="9950" y="4611"/>
                  <a:pt x="10208" y="5135"/>
                </a:cubicBezTo>
                <a:close/>
              </a:path>
            </a:pathLst>
          </a:custGeom>
          <a:solidFill>
            <a:srgbClr val="009a44"/>
          </a:solidFill>
          <a:ln>
            <a:noFill/>
          </a:ln>
        </p:spPr>
        <p:style>
          <a:lnRef idx="0"/>
          <a:fillRef idx="0"/>
          <a:effectRef idx="0"/>
          <a:fontRef idx="minor"/>
        </p:style>
      </p:sp>
      <p:sp>
        <p:nvSpPr>
          <p:cNvPr id="206" name="CustomShape 19"/>
          <p:cNvSpPr/>
          <p:nvPr/>
        </p:nvSpPr>
        <p:spPr>
          <a:xfrm rot="9738600">
            <a:off x="5043960" y="2058480"/>
            <a:ext cx="365760" cy="524160"/>
          </a:xfrm>
          <a:custGeom>
            <a:avLst/>
            <a:gdLst/>
            <a:ahLst/>
            <a:rect l="l" t="t" r="r" b="b"/>
            <a:pathLst>
              <a:path w="11344" h="11897">
                <a:moveTo>
                  <a:pt x="10821" y="5835"/>
                </a:moveTo>
                <a:cubicBezTo>
                  <a:pt x="11711" y="7629"/>
                  <a:pt x="11377" y="9559"/>
                  <a:pt x="10487" y="11487"/>
                </a:cubicBezTo>
                <a:cubicBezTo>
                  <a:pt x="10377" y="11820"/>
                  <a:pt x="10811" y="12068"/>
                  <a:pt x="9596" y="11752"/>
                </a:cubicBezTo>
                <a:cubicBezTo>
                  <a:pt x="8382" y="11437"/>
                  <a:pt x="5205" y="11384"/>
                  <a:pt x="3199" y="9589"/>
                </a:cubicBezTo>
                <a:cubicBezTo>
                  <a:pt x="751" y="7461"/>
                  <a:pt x="-420" y="5277"/>
                  <a:pt x="136" y="2816"/>
                </a:cubicBezTo>
                <a:cubicBezTo>
                  <a:pt x="247" y="2351"/>
                  <a:pt x="868" y="551"/>
                  <a:pt x="1091" y="84"/>
                </a:cubicBezTo>
                <a:cubicBezTo>
                  <a:pt x="1091" y="-181"/>
                  <a:pt x="3349" y="248"/>
                  <a:pt x="3796" y="382"/>
                </a:cubicBezTo>
                <a:cubicBezTo>
                  <a:pt x="7691" y="1513"/>
                  <a:pt x="8040" y="1912"/>
                  <a:pt x="9932" y="4306"/>
                </a:cubicBezTo>
                <a:cubicBezTo>
                  <a:pt x="10265" y="4704"/>
                  <a:pt x="10487" y="5169"/>
                  <a:pt x="10821" y="5835"/>
                </a:cubicBezTo>
                <a:close/>
              </a:path>
            </a:pathLst>
          </a:custGeom>
          <a:solidFill>
            <a:srgbClr val="009a44"/>
          </a:solidFill>
          <a:ln>
            <a:noFill/>
          </a:ln>
        </p:spPr>
        <p:style>
          <a:lnRef idx="0"/>
          <a:fillRef idx="0"/>
          <a:effectRef idx="0"/>
          <a:fontRef idx="minor"/>
        </p:style>
      </p:sp>
      <p:sp>
        <p:nvSpPr>
          <p:cNvPr id="207" name="CustomShape 20"/>
          <p:cNvSpPr/>
          <p:nvPr/>
        </p:nvSpPr>
        <p:spPr>
          <a:xfrm rot="18633600">
            <a:off x="4636080" y="2637000"/>
            <a:ext cx="363240" cy="469080"/>
          </a:xfrm>
          <a:custGeom>
            <a:avLst/>
            <a:gdLst/>
            <a:ahLst/>
            <a:rect l="l" t="t" r="r" b="b"/>
            <a:pathLst>
              <a:path w="10000" h="10000">
                <a:moveTo>
                  <a:pt x="9572" y="5235"/>
                </a:moveTo>
                <a:cubicBezTo>
                  <a:pt x="10301" y="6665"/>
                  <a:pt x="10027" y="8202"/>
                  <a:pt x="9299" y="9738"/>
                </a:cubicBezTo>
                <a:cubicBezTo>
                  <a:pt x="9209" y="10003"/>
                  <a:pt x="9026" y="10056"/>
                  <a:pt x="8570" y="9949"/>
                </a:cubicBezTo>
                <a:cubicBezTo>
                  <a:pt x="5929" y="9261"/>
                  <a:pt x="3652" y="8361"/>
                  <a:pt x="2012" y="6930"/>
                </a:cubicBezTo>
                <a:cubicBezTo>
                  <a:pt x="8" y="5235"/>
                  <a:pt x="-265" y="3380"/>
                  <a:pt x="190" y="1420"/>
                </a:cubicBezTo>
                <a:cubicBezTo>
                  <a:pt x="281" y="1048"/>
                  <a:pt x="464" y="625"/>
                  <a:pt x="646" y="254"/>
                </a:cubicBezTo>
                <a:cubicBezTo>
                  <a:pt x="646" y="43"/>
                  <a:pt x="919" y="-64"/>
                  <a:pt x="1284" y="43"/>
                </a:cubicBezTo>
                <a:cubicBezTo>
                  <a:pt x="4472" y="943"/>
                  <a:pt x="6320" y="863"/>
                  <a:pt x="7869" y="2770"/>
                </a:cubicBezTo>
                <a:cubicBezTo>
                  <a:pt x="8994" y="3758"/>
                  <a:pt x="9299" y="4705"/>
                  <a:pt x="9572" y="5235"/>
                </a:cubicBezTo>
                <a:close/>
              </a:path>
            </a:pathLst>
          </a:custGeom>
          <a:solidFill>
            <a:srgbClr val="009a44"/>
          </a:solidFill>
          <a:ln>
            <a:noFill/>
          </a:ln>
        </p:spPr>
        <p:style>
          <a:lnRef idx="0"/>
          <a:fillRef idx="0"/>
          <a:effectRef idx="0"/>
          <a:fontRef idx="minor"/>
        </p:style>
      </p:sp>
      <p:sp>
        <p:nvSpPr>
          <p:cNvPr id="208" name="CustomShape 21"/>
          <p:cNvSpPr/>
          <p:nvPr/>
        </p:nvSpPr>
        <p:spPr>
          <a:xfrm rot="15541800">
            <a:off x="5127120" y="2523240"/>
            <a:ext cx="363240" cy="469080"/>
          </a:xfrm>
          <a:custGeom>
            <a:avLst/>
            <a:gdLst/>
            <a:ahLst/>
            <a:rect l="l" t="t" r="r" b="b"/>
            <a:pathLst>
              <a:path w="10000" h="10000">
                <a:moveTo>
                  <a:pt x="9572" y="5235"/>
                </a:moveTo>
                <a:cubicBezTo>
                  <a:pt x="10301" y="6665"/>
                  <a:pt x="10027" y="8202"/>
                  <a:pt x="9299" y="9738"/>
                </a:cubicBezTo>
                <a:cubicBezTo>
                  <a:pt x="9209" y="10003"/>
                  <a:pt x="9026" y="10056"/>
                  <a:pt x="8570" y="9949"/>
                </a:cubicBezTo>
                <a:cubicBezTo>
                  <a:pt x="5929" y="9261"/>
                  <a:pt x="3652" y="8361"/>
                  <a:pt x="2012" y="6930"/>
                </a:cubicBezTo>
                <a:cubicBezTo>
                  <a:pt x="8" y="5235"/>
                  <a:pt x="-265" y="3380"/>
                  <a:pt x="190" y="1420"/>
                </a:cubicBezTo>
                <a:cubicBezTo>
                  <a:pt x="281" y="1048"/>
                  <a:pt x="464" y="625"/>
                  <a:pt x="646" y="254"/>
                </a:cubicBezTo>
                <a:cubicBezTo>
                  <a:pt x="646" y="43"/>
                  <a:pt x="919" y="-64"/>
                  <a:pt x="1284" y="43"/>
                </a:cubicBezTo>
                <a:cubicBezTo>
                  <a:pt x="4472" y="943"/>
                  <a:pt x="6320" y="863"/>
                  <a:pt x="7869" y="2770"/>
                </a:cubicBezTo>
                <a:cubicBezTo>
                  <a:pt x="8994" y="3758"/>
                  <a:pt x="9299" y="4705"/>
                  <a:pt x="9572" y="5235"/>
                </a:cubicBezTo>
                <a:close/>
              </a:path>
            </a:pathLst>
          </a:custGeom>
          <a:solidFill>
            <a:schemeClr val="accent2">
              <a:lumMod val="50000"/>
              <a:lumOff val="50000"/>
            </a:schemeClr>
          </a:solidFill>
          <a:ln>
            <a:noFill/>
          </a:ln>
        </p:spPr>
        <p:style>
          <a:lnRef idx="0"/>
          <a:fillRef idx="0"/>
          <a:effectRef idx="0"/>
          <a:fontRef idx="minor"/>
        </p:style>
      </p:sp>
      <p:sp>
        <p:nvSpPr>
          <p:cNvPr id="209" name="CustomShape 22"/>
          <p:cNvSpPr/>
          <p:nvPr/>
        </p:nvSpPr>
        <p:spPr>
          <a:xfrm rot="9815400">
            <a:off x="4667400" y="2250720"/>
            <a:ext cx="367200" cy="507600"/>
          </a:xfrm>
          <a:custGeom>
            <a:avLst/>
            <a:gdLst/>
            <a:ahLst/>
            <a:rect l="l" t="t" r="r" b="b"/>
            <a:pathLst>
              <a:path w="116" h="191">
                <a:moveTo>
                  <a:pt x="108" y="100"/>
                </a:moveTo>
                <a:cubicBezTo>
                  <a:pt x="116" y="127"/>
                  <a:pt x="113" y="156"/>
                  <a:pt x="105" y="185"/>
                </a:cubicBezTo>
                <a:cubicBezTo>
                  <a:pt x="104" y="190"/>
                  <a:pt x="102" y="191"/>
                  <a:pt x="97" y="189"/>
                </a:cubicBezTo>
                <a:cubicBezTo>
                  <a:pt x="68" y="176"/>
                  <a:pt x="43" y="159"/>
                  <a:pt x="25" y="132"/>
                </a:cubicBezTo>
                <a:cubicBezTo>
                  <a:pt x="3" y="100"/>
                  <a:pt x="0" y="65"/>
                  <a:pt x="5" y="28"/>
                </a:cubicBezTo>
                <a:cubicBezTo>
                  <a:pt x="6" y="21"/>
                  <a:pt x="8" y="13"/>
                  <a:pt x="10" y="6"/>
                </a:cubicBezTo>
                <a:cubicBezTo>
                  <a:pt x="10" y="2"/>
                  <a:pt x="13" y="0"/>
                  <a:pt x="17" y="2"/>
                </a:cubicBezTo>
                <a:cubicBezTo>
                  <a:pt x="52" y="19"/>
                  <a:pt x="83" y="41"/>
                  <a:pt x="100" y="77"/>
                </a:cubicBezTo>
                <a:cubicBezTo>
                  <a:pt x="103" y="83"/>
                  <a:pt x="105" y="90"/>
                  <a:pt x="108" y="100"/>
                </a:cubicBezTo>
                <a:close/>
              </a:path>
            </a:pathLst>
          </a:custGeom>
          <a:solidFill>
            <a:srgbClr val="0091da"/>
          </a:solidFill>
          <a:ln>
            <a:noFill/>
          </a:ln>
        </p:spPr>
        <p:style>
          <a:lnRef idx="0"/>
          <a:fillRef idx="0"/>
          <a:effectRef idx="0"/>
          <a:fontRef idx="minor"/>
        </p:style>
      </p:sp>
      <p:sp>
        <p:nvSpPr>
          <p:cNvPr id="210" name="CustomShape 23"/>
          <p:cNvSpPr/>
          <p:nvPr/>
        </p:nvSpPr>
        <p:spPr>
          <a:xfrm rot="1917600">
            <a:off x="6001200" y="2809800"/>
            <a:ext cx="327960" cy="469800"/>
          </a:xfrm>
          <a:custGeom>
            <a:avLst/>
            <a:gdLst/>
            <a:ahLst/>
            <a:rect l="l" t="t" r="r" b="b"/>
            <a:pathLst>
              <a:path w="10111" h="10035">
                <a:moveTo>
                  <a:pt x="9604" y="5235"/>
                </a:moveTo>
                <a:cubicBezTo>
                  <a:pt x="10333" y="6665"/>
                  <a:pt x="10250" y="8196"/>
                  <a:pt x="9522" y="9732"/>
                </a:cubicBezTo>
                <a:cubicBezTo>
                  <a:pt x="9432" y="9997"/>
                  <a:pt x="9002" y="10236"/>
                  <a:pt x="7728" y="9777"/>
                </a:cubicBezTo>
                <a:cubicBezTo>
                  <a:pt x="6454" y="9318"/>
                  <a:pt x="3679" y="8587"/>
                  <a:pt x="1874" y="6975"/>
                </a:cubicBezTo>
                <a:cubicBezTo>
                  <a:pt x="-130" y="5280"/>
                  <a:pt x="-233" y="3380"/>
                  <a:pt x="222" y="1420"/>
                </a:cubicBezTo>
                <a:cubicBezTo>
                  <a:pt x="313" y="1048"/>
                  <a:pt x="496" y="625"/>
                  <a:pt x="678" y="254"/>
                </a:cubicBezTo>
                <a:cubicBezTo>
                  <a:pt x="678" y="43"/>
                  <a:pt x="951" y="-64"/>
                  <a:pt x="1316" y="43"/>
                </a:cubicBezTo>
                <a:cubicBezTo>
                  <a:pt x="4504" y="943"/>
                  <a:pt x="5739" y="418"/>
                  <a:pt x="8568" y="3693"/>
                </a:cubicBezTo>
                <a:cubicBezTo>
                  <a:pt x="8840" y="4011"/>
                  <a:pt x="9331" y="4705"/>
                  <a:pt x="9604" y="5235"/>
                </a:cubicBezTo>
                <a:close/>
              </a:path>
            </a:pathLst>
          </a:custGeom>
          <a:solidFill>
            <a:srgbClr val="009a44"/>
          </a:solidFill>
          <a:ln>
            <a:noFill/>
          </a:ln>
        </p:spPr>
        <p:style>
          <a:lnRef idx="0"/>
          <a:fillRef idx="0"/>
          <a:effectRef idx="0"/>
          <a:fontRef idx="minor"/>
        </p:style>
      </p:sp>
      <p:sp>
        <p:nvSpPr>
          <p:cNvPr id="211" name="CustomShape 24"/>
          <p:cNvSpPr/>
          <p:nvPr/>
        </p:nvSpPr>
        <p:spPr>
          <a:xfrm rot="21238200">
            <a:off x="6251400" y="2547360"/>
            <a:ext cx="349920" cy="534240"/>
          </a:xfrm>
          <a:custGeom>
            <a:avLst/>
            <a:gdLst/>
            <a:ahLst/>
            <a:rect l="l" t="t" r="r" b="b"/>
            <a:pathLst>
              <a:path w="10000" h="10220">
                <a:moveTo>
                  <a:pt x="10000" y="5576"/>
                </a:moveTo>
                <a:cubicBezTo>
                  <a:pt x="9880" y="6635"/>
                  <a:pt x="10342" y="7271"/>
                  <a:pt x="9006" y="9896"/>
                </a:cubicBezTo>
                <a:cubicBezTo>
                  <a:pt x="8394" y="11099"/>
                  <a:pt x="2962" y="8658"/>
                  <a:pt x="1998" y="7447"/>
                </a:cubicBezTo>
                <a:cubicBezTo>
                  <a:pt x="66" y="5747"/>
                  <a:pt x="-267" y="3391"/>
                  <a:pt x="172" y="1424"/>
                </a:cubicBezTo>
                <a:cubicBezTo>
                  <a:pt x="260" y="1051"/>
                  <a:pt x="436" y="628"/>
                  <a:pt x="612" y="255"/>
                </a:cubicBezTo>
                <a:cubicBezTo>
                  <a:pt x="612" y="42"/>
                  <a:pt x="876" y="-64"/>
                  <a:pt x="1227" y="42"/>
                </a:cubicBezTo>
                <a:cubicBezTo>
                  <a:pt x="4302" y="946"/>
                  <a:pt x="7482" y="1714"/>
                  <a:pt x="8977" y="3627"/>
                </a:cubicBezTo>
                <a:cubicBezTo>
                  <a:pt x="9240" y="3947"/>
                  <a:pt x="9993" y="4989"/>
                  <a:pt x="10000" y="5576"/>
                </a:cubicBezTo>
                <a:close/>
              </a:path>
            </a:pathLst>
          </a:custGeom>
          <a:solidFill>
            <a:srgbClr val="009a44"/>
          </a:solidFill>
          <a:ln>
            <a:noFill/>
          </a:ln>
        </p:spPr>
        <p:style>
          <a:lnRef idx="0"/>
          <a:fillRef idx="0"/>
          <a:effectRef idx="0"/>
          <a:fontRef idx="minor"/>
        </p:style>
      </p:sp>
      <p:sp>
        <p:nvSpPr>
          <p:cNvPr id="212" name="CustomShape 25"/>
          <p:cNvSpPr/>
          <p:nvPr/>
        </p:nvSpPr>
        <p:spPr>
          <a:xfrm rot="18333000">
            <a:off x="6594840" y="2302920"/>
            <a:ext cx="330120" cy="504000"/>
          </a:xfrm>
          <a:custGeom>
            <a:avLst/>
            <a:gdLst/>
            <a:ahLst/>
            <a:rect l="l" t="t" r="r" b="b"/>
            <a:pathLst>
              <a:path w="10000" h="10220">
                <a:moveTo>
                  <a:pt x="10000" y="5576"/>
                </a:moveTo>
                <a:cubicBezTo>
                  <a:pt x="9880" y="6635"/>
                  <a:pt x="10342" y="7271"/>
                  <a:pt x="9006" y="9896"/>
                </a:cubicBezTo>
                <a:cubicBezTo>
                  <a:pt x="8394" y="11099"/>
                  <a:pt x="2962" y="8658"/>
                  <a:pt x="1998" y="7447"/>
                </a:cubicBezTo>
                <a:cubicBezTo>
                  <a:pt x="66" y="5747"/>
                  <a:pt x="-267" y="3391"/>
                  <a:pt x="172" y="1424"/>
                </a:cubicBezTo>
                <a:cubicBezTo>
                  <a:pt x="260" y="1051"/>
                  <a:pt x="436" y="628"/>
                  <a:pt x="612" y="255"/>
                </a:cubicBezTo>
                <a:cubicBezTo>
                  <a:pt x="612" y="42"/>
                  <a:pt x="876" y="-64"/>
                  <a:pt x="1227" y="42"/>
                </a:cubicBezTo>
                <a:cubicBezTo>
                  <a:pt x="4302" y="946"/>
                  <a:pt x="7482" y="1714"/>
                  <a:pt x="8977" y="3627"/>
                </a:cubicBezTo>
                <a:cubicBezTo>
                  <a:pt x="9240" y="3947"/>
                  <a:pt x="9993" y="4989"/>
                  <a:pt x="10000" y="5576"/>
                </a:cubicBezTo>
                <a:close/>
              </a:path>
            </a:pathLst>
          </a:custGeom>
          <a:solidFill>
            <a:srgbClr val="009a44"/>
          </a:solidFill>
          <a:ln>
            <a:noFill/>
          </a:ln>
        </p:spPr>
        <p:style>
          <a:lnRef idx="0"/>
          <a:fillRef idx="0"/>
          <a:effectRef idx="0"/>
          <a:fontRef idx="minor"/>
        </p:style>
      </p:sp>
      <p:sp>
        <p:nvSpPr>
          <p:cNvPr id="213" name="CustomShape 26"/>
          <p:cNvSpPr/>
          <p:nvPr/>
        </p:nvSpPr>
        <p:spPr>
          <a:xfrm flipV="1" rot="2510400">
            <a:off x="6673680" y="3210480"/>
            <a:ext cx="394920" cy="546120"/>
          </a:xfrm>
          <a:custGeom>
            <a:avLst/>
            <a:gdLst/>
            <a:ahLst/>
            <a:rect l="l" t="t" r="r" b="b"/>
            <a:pathLst>
              <a:path w="116" h="191">
                <a:moveTo>
                  <a:pt x="108" y="100"/>
                </a:moveTo>
                <a:cubicBezTo>
                  <a:pt x="116" y="127"/>
                  <a:pt x="113" y="156"/>
                  <a:pt x="105" y="185"/>
                </a:cubicBezTo>
                <a:cubicBezTo>
                  <a:pt x="104" y="190"/>
                  <a:pt x="102" y="191"/>
                  <a:pt x="97" y="189"/>
                </a:cubicBezTo>
                <a:cubicBezTo>
                  <a:pt x="68" y="176"/>
                  <a:pt x="43" y="159"/>
                  <a:pt x="25" y="132"/>
                </a:cubicBezTo>
                <a:cubicBezTo>
                  <a:pt x="3" y="100"/>
                  <a:pt x="0" y="65"/>
                  <a:pt x="5" y="28"/>
                </a:cubicBezTo>
                <a:cubicBezTo>
                  <a:pt x="6" y="21"/>
                  <a:pt x="8" y="13"/>
                  <a:pt x="10" y="6"/>
                </a:cubicBezTo>
                <a:cubicBezTo>
                  <a:pt x="10" y="2"/>
                  <a:pt x="13" y="0"/>
                  <a:pt x="17" y="2"/>
                </a:cubicBezTo>
                <a:cubicBezTo>
                  <a:pt x="52" y="19"/>
                  <a:pt x="83" y="41"/>
                  <a:pt x="100" y="77"/>
                </a:cubicBezTo>
                <a:cubicBezTo>
                  <a:pt x="103" y="83"/>
                  <a:pt x="105" y="90"/>
                  <a:pt x="108" y="100"/>
                </a:cubicBezTo>
                <a:close/>
              </a:path>
            </a:pathLst>
          </a:custGeom>
          <a:solidFill>
            <a:schemeClr val="accent2">
              <a:lumMod val="25000"/>
              <a:lumOff val="75000"/>
            </a:schemeClr>
          </a:solidFill>
          <a:ln>
            <a:noFill/>
          </a:ln>
        </p:spPr>
        <p:style>
          <a:lnRef idx="0"/>
          <a:fillRef idx="0"/>
          <a:effectRef idx="0"/>
          <a:fontRef idx="minor"/>
        </p:style>
      </p:sp>
      <p:sp>
        <p:nvSpPr>
          <p:cNvPr id="214" name="CustomShape 27"/>
          <p:cNvSpPr/>
          <p:nvPr/>
        </p:nvSpPr>
        <p:spPr>
          <a:xfrm flipV="1" rot="2510400">
            <a:off x="6120360" y="2055600"/>
            <a:ext cx="427680" cy="545760"/>
          </a:xfrm>
          <a:custGeom>
            <a:avLst/>
            <a:gdLst/>
            <a:ahLst/>
            <a:rect l="l" t="t" r="r" b="b"/>
            <a:pathLst>
              <a:path w="116" h="191">
                <a:moveTo>
                  <a:pt x="108" y="100"/>
                </a:moveTo>
                <a:cubicBezTo>
                  <a:pt x="116" y="127"/>
                  <a:pt x="113" y="156"/>
                  <a:pt x="105" y="185"/>
                </a:cubicBezTo>
                <a:cubicBezTo>
                  <a:pt x="104" y="190"/>
                  <a:pt x="102" y="191"/>
                  <a:pt x="97" y="189"/>
                </a:cubicBezTo>
                <a:cubicBezTo>
                  <a:pt x="68" y="176"/>
                  <a:pt x="43" y="159"/>
                  <a:pt x="25" y="132"/>
                </a:cubicBezTo>
                <a:cubicBezTo>
                  <a:pt x="3" y="100"/>
                  <a:pt x="0" y="65"/>
                  <a:pt x="5" y="28"/>
                </a:cubicBezTo>
                <a:cubicBezTo>
                  <a:pt x="6" y="21"/>
                  <a:pt x="8" y="13"/>
                  <a:pt x="10" y="6"/>
                </a:cubicBezTo>
                <a:cubicBezTo>
                  <a:pt x="10" y="2"/>
                  <a:pt x="13" y="0"/>
                  <a:pt x="17" y="2"/>
                </a:cubicBezTo>
                <a:cubicBezTo>
                  <a:pt x="52" y="19"/>
                  <a:pt x="83" y="41"/>
                  <a:pt x="100" y="77"/>
                </a:cubicBezTo>
                <a:cubicBezTo>
                  <a:pt x="103" y="83"/>
                  <a:pt x="105" y="90"/>
                  <a:pt x="108" y="100"/>
                </a:cubicBezTo>
                <a:close/>
              </a:path>
            </a:pathLst>
          </a:custGeom>
          <a:solidFill>
            <a:srgbClr val="009a44"/>
          </a:solidFill>
          <a:ln>
            <a:noFill/>
          </a:ln>
        </p:spPr>
        <p:style>
          <a:lnRef idx="0"/>
          <a:fillRef idx="0"/>
          <a:effectRef idx="0"/>
          <a:fontRef idx="minor"/>
        </p:style>
      </p:sp>
      <p:sp>
        <p:nvSpPr>
          <p:cNvPr id="215" name="CustomShape 28"/>
          <p:cNvSpPr/>
          <p:nvPr/>
        </p:nvSpPr>
        <p:spPr>
          <a:xfrm>
            <a:off x="5090040" y="2051280"/>
            <a:ext cx="1636920" cy="2652480"/>
          </a:xfrm>
          <a:custGeom>
            <a:avLst/>
            <a:gdLst/>
            <a:ahLst/>
            <a:rect l="l" t="t" r="r" b="b"/>
            <a:pathLst>
              <a:path w="2180629" h="3533292">
                <a:moveTo>
                  <a:pt x="1150202" y="387350"/>
                </a:moveTo>
                <a:cubicBezTo>
                  <a:pt x="1173202" y="391583"/>
                  <a:pt x="1253351" y="465667"/>
                  <a:pt x="1485901" y="0"/>
                </a:cubicBezTo>
                <a:cubicBezTo>
                  <a:pt x="1519399" y="78413"/>
                  <a:pt x="1442755" y="303402"/>
                  <a:pt x="1426219" y="385893"/>
                </a:cubicBezTo>
                <a:cubicBezTo>
                  <a:pt x="1477863" y="416247"/>
                  <a:pt x="1650012" y="396700"/>
                  <a:pt x="1723571" y="519005"/>
                </a:cubicBezTo>
                <a:cubicBezTo>
                  <a:pt x="1409397" y="470946"/>
                  <a:pt x="1202720" y="377188"/>
                  <a:pt x="1168400" y="582505"/>
                </a:cubicBezTo>
                <a:cubicBezTo>
                  <a:pt x="1043517" y="731447"/>
                  <a:pt x="1108075" y="1367788"/>
                  <a:pt x="1212850" y="1547705"/>
                </a:cubicBezTo>
                <a:cubicBezTo>
                  <a:pt x="1264708" y="1719155"/>
                  <a:pt x="1312333" y="1839805"/>
                  <a:pt x="1460500" y="2239855"/>
                </a:cubicBezTo>
                <a:cubicBezTo>
                  <a:pt x="1460500" y="2226097"/>
                  <a:pt x="1445683" y="2139313"/>
                  <a:pt x="1670050" y="1769955"/>
                </a:cubicBezTo>
                <a:cubicBezTo>
                  <a:pt x="1704975" y="1669413"/>
                  <a:pt x="1706033" y="1660947"/>
                  <a:pt x="1670050" y="1401655"/>
                </a:cubicBezTo>
                <a:cubicBezTo>
                  <a:pt x="1824567" y="1510663"/>
                  <a:pt x="1728258" y="1629197"/>
                  <a:pt x="1797050" y="1662005"/>
                </a:cubicBezTo>
                <a:cubicBezTo>
                  <a:pt x="1975908" y="1483922"/>
                  <a:pt x="2207683" y="1576280"/>
                  <a:pt x="2178050" y="1642955"/>
                </a:cubicBezTo>
                <a:cubicBezTo>
                  <a:pt x="2103967" y="1618331"/>
                  <a:pt x="1913468" y="1673647"/>
                  <a:pt x="1873251" y="1801705"/>
                </a:cubicBezTo>
                <a:cubicBezTo>
                  <a:pt x="1763184" y="1943239"/>
                  <a:pt x="1653118" y="2162597"/>
                  <a:pt x="1619251" y="2417655"/>
                </a:cubicBezTo>
                <a:cubicBezTo>
                  <a:pt x="1521884" y="2775089"/>
                  <a:pt x="1586301" y="3268555"/>
                  <a:pt x="1403351" y="3522555"/>
                </a:cubicBezTo>
                <a:cubicBezTo>
                  <a:pt x="1322001" y="3554305"/>
                  <a:pt x="1017769" y="3524389"/>
                  <a:pt x="1054952" y="3313005"/>
                </a:cubicBezTo>
                <a:cubicBezTo>
                  <a:pt x="1251518" y="2819822"/>
                  <a:pt x="1308384" y="2402838"/>
                  <a:pt x="1060450" y="1814405"/>
                </a:cubicBezTo>
                <a:cubicBezTo>
                  <a:pt x="960967" y="1757255"/>
                  <a:pt x="842433" y="1401655"/>
                  <a:pt x="0" y="1471505"/>
                </a:cubicBezTo>
                <a:cubicBezTo>
                  <a:pt x="107950" y="1424938"/>
                  <a:pt x="196850" y="1454572"/>
                  <a:pt x="323850" y="1331805"/>
                </a:cubicBezTo>
                <a:cubicBezTo>
                  <a:pt x="347133" y="1166705"/>
                  <a:pt x="275167" y="1090505"/>
                  <a:pt x="393700" y="836505"/>
                </a:cubicBezTo>
                <a:cubicBezTo>
                  <a:pt x="423333" y="1164588"/>
                  <a:pt x="338667" y="876722"/>
                  <a:pt x="457200" y="1306405"/>
                </a:cubicBezTo>
                <a:cubicBezTo>
                  <a:pt x="549275" y="1403772"/>
                  <a:pt x="747041" y="1313531"/>
                  <a:pt x="946150" y="1420705"/>
                </a:cubicBezTo>
                <a:cubicBezTo>
                  <a:pt x="952500" y="1126488"/>
                  <a:pt x="987283" y="691231"/>
                  <a:pt x="717550" y="601555"/>
                </a:cubicBezTo>
                <a:cubicBezTo>
                  <a:pt x="650875" y="615313"/>
                  <a:pt x="485633" y="624556"/>
                  <a:pt x="469900" y="582505"/>
                </a:cubicBezTo>
                <a:cubicBezTo>
                  <a:pt x="450850" y="545463"/>
                  <a:pt x="558658" y="615031"/>
                  <a:pt x="641350" y="519005"/>
                </a:cubicBezTo>
                <a:cubicBezTo>
                  <a:pt x="685800" y="472438"/>
                  <a:pt x="568183" y="229797"/>
                  <a:pt x="762000" y="87205"/>
                </a:cubicBezTo>
                <a:cubicBezTo>
                  <a:pt x="802217" y="51222"/>
                  <a:pt x="560917" y="589913"/>
                  <a:pt x="1035050" y="646005"/>
                </a:cubicBezTo>
                <a:cubicBezTo>
                  <a:pt x="1140883" y="371897"/>
                  <a:pt x="887800" y="279539"/>
                  <a:pt x="1047750" y="93555"/>
                </a:cubicBezTo>
                <a:cubicBezTo>
                  <a:pt x="1056359" y="292804"/>
                  <a:pt x="1066594" y="310867"/>
                  <a:pt x="1150202" y="387350"/>
                </a:cubicBezTo>
                <a:close/>
              </a:path>
            </a:pathLst>
          </a:custGeom>
          <a:solidFill>
            <a:srgbClr val="00338d"/>
          </a:solidFill>
          <a:ln>
            <a:noFill/>
          </a:ln>
        </p:spPr>
        <p:style>
          <a:lnRef idx="2">
            <a:schemeClr val="accent1">
              <a:shade val="50000"/>
            </a:schemeClr>
          </a:lnRef>
          <a:fillRef idx="1">
            <a:schemeClr val="accent1"/>
          </a:fillRef>
          <a:effectRef idx="0">
            <a:schemeClr val="accent1"/>
          </a:effectRef>
          <a:fontRef idx="minor"/>
        </p:style>
      </p:sp>
      <p:sp>
        <p:nvSpPr>
          <p:cNvPr id="216" name="CustomShape 29"/>
          <p:cNvSpPr/>
          <p:nvPr/>
        </p:nvSpPr>
        <p:spPr>
          <a:xfrm>
            <a:off x="4117680" y="1777320"/>
            <a:ext cx="1392840" cy="185400"/>
          </a:xfrm>
          <a:custGeom>
            <a:avLst/>
            <a:gdLst/>
            <a:ahLst/>
            <a:rect l="l" t="t" r="r" b="b"/>
            <a:pathLst>
              <a:path w="21600" h="21600">
                <a:moveTo>
                  <a:pt x="0" y="0"/>
                </a:moveTo>
                <a:lnTo>
                  <a:pt x="21600" y="21600"/>
                </a:lnTo>
              </a:path>
            </a:pathLst>
          </a:custGeom>
          <a:noFill/>
          <a:ln>
            <a:solidFill>
              <a:srgbClr val="483698"/>
            </a:solidFill>
          </a:ln>
        </p:spPr>
        <p:style>
          <a:lnRef idx="1">
            <a:schemeClr val="accent1"/>
          </a:lnRef>
          <a:fillRef idx="0">
            <a:schemeClr val="accent1"/>
          </a:fillRef>
          <a:effectRef idx="0">
            <a:schemeClr val="accent1"/>
          </a:effectRef>
          <a:fontRef idx="minor"/>
        </p:style>
      </p:sp>
      <p:sp>
        <p:nvSpPr>
          <p:cNvPr id="217" name="CustomShape 30"/>
          <p:cNvSpPr/>
          <p:nvPr/>
        </p:nvSpPr>
        <p:spPr>
          <a:xfrm flipV="1">
            <a:off x="4117680" y="2589120"/>
            <a:ext cx="619560" cy="46800"/>
          </a:xfrm>
          <a:custGeom>
            <a:avLst/>
            <a:gdLst/>
            <a:ahLst/>
            <a:rect l="l" t="t" r="r" b="b"/>
            <a:pathLst>
              <a:path w="21600" h="21600">
                <a:moveTo>
                  <a:pt x="0" y="0"/>
                </a:moveTo>
                <a:lnTo>
                  <a:pt x="21600" y="21600"/>
                </a:lnTo>
              </a:path>
            </a:pathLst>
          </a:custGeom>
          <a:noFill/>
          <a:ln cap="sq">
            <a:solidFill>
              <a:srgbClr val="409dad"/>
            </a:solidFill>
          </a:ln>
        </p:spPr>
        <p:style>
          <a:lnRef idx="1">
            <a:schemeClr val="accent1"/>
          </a:lnRef>
          <a:fillRef idx="0">
            <a:schemeClr val="accent1"/>
          </a:fillRef>
          <a:effectRef idx="0">
            <a:schemeClr val="accent1"/>
          </a:effectRef>
          <a:fontRef idx="minor"/>
        </p:style>
      </p:sp>
      <p:sp>
        <p:nvSpPr>
          <p:cNvPr id="218" name="CustomShape 31"/>
          <p:cNvSpPr/>
          <p:nvPr/>
        </p:nvSpPr>
        <p:spPr>
          <a:xfrm flipV="1">
            <a:off x="6852960" y="1317600"/>
            <a:ext cx="1141200" cy="347760"/>
          </a:xfrm>
          <a:custGeom>
            <a:avLst/>
            <a:gdLst/>
            <a:ahLst/>
            <a:rect l="l" t="t" r="r" b="b"/>
            <a:pathLst>
              <a:path w="21600" h="21600">
                <a:moveTo>
                  <a:pt x="0" y="0"/>
                </a:moveTo>
                <a:lnTo>
                  <a:pt x="21600" y="21600"/>
                </a:lnTo>
              </a:path>
            </a:pathLst>
          </a:custGeom>
          <a:noFill/>
          <a:ln>
            <a:solidFill>
              <a:srgbClr val="00a3a1"/>
            </a:solidFill>
          </a:ln>
        </p:spPr>
        <p:style>
          <a:lnRef idx="1">
            <a:schemeClr val="accent1"/>
          </a:lnRef>
          <a:fillRef idx="0">
            <a:schemeClr val="accent1"/>
          </a:fillRef>
          <a:effectRef idx="0">
            <a:schemeClr val="accent1"/>
          </a:effectRef>
          <a:fontRef idx="minor"/>
        </p:style>
      </p:sp>
      <p:sp>
        <p:nvSpPr>
          <p:cNvPr id="219" name="CustomShape 32"/>
          <p:cNvSpPr/>
          <p:nvPr/>
        </p:nvSpPr>
        <p:spPr>
          <a:xfrm>
            <a:off x="6974640" y="2959560"/>
            <a:ext cx="1019520" cy="150840"/>
          </a:xfrm>
          <a:custGeom>
            <a:avLst/>
            <a:gdLst/>
            <a:ahLst/>
            <a:rect l="l" t="t" r="r" b="b"/>
            <a:pathLst>
              <a:path w="21600" h="21600">
                <a:moveTo>
                  <a:pt x="0" y="0"/>
                </a:moveTo>
                <a:lnTo>
                  <a:pt x="21600" y="21600"/>
                </a:lnTo>
              </a:path>
            </a:pathLst>
          </a:custGeom>
          <a:noFill/>
          <a:ln>
            <a:solidFill>
              <a:srgbClr val="8e258d"/>
            </a:solidFill>
          </a:ln>
        </p:spPr>
        <p:style>
          <a:lnRef idx="1">
            <a:schemeClr val="accent1"/>
          </a:lnRef>
          <a:fillRef idx="0">
            <a:schemeClr val="accent1"/>
          </a:fillRef>
          <a:effectRef idx="0">
            <a:schemeClr val="accent1"/>
          </a:effectRef>
          <a:fontRef idx="minor"/>
        </p:style>
      </p:sp>
      <p:sp>
        <p:nvSpPr>
          <p:cNvPr id="220" name="CustomShape 33"/>
          <p:cNvSpPr/>
          <p:nvPr/>
        </p:nvSpPr>
        <p:spPr>
          <a:xfrm rot="2562600">
            <a:off x="5443560" y="1782360"/>
            <a:ext cx="371520" cy="516600"/>
          </a:xfrm>
          <a:custGeom>
            <a:avLst/>
            <a:gdLst/>
            <a:ahLst/>
            <a:rect l="l" t="t" r="r" b="b"/>
            <a:pathLst>
              <a:path w="10000" h="10150">
                <a:moveTo>
                  <a:pt x="9554" y="5812"/>
                </a:moveTo>
                <a:cubicBezTo>
                  <a:pt x="10281" y="7359"/>
                  <a:pt x="10057" y="8382"/>
                  <a:pt x="9331" y="10042"/>
                </a:cubicBezTo>
                <a:cubicBezTo>
                  <a:pt x="9241" y="10330"/>
                  <a:pt x="7920" y="10000"/>
                  <a:pt x="6700" y="9600"/>
                </a:cubicBezTo>
                <a:cubicBezTo>
                  <a:pt x="5480" y="9200"/>
                  <a:pt x="3646" y="9194"/>
                  <a:pt x="2008" y="7646"/>
                </a:cubicBezTo>
                <a:cubicBezTo>
                  <a:pt x="8" y="5812"/>
                  <a:pt x="-264" y="3805"/>
                  <a:pt x="190" y="1686"/>
                </a:cubicBezTo>
                <a:cubicBezTo>
                  <a:pt x="280" y="1283"/>
                  <a:pt x="463" y="826"/>
                  <a:pt x="645" y="423"/>
                </a:cubicBezTo>
                <a:cubicBezTo>
                  <a:pt x="645" y="195"/>
                  <a:pt x="918" y="80"/>
                  <a:pt x="1282" y="195"/>
                </a:cubicBezTo>
                <a:cubicBezTo>
                  <a:pt x="1198" y="85"/>
                  <a:pt x="4589" y="-735"/>
                  <a:pt x="7234" y="2069"/>
                </a:cubicBezTo>
                <a:cubicBezTo>
                  <a:pt x="8660" y="3558"/>
                  <a:pt x="9281" y="5239"/>
                  <a:pt x="9554" y="5812"/>
                </a:cubicBezTo>
                <a:close/>
              </a:path>
            </a:pathLst>
          </a:custGeom>
          <a:solidFill>
            <a:srgbClr val="483698"/>
          </a:solidFill>
          <a:ln>
            <a:noFill/>
          </a:ln>
        </p:spPr>
        <p:style>
          <a:lnRef idx="0"/>
          <a:fillRef idx="0"/>
          <a:effectRef idx="0"/>
          <a:fontRef idx="minor"/>
        </p:style>
      </p:sp>
      <p:sp>
        <p:nvSpPr>
          <p:cNvPr id="221" name="CustomShape 34"/>
          <p:cNvSpPr/>
          <p:nvPr/>
        </p:nvSpPr>
        <p:spPr>
          <a:xfrm>
            <a:off x="2484000" y="5243040"/>
            <a:ext cx="7480440" cy="640440"/>
          </a:xfrm>
          <a:prstGeom prst="rect">
            <a:avLst/>
          </a:prstGeom>
          <a:noFill/>
          <a:ln>
            <a:noFill/>
          </a:ln>
        </p:spPr>
        <p:style>
          <a:lnRef idx="0"/>
          <a:fillRef idx="0"/>
          <a:effectRef idx="0"/>
          <a:fontRef idx="minor"/>
        </p:style>
        <p:txBody>
          <a:bodyPr lIns="40680" rIns="40680" tIns="40680" bIns="40680">
            <a:noAutofit/>
          </a:bodyPr>
          <a:p>
            <a:pPr>
              <a:lnSpc>
                <a:spcPct val="100000"/>
              </a:lnSpc>
            </a:pPr>
            <a:r>
              <a:rPr b="1" lang="fr-FR" sz="1800" spc="-1" strike="noStrike">
                <a:solidFill>
                  <a:srgbClr val="000000"/>
                </a:solidFill>
                <a:latin typeface="Calibri Light"/>
              </a:rPr>
              <a:t>Une équipe, une envie commune d’écrire une belle histoire entrepreneuriale</a:t>
            </a:r>
            <a:endParaRPr b="0" lang="fr-FR" sz="1800" spc="-1" strike="noStrike">
              <a:latin typeface="Arial"/>
            </a:endParaRPr>
          </a:p>
        </p:txBody>
      </p:sp>
      <p:pic>
        <p:nvPicPr>
          <p:cNvPr id="222" name="Picture 2" descr="Kurage | Pulsalys"/>
          <p:cNvPicPr/>
          <p:nvPr/>
        </p:nvPicPr>
        <p:blipFill>
          <a:blip r:embed="rId1"/>
          <a:stretch/>
        </p:blipFill>
        <p:spPr>
          <a:xfrm>
            <a:off x="7994520" y="3636360"/>
            <a:ext cx="1842840" cy="733320"/>
          </a:xfrm>
          <a:prstGeom prst="rect">
            <a:avLst/>
          </a:prstGeom>
          <a:ln>
            <a:solidFill>
              <a:schemeClr val="accent2">
                <a:lumMod val="50000"/>
                <a:lumOff val="50000"/>
              </a:schemeClr>
            </a:solidFill>
          </a:ln>
        </p:spPr>
      </p:pic>
      <p:sp>
        <p:nvSpPr>
          <p:cNvPr id="223" name="CustomShape 35"/>
          <p:cNvSpPr/>
          <p:nvPr/>
        </p:nvSpPr>
        <p:spPr>
          <a:xfrm>
            <a:off x="6942600" y="3619440"/>
            <a:ext cx="1051560" cy="383040"/>
          </a:xfrm>
          <a:custGeom>
            <a:avLst/>
            <a:gdLst/>
            <a:ahLst/>
            <a:rect l="l" t="t" r="r" b="b"/>
            <a:pathLst>
              <a:path w="21600" h="21600">
                <a:moveTo>
                  <a:pt x="0" y="0"/>
                </a:moveTo>
                <a:lnTo>
                  <a:pt x="21600" y="21600"/>
                </a:lnTo>
              </a:path>
            </a:pathLst>
          </a:custGeom>
          <a:noFill/>
          <a:ln>
            <a:solidFill>
              <a:srgbClr val="8e258d"/>
            </a:solidFill>
          </a:ln>
        </p:spPr>
        <p:style>
          <a:lnRef idx="1">
            <a:schemeClr val="accent1"/>
          </a:lnRef>
          <a:fillRef idx="0">
            <a:schemeClr val="accent1"/>
          </a:fillRef>
          <a:effectRef idx="0">
            <a:schemeClr val="accent1"/>
          </a:effectRef>
          <a:fontRef idx="minor"/>
        </p:style>
      </p:sp>
      <p:pic>
        <p:nvPicPr>
          <p:cNvPr id="224" name="Picture 4" descr="Laboratoires - Département de Physique"/>
          <p:cNvPicPr/>
          <p:nvPr/>
        </p:nvPicPr>
        <p:blipFill>
          <a:blip r:embed="rId2"/>
          <a:srcRect l="15622" t="6047" r="11204" b="19536"/>
          <a:stretch/>
        </p:blipFill>
        <p:spPr>
          <a:xfrm>
            <a:off x="2872080" y="4005000"/>
            <a:ext cx="684360" cy="695880"/>
          </a:xfrm>
          <a:prstGeom prst="rect">
            <a:avLst/>
          </a:prstGeom>
          <a:ln>
            <a:noFill/>
          </a:ln>
        </p:spPr>
      </p:pic>
      <p:sp>
        <p:nvSpPr>
          <p:cNvPr id="225" name="CustomShape 36"/>
          <p:cNvSpPr/>
          <p:nvPr/>
        </p:nvSpPr>
        <p:spPr>
          <a:xfrm>
            <a:off x="2286000" y="3988800"/>
            <a:ext cx="1824840" cy="719640"/>
          </a:xfrm>
          <a:prstGeom prst="rect">
            <a:avLst/>
          </a:prstGeom>
          <a:noFill/>
          <a:ln w="9360">
            <a:solidFill>
              <a:srgbClr val="00b050"/>
            </a:solidFill>
            <a:round/>
          </a:ln>
        </p:spPr>
        <p:style>
          <a:lnRef idx="0"/>
          <a:fillRef idx="0"/>
          <a:effectRef idx="0"/>
          <a:fontRef idx="minor"/>
        </p:style>
      </p:sp>
      <p:sp>
        <p:nvSpPr>
          <p:cNvPr id="226" name="CustomShape 37"/>
          <p:cNvSpPr/>
          <p:nvPr/>
        </p:nvSpPr>
        <p:spPr>
          <a:xfrm flipV="1">
            <a:off x="4111200" y="3407400"/>
            <a:ext cx="1100160" cy="941040"/>
          </a:xfrm>
          <a:custGeom>
            <a:avLst/>
            <a:gdLst/>
            <a:ahLst/>
            <a:rect l="l" t="t" r="r" b="b"/>
            <a:pathLst>
              <a:path w="21600" h="21600">
                <a:moveTo>
                  <a:pt x="0" y="0"/>
                </a:moveTo>
                <a:lnTo>
                  <a:pt x="21600" y="21600"/>
                </a:lnTo>
              </a:path>
            </a:pathLst>
          </a:custGeom>
          <a:noFill/>
          <a:ln cap="sq">
            <a:solidFill>
              <a:srgbClr val="00b050"/>
            </a:solidFill>
          </a:ln>
        </p:spPr>
        <p:style>
          <a:lnRef idx="1">
            <a:schemeClr val="accent1"/>
          </a:lnRef>
          <a:fillRef idx="0">
            <a:schemeClr val="accent1"/>
          </a:fillRef>
          <a:effectRef idx="0">
            <a:schemeClr val="accent1"/>
          </a:effectRef>
          <a:fontRef idx="minor"/>
        </p:style>
      </p:sp>
      <p:sp>
        <p:nvSpPr>
          <p:cNvPr id="227" name="CustomShape 38"/>
          <p:cNvSpPr/>
          <p:nvPr/>
        </p:nvSpPr>
        <p:spPr>
          <a:xfrm>
            <a:off x="2279520" y="3141000"/>
            <a:ext cx="1831320" cy="719640"/>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p:style>
        <p:txBody>
          <a:bodyPr lIns="40680" rIns="40680" tIns="40680" bIns="40680" anchor="ctr">
            <a:noAutofit/>
          </a:bodyPr>
          <a:p>
            <a:pPr>
              <a:lnSpc>
                <a:spcPts val="1301"/>
              </a:lnSpc>
            </a:pPr>
            <a:r>
              <a:rPr b="1" lang="fr-FR" sz="1000" spc="-1" strike="noStrike">
                <a:solidFill>
                  <a:srgbClr val="ffffff"/>
                </a:solidFill>
                <a:latin typeface="Calibri"/>
              </a:rPr>
              <a:t>Kevin Jourde</a:t>
            </a:r>
            <a:endParaRPr b="0" lang="fr-FR" sz="1000" spc="-1" strike="noStrike">
              <a:latin typeface="Arial"/>
            </a:endParaRPr>
          </a:p>
          <a:p>
            <a:pPr>
              <a:lnSpc>
                <a:spcPts val="1301"/>
              </a:lnSpc>
            </a:pPr>
            <a:r>
              <a:rPr b="1" lang="fr-FR" sz="1000" spc="-1" strike="noStrike">
                <a:solidFill>
                  <a:srgbClr val="ffffff"/>
                </a:solidFill>
                <a:latin typeface="Calibri"/>
              </a:rPr>
              <a:t>Conseiller scientifique</a:t>
            </a:r>
            <a:endParaRPr b="0" lang="fr-FR" sz="1000" spc="-1" strike="noStrike">
              <a:latin typeface="Arial"/>
            </a:endParaRPr>
          </a:p>
        </p:txBody>
      </p:sp>
      <p:sp>
        <p:nvSpPr>
          <p:cNvPr id="228" name="CustomShape 39"/>
          <p:cNvSpPr/>
          <p:nvPr/>
        </p:nvSpPr>
        <p:spPr>
          <a:xfrm flipV="1">
            <a:off x="4111200" y="2961360"/>
            <a:ext cx="1065960" cy="539280"/>
          </a:xfrm>
          <a:custGeom>
            <a:avLst/>
            <a:gdLst/>
            <a:ahLst/>
            <a:rect l="l" t="t" r="r" b="b"/>
            <a:pathLst>
              <a:path w="21600" h="21600">
                <a:moveTo>
                  <a:pt x="0" y="0"/>
                </a:moveTo>
                <a:lnTo>
                  <a:pt x="21600" y="21600"/>
                </a:lnTo>
              </a:path>
            </a:pathLst>
          </a:custGeom>
          <a:noFill/>
          <a:ln cap="sq">
            <a:solidFill>
              <a:schemeClr val="accent6">
                <a:lumMod val="50000"/>
                <a:lumOff val="50000"/>
              </a:schemeClr>
            </a:solidFill>
          </a:ln>
        </p:spPr>
        <p:style>
          <a:lnRef idx="1">
            <a:schemeClr val="accent1"/>
          </a:lnRef>
          <a:fillRef idx="0">
            <a:schemeClr val="accent1"/>
          </a:fillRef>
          <a:effectRef idx="0">
            <a:schemeClr val="accent1"/>
          </a:effectRef>
          <a:fontRef idx="minor"/>
        </p:style>
      </p:sp>
      <p:sp>
        <p:nvSpPr>
          <p:cNvPr id="229" name="CustomShape 40"/>
          <p:cNvSpPr/>
          <p:nvPr/>
        </p:nvSpPr>
        <p:spPr>
          <a:xfrm>
            <a:off x="7997400" y="1845000"/>
            <a:ext cx="1842840" cy="71964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p:style>
        <p:txBody>
          <a:bodyPr lIns="40680" rIns="40680" tIns="40680" bIns="40680" anchor="ctr">
            <a:noAutofit/>
          </a:bodyPr>
          <a:p>
            <a:pPr>
              <a:lnSpc>
                <a:spcPts val="1301"/>
              </a:lnSpc>
            </a:pPr>
            <a:r>
              <a:rPr b="1" lang="fr-FR" sz="1000" spc="-1" strike="noStrike">
                <a:solidFill>
                  <a:srgbClr val="ffffff"/>
                </a:solidFill>
                <a:latin typeface="Calibri"/>
              </a:rPr>
              <a:t>Marina Rosas-Carbajal</a:t>
            </a:r>
            <a:endParaRPr b="0" lang="fr-FR" sz="1000" spc="-1" strike="noStrike">
              <a:latin typeface="Arial"/>
            </a:endParaRPr>
          </a:p>
          <a:p>
            <a:pPr>
              <a:lnSpc>
                <a:spcPts val="1301"/>
              </a:lnSpc>
            </a:pPr>
            <a:r>
              <a:rPr b="1" lang="fr-FR" sz="1000" spc="-1" strike="noStrike">
                <a:solidFill>
                  <a:srgbClr val="ffffff"/>
                </a:solidFill>
                <a:latin typeface="Calibri"/>
              </a:rPr>
              <a:t>Conseiller scientifique</a:t>
            </a:r>
            <a:endParaRPr b="0" lang="fr-FR" sz="1000" spc="-1" strike="noStrike">
              <a:latin typeface="Arial"/>
            </a:endParaRPr>
          </a:p>
        </p:txBody>
      </p:sp>
      <p:sp>
        <p:nvSpPr>
          <p:cNvPr id="230" name="CustomShape 41"/>
          <p:cNvSpPr/>
          <p:nvPr/>
        </p:nvSpPr>
        <p:spPr>
          <a:xfrm flipV="1">
            <a:off x="7150680" y="2203920"/>
            <a:ext cx="846000" cy="115560"/>
          </a:xfrm>
          <a:custGeom>
            <a:avLst/>
            <a:gdLst/>
            <a:ahLst/>
            <a:rect l="l" t="t" r="r" b="b"/>
            <a:pathLst>
              <a:path w="21600" h="21600">
                <a:moveTo>
                  <a:pt x="0" y="0"/>
                </a:moveTo>
                <a:lnTo>
                  <a:pt x="21600" y="21600"/>
                </a:lnTo>
              </a:path>
            </a:pathLst>
          </a:custGeom>
          <a:noFill/>
          <a:ln>
            <a:solidFill>
              <a:srgbClr val="ffc000"/>
            </a:solidFill>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CustomShape 1"/>
          <p:cNvSpPr/>
          <p:nvPr/>
        </p:nvSpPr>
        <p:spPr>
          <a:xfrm>
            <a:off x="3420360" y="264600"/>
            <a:ext cx="1152360" cy="2159640"/>
          </a:xfrm>
          <a:prstGeom prst="rect">
            <a:avLst/>
          </a:prstGeom>
          <a:solidFill>
            <a:srgbClr val="562b40"/>
          </a:solidFill>
          <a:ln w="9360">
            <a:solidFill>
              <a:srgbClr val="562b40"/>
            </a:solidFill>
            <a:miter/>
          </a:ln>
        </p:spPr>
        <p:style>
          <a:lnRef idx="0"/>
          <a:fillRef idx="0"/>
          <a:effectRef idx="0"/>
          <a:fontRef idx="minor"/>
        </p:style>
        <p:txBody>
          <a:bodyPr lIns="36000" rIns="36000" tIns="36000" bIns="36000" anchor="ctr">
            <a:noAutofit/>
          </a:bodyPr>
          <a:p>
            <a:pPr algn="ctr">
              <a:lnSpc>
                <a:spcPts val="1301"/>
              </a:lnSpc>
              <a:tabLst>
                <a:tab algn="l" pos="0"/>
              </a:tabLst>
            </a:pPr>
            <a:r>
              <a:rPr b="1" lang="fr-FR" sz="1000" spc="-1" strike="noStrike">
                <a:solidFill>
                  <a:srgbClr val="ffffff"/>
                </a:solidFill>
                <a:latin typeface="Calibri"/>
              </a:rPr>
              <a:t>Jacques</a:t>
            </a:r>
            <a:br/>
            <a:r>
              <a:rPr b="1" lang="fr-FR" sz="1000" spc="-1" strike="noStrike">
                <a:solidFill>
                  <a:srgbClr val="ffffff"/>
                </a:solidFill>
                <a:latin typeface="Calibri"/>
              </a:rPr>
              <a:t> Marteau</a:t>
            </a:r>
            <a:endParaRPr b="0" lang="fr-FR" sz="1000" spc="-1" strike="noStrike">
              <a:latin typeface="Arial"/>
            </a:endParaRPr>
          </a:p>
          <a:p>
            <a:pPr>
              <a:lnSpc>
                <a:spcPts val="1301"/>
              </a:lnSpc>
              <a:tabLst>
                <a:tab algn="l" pos="0"/>
              </a:tabLst>
            </a:pPr>
            <a:endParaRPr b="0" lang="fr-FR" sz="1000" spc="-1" strike="noStrike">
              <a:latin typeface="Arial"/>
            </a:endParaRPr>
          </a:p>
          <a:p>
            <a:pPr>
              <a:lnSpc>
                <a:spcPts val="1301"/>
              </a:lnSpc>
              <a:tabLst>
                <a:tab algn="l" pos="0"/>
              </a:tabLst>
            </a:pPr>
            <a:r>
              <a:rPr b="1" lang="fr-FR" sz="1000" spc="-1" strike="noStrike">
                <a:solidFill>
                  <a:srgbClr val="ffffff"/>
                </a:solidFill>
                <a:latin typeface="Calibri"/>
              </a:rPr>
              <a:t>Co-fondateur</a:t>
            </a:r>
            <a:br/>
            <a:r>
              <a:rPr b="1" lang="fr-FR" sz="1000" spc="-1" strike="noStrike">
                <a:solidFill>
                  <a:srgbClr val="ffffff"/>
                </a:solidFill>
                <a:latin typeface="Calibri"/>
              </a:rPr>
              <a:t>CSO de la startup</a:t>
            </a:r>
            <a:endParaRPr b="0" lang="fr-FR" sz="1000" spc="-1" strike="noStrike">
              <a:latin typeface="Arial"/>
            </a:endParaRPr>
          </a:p>
        </p:txBody>
      </p:sp>
      <p:sp>
        <p:nvSpPr>
          <p:cNvPr id="232" name="CustomShape 2"/>
          <p:cNvSpPr/>
          <p:nvPr/>
        </p:nvSpPr>
        <p:spPr>
          <a:xfrm>
            <a:off x="4573080" y="264600"/>
            <a:ext cx="5759640" cy="2159640"/>
          </a:xfrm>
          <a:prstGeom prst="rect">
            <a:avLst/>
          </a:prstGeom>
          <a:solidFill>
            <a:srgbClr val="ffffff"/>
          </a:solidFill>
          <a:ln w="9360">
            <a:solidFill>
              <a:srgbClr val="562b40"/>
            </a:solidFill>
            <a:miter/>
          </a:ln>
        </p:spPr>
        <p:style>
          <a:lnRef idx="0"/>
          <a:fillRef idx="0"/>
          <a:effectRef idx="0"/>
          <a:fontRef idx="minor"/>
        </p:style>
        <p:txBody>
          <a:bodyPr lIns="72000" rIns="36000" tIns="72000" bIns="72000" anchor="ctr">
            <a:noAutofit/>
          </a:bodyPr>
          <a:p>
            <a:pPr marL="162720" indent="-162360">
              <a:lnSpc>
                <a:spcPct val="95000"/>
              </a:lnSpc>
              <a:buClr>
                <a:srgbClr val="380a25"/>
              </a:buClr>
              <a:buFont typeface="Arial"/>
              <a:buChar char="•"/>
            </a:pPr>
            <a:r>
              <a:rPr b="1" lang="fr-FR" sz="1000" spc="-1" strike="noStrike">
                <a:solidFill>
                  <a:srgbClr val="745a64"/>
                </a:solidFill>
                <a:latin typeface="Calibri"/>
              </a:rPr>
              <a:t>Parcours : </a:t>
            </a:r>
            <a:r>
              <a:rPr b="0" lang="fr-FR" sz="1000" spc="-1" strike="noStrike">
                <a:solidFill>
                  <a:srgbClr val="745a64"/>
                </a:solidFill>
                <a:latin typeface="Calibri"/>
              </a:rPr>
              <a:t>Jacques est un expert physicien des particules et directeur adjoint de l’Institut de Physique des Deux Infinis de Lyon. Il a travaillé sur les expériences d'oscillations de neutrinos OPéRA (CERN), T2K (Japon) et DUNE (Etats-Unis), puis a développé progressivement la tomographie muons en valorisant le savoir-faire dans la détection des particules élémentaires. Il a contribué fortement à promouvoir et développer la technologie « tracker muon » dans le domaine des géosciences, de l'archéologie et dans le milieu industriel. </a:t>
            </a:r>
            <a:endParaRPr b="0" lang="fr-FR" sz="1000" spc="-1" strike="noStrike">
              <a:latin typeface="Arial"/>
            </a:endParaRPr>
          </a:p>
          <a:p>
            <a:pPr>
              <a:lnSpc>
                <a:spcPct val="95000"/>
              </a:lnSpc>
            </a:pPr>
            <a:endParaRPr b="0" lang="fr-FR" sz="1000" spc="-1" strike="noStrike">
              <a:latin typeface="Arial"/>
            </a:endParaRPr>
          </a:p>
          <a:p>
            <a:pPr marL="162720" indent="-162360">
              <a:lnSpc>
                <a:spcPct val="95000"/>
              </a:lnSpc>
              <a:buClr>
                <a:srgbClr val="380a25"/>
              </a:buClr>
              <a:buFont typeface="Arial"/>
              <a:buChar char="•"/>
            </a:pPr>
            <a:r>
              <a:rPr b="1" lang="fr-FR" sz="1000" spc="-1" strike="noStrike">
                <a:solidFill>
                  <a:srgbClr val="745a64"/>
                </a:solidFill>
                <a:latin typeface="Calibri"/>
              </a:rPr>
              <a:t>Rôle dans la startup :</a:t>
            </a:r>
            <a:r>
              <a:rPr b="1" lang="fr-FR" sz="1000" spc="-1" strike="noStrike">
                <a:solidFill>
                  <a:srgbClr val="000000"/>
                </a:solidFill>
                <a:latin typeface="Calibri"/>
              </a:rPr>
              <a:t> </a:t>
            </a:r>
            <a:r>
              <a:rPr b="0" lang="fr-FR" sz="1000" spc="-1" strike="noStrike">
                <a:solidFill>
                  <a:srgbClr val="000000"/>
                </a:solidFill>
                <a:latin typeface="Calibri"/>
              </a:rPr>
              <a:t>Jacques assurera la stratégie scientifique de la startup, la conception des expériences, le suivi de la prise de données, supervisera le développement instrumental et méthodologique ainsi que l'analyse des données. Il pilotera les nouveaux développements en R&amp;D. Il pilotera l’entreprise aux côtés de Christophe.</a:t>
            </a:r>
            <a:endParaRPr b="0" lang="fr-FR" sz="1000" spc="-1" strike="noStrike">
              <a:latin typeface="Arial"/>
            </a:endParaRPr>
          </a:p>
        </p:txBody>
      </p:sp>
      <p:sp>
        <p:nvSpPr>
          <p:cNvPr id="233" name="CustomShape 3"/>
          <p:cNvSpPr/>
          <p:nvPr/>
        </p:nvSpPr>
        <p:spPr>
          <a:xfrm>
            <a:off x="2124720" y="264600"/>
            <a:ext cx="1294920" cy="2159640"/>
          </a:xfrm>
          <a:prstGeom prst="rect">
            <a:avLst/>
          </a:prstGeom>
          <a:solidFill>
            <a:srgbClr val="ffffff"/>
          </a:solidFill>
          <a:ln w="9360">
            <a:solidFill>
              <a:srgbClr val="562b40"/>
            </a:solidFill>
            <a:miter/>
          </a:ln>
        </p:spPr>
        <p:style>
          <a:lnRef idx="0"/>
          <a:fillRef idx="0"/>
          <a:effectRef idx="0"/>
          <a:fontRef idx="minor"/>
        </p:style>
      </p:sp>
      <p:sp>
        <p:nvSpPr>
          <p:cNvPr id="234" name="CustomShape 4"/>
          <p:cNvSpPr/>
          <p:nvPr/>
        </p:nvSpPr>
        <p:spPr>
          <a:xfrm>
            <a:off x="3420360" y="2568600"/>
            <a:ext cx="1152360" cy="2159640"/>
          </a:xfrm>
          <a:prstGeom prst="rect">
            <a:avLst/>
          </a:prstGeom>
          <a:solidFill>
            <a:srgbClr val="562b40"/>
          </a:solidFill>
          <a:ln w="9360">
            <a:solidFill>
              <a:srgbClr val="562b40"/>
            </a:solidFill>
            <a:miter/>
          </a:ln>
        </p:spPr>
        <p:style>
          <a:lnRef idx="0"/>
          <a:fillRef idx="0"/>
          <a:effectRef idx="0"/>
          <a:fontRef idx="minor"/>
        </p:style>
        <p:txBody>
          <a:bodyPr lIns="36000" rIns="36000" tIns="36000" bIns="36000" anchor="ctr">
            <a:noAutofit/>
          </a:bodyPr>
          <a:p>
            <a:pPr>
              <a:lnSpc>
                <a:spcPts val="1301"/>
              </a:lnSpc>
            </a:pPr>
            <a:r>
              <a:rPr b="1" lang="fr-FR" sz="1000" spc="-1" strike="noStrike">
                <a:solidFill>
                  <a:srgbClr val="ffffff"/>
                </a:solidFill>
                <a:latin typeface="Calibri"/>
              </a:rPr>
              <a:t>Christophe Pichol-Thievend</a:t>
            </a:r>
            <a:endParaRPr b="0" lang="fr-FR" sz="1000" spc="-1" strike="noStrike">
              <a:latin typeface="Arial"/>
            </a:endParaRPr>
          </a:p>
          <a:p>
            <a:pPr>
              <a:lnSpc>
                <a:spcPts val="1301"/>
              </a:lnSpc>
            </a:pPr>
            <a:endParaRPr b="0" lang="fr-FR" sz="1000" spc="-1" strike="noStrike">
              <a:latin typeface="Arial"/>
            </a:endParaRPr>
          </a:p>
          <a:p>
            <a:pPr>
              <a:lnSpc>
                <a:spcPts val="1301"/>
              </a:lnSpc>
            </a:pPr>
            <a:r>
              <a:rPr b="1" lang="fr-FR" sz="1000" spc="-1" strike="noStrike">
                <a:solidFill>
                  <a:srgbClr val="ffffff"/>
                </a:solidFill>
                <a:latin typeface="Calibri"/>
              </a:rPr>
              <a:t>Co-fondateur Président de la startup</a:t>
            </a:r>
            <a:endParaRPr b="0" lang="fr-FR" sz="1000" spc="-1" strike="noStrike">
              <a:latin typeface="Arial"/>
            </a:endParaRPr>
          </a:p>
        </p:txBody>
      </p:sp>
      <p:sp>
        <p:nvSpPr>
          <p:cNvPr id="235" name="CustomShape 5"/>
          <p:cNvSpPr/>
          <p:nvPr/>
        </p:nvSpPr>
        <p:spPr>
          <a:xfrm>
            <a:off x="4573080" y="2568600"/>
            <a:ext cx="5759640" cy="2159640"/>
          </a:xfrm>
          <a:prstGeom prst="rect">
            <a:avLst/>
          </a:prstGeom>
          <a:solidFill>
            <a:srgbClr val="ffffff"/>
          </a:solidFill>
          <a:ln w="9360">
            <a:solidFill>
              <a:srgbClr val="562b40"/>
            </a:solidFill>
            <a:miter/>
          </a:ln>
        </p:spPr>
        <p:style>
          <a:lnRef idx="0"/>
          <a:fillRef idx="0"/>
          <a:effectRef idx="0"/>
          <a:fontRef idx="minor"/>
        </p:style>
        <p:txBody>
          <a:bodyPr lIns="72000" rIns="36000" tIns="72000" bIns="72000" anchor="ctr">
            <a:noAutofit/>
          </a:bodyPr>
          <a:p>
            <a:pPr marL="171360" indent="-171000">
              <a:lnSpc>
                <a:spcPct val="100000"/>
              </a:lnSpc>
              <a:buClr>
                <a:srgbClr val="745a64"/>
              </a:buClr>
              <a:buFont typeface="Arial"/>
              <a:buChar char="•"/>
            </a:pPr>
            <a:r>
              <a:rPr b="1" lang="fr-FR" sz="1000" spc="-1" strike="noStrike">
                <a:solidFill>
                  <a:srgbClr val="745a64"/>
                </a:solidFill>
                <a:latin typeface="Calibri"/>
              </a:rPr>
              <a:t>Parcours : </a:t>
            </a:r>
            <a:r>
              <a:rPr b="0" lang="fr-FR" sz="1000" spc="-1" strike="noStrike">
                <a:solidFill>
                  <a:srgbClr val="000000"/>
                </a:solidFill>
                <a:latin typeface="Calibri"/>
              </a:rPr>
              <a:t>Christophe a 25 ans d’expérience professionnelle dont plus de 20 ans dans le métier du conseil en management et l’excellence des opérations industrielles.  Entrepreneur, il a créé, développé pendant 10 ans puis revendu sa société de conseil. Il pilote aujourd’hui en tant qu’associé la Business Unit « opérations » chez KPMG France. </a:t>
            </a:r>
            <a:br/>
            <a:r>
              <a:rPr b="0" lang="fr-FR" sz="1000" spc="-1" strike="noStrike">
                <a:solidFill>
                  <a:srgbClr val="000000"/>
                </a:solidFill>
                <a:latin typeface="Calibri"/>
              </a:rPr>
              <a:t>Ses principaux secteurs d’expertise sont l’industrie de process (chimie, agroalimentaire, métallurgie, sidérurgie),  les mines, le nucléaire, les infrastructures (télécom…). </a:t>
            </a:r>
            <a:br/>
            <a:r>
              <a:rPr b="0" lang="fr-FR" sz="1000" spc="-1" strike="noStrike">
                <a:solidFill>
                  <a:srgbClr val="000000"/>
                </a:solidFill>
                <a:latin typeface="Calibri"/>
              </a:rPr>
              <a:t> </a:t>
            </a:r>
            <a:endParaRPr b="0" lang="fr-FR" sz="1000" spc="-1" strike="noStrike">
              <a:latin typeface="Arial"/>
            </a:endParaRPr>
          </a:p>
          <a:p>
            <a:pPr marL="162720" indent="-162360">
              <a:lnSpc>
                <a:spcPct val="95000"/>
              </a:lnSpc>
              <a:buClr>
                <a:srgbClr val="380a25"/>
              </a:buClr>
              <a:buFont typeface="Arial"/>
              <a:buChar char="•"/>
            </a:pPr>
            <a:r>
              <a:rPr b="1" lang="fr-FR" sz="1000" spc="-1" strike="noStrike">
                <a:solidFill>
                  <a:srgbClr val="745a64"/>
                </a:solidFill>
                <a:latin typeface="Calibri"/>
              </a:rPr>
              <a:t>Rôle dans la startup :</a:t>
            </a:r>
            <a:r>
              <a:rPr b="1" lang="fr-FR" sz="1000" spc="-1" strike="noStrike">
                <a:solidFill>
                  <a:srgbClr val="000000"/>
                </a:solidFill>
                <a:latin typeface="Calibri"/>
              </a:rPr>
              <a:t> </a:t>
            </a:r>
            <a:r>
              <a:rPr b="0" lang="fr-FR" sz="1000" spc="-1" strike="noStrike">
                <a:solidFill>
                  <a:srgbClr val="000000"/>
                </a:solidFill>
                <a:latin typeface="Calibri"/>
              </a:rPr>
              <a:t>Christophe sera en charge de la création, la structuration et la gestion de la startup. Il développera en lien avec l’équipe la partie stratégique, organisationnelle et commerciale de la société.</a:t>
            </a:r>
            <a:endParaRPr b="0" lang="fr-FR" sz="1000" spc="-1" strike="noStrike">
              <a:latin typeface="Arial"/>
            </a:endParaRPr>
          </a:p>
        </p:txBody>
      </p:sp>
      <p:sp>
        <p:nvSpPr>
          <p:cNvPr id="236" name="CustomShape 6"/>
          <p:cNvSpPr/>
          <p:nvPr/>
        </p:nvSpPr>
        <p:spPr>
          <a:xfrm>
            <a:off x="2124720" y="2568600"/>
            <a:ext cx="1294920" cy="2159640"/>
          </a:xfrm>
          <a:prstGeom prst="rect">
            <a:avLst/>
          </a:prstGeom>
          <a:solidFill>
            <a:srgbClr val="ffffff"/>
          </a:solidFill>
          <a:ln w="9360">
            <a:solidFill>
              <a:srgbClr val="562b40"/>
            </a:solidFill>
            <a:miter/>
          </a:ln>
        </p:spPr>
        <p:style>
          <a:lnRef idx="0"/>
          <a:fillRef idx="0"/>
          <a:effectRef idx="0"/>
          <a:fontRef idx="minor"/>
        </p:style>
      </p:sp>
      <p:pic>
        <p:nvPicPr>
          <p:cNvPr id="237" name="Espace réservé du contenu 12" descr="Une image contenant homme, personne, aîné&#10;&#10;Description générée automatiquement"/>
          <p:cNvPicPr/>
          <p:nvPr/>
        </p:nvPicPr>
        <p:blipFill>
          <a:blip r:embed="rId1"/>
          <a:srcRect l="0" t="11871" r="0" b="9153"/>
          <a:stretch/>
        </p:blipFill>
        <p:spPr>
          <a:xfrm>
            <a:off x="2198520" y="2947680"/>
            <a:ext cx="1221120" cy="1619640"/>
          </a:xfrm>
          <a:prstGeom prst="rect">
            <a:avLst/>
          </a:prstGeom>
          <a:ln w="9360">
            <a:noFill/>
          </a:ln>
        </p:spPr>
      </p:pic>
      <p:pic>
        <p:nvPicPr>
          <p:cNvPr id="238" name="Image 10" descr=""/>
          <p:cNvPicPr/>
          <p:nvPr/>
        </p:nvPicPr>
        <p:blipFill>
          <a:blip r:embed="rId2"/>
          <a:stretch/>
        </p:blipFill>
        <p:spPr>
          <a:xfrm>
            <a:off x="2197080" y="682200"/>
            <a:ext cx="1147320" cy="1404360"/>
          </a:xfrm>
          <a:prstGeom prst="rect">
            <a:avLst/>
          </a:prstGeom>
          <a:ln>
            <a:noFill/>
          </a:ln>
        </p:spPr>
      </p:pic>
      <p:sp>
        <p:nvSpPr>
          <p:cNvPr id="239" name="CustomShape 7"/>
          <p:cNvSpPr/>
          <p:nvPr/>
        </p:nvSpPr>
        <p:spPr>
          <a:xfrm>
            <a:off x="214920" y="1104840"/>
            <a:ext cx="825840" cy="36468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fr-FR" sz="1800" spc="-1" strike="noStrike">
                <a:solidFill>
                  <a:srgbClr val="000000"/>
                </a:solidFill>
                <a:latin typeface="Calibri"/>
              </a:rPr>
              <a:t>Les bio</a:t>
            </a:r>
            <a:endParaRPr b="0" lang="fr-FR" sz="1800" spc="-1" strike="noStrike">
              <a:latin typeface="Arial"/>
            </a:endParaRPr>
          </a:p>
        </p:txBody>
      </p:sp>
      <p:sp>
        <p:nvSpPr>
          <p:cNvPr id="240" name="TextShape 8"/>
          <p:cNvSpPr txBox="1"/>
          <p:nvPr/>
        </p:nvSpPr>
        <p:spPr>
          <a:xfrm>
            <a:off x="2125800" y="4944960"/>
            <a:ext cx="8206920" cy="1079640"/>
          </a:xfrm>
          <a:prstGeom prst="rect">
            <a:avLst/>
          </a:prstGeom>
          <a:noFill/>
          <a:ln>
            <a:noFill/>
          </a:ln>
        </p:spPr>
        <p:txBody>
          <a:bodyPr>
            <a:noAutofit/>
          </a:bodyPr>
          <a:p>
            <a:endParaRPr b="0" lang="fr-FR" sz="2800" spc="-1" strike="noStrike">
              <a:solidFill>
                <a:srgbClr val="000000"/>
              </a:solidFill>
              <a:latin typeface="Calibri"/>
            </a:endParaRPr>
          </a:p>
        </p:txBody>
      </p:sp>
      <p:sp>
        <p:nvSpPr>
          <p:cNvPr id="241" name="CustomShape 9"/>
          <p:cNvSpPr/>
          <p:nvPr/>
        </p:nvSpPr>
        <p:spPr>
          <a:xfrm>
            <a:off x="3420360" y="4872960"/>
            <a:ext cx="1152360" cy="2159640"/>
          </a:xfrm>
          <a:prstGeom prst="rect">
            <a:avLst/>
          </a:prstGeom>
          <a:solidFill>
            <a:srgbClr val="562b40"/>
          </a:solidFill>
          <a:ln w="9360">
            <a:solidFill>
              <a:srgbClr val="562b40"/>
            </a:solidFill>
            <a:miter/>
          </a:ln>
        </p:spPr>
        <p:style>
          <a:lnRef idx="0"/>
          <a:fillRef idx="0"/>
          <a:effectRef idx="0"/>
          <a:fontRef idx="minor"/>
        </p:style>
        <p:txBody>
          <a:bodyPr lIns="36000" rIns="36000" tIns="36000" bIns="36000" anchor="ctr">
            <a:noAutofit/>
          </a:bodyPr>
          <a:p>
            <a:pPr algn="ctr">
              <a:lnSpc>
                <a:spcPts val="1301"/>
              </a:lnSpc>
              <a:tabLst>
                <a:tab algn="l" pos="0"/>
              </a:tabLst>
            </a:pPr>
            <a:r>
              <a:rPr b="1" lang="fr-FR" sz="1000" spc="-1" strike="noStrike">
                <a:solidFill>
                  <a:srgbClr val="ffffff"/>
                </a:solidFill>
                <a:latin typeface="Calibri"/>
              </a:rPr>
              <a:t>Marina Rosas-Carbajal</a:t>
            </a:r>
            <a:endParaRPr b="0" lang="fr-FR" sz="1000" spc="-1" strike="noStrike">
              <a:latin typeface="Arial"/>
            </a:endParaRPr>
          </a:p>
          <a:p>
            <a:pPr>
              <a:lnSpc>
                <a:spcPts val="1301"/>
              </a:lnSpc>
              <a:tabLst>
                <a:tab algn="l" pos="0"/>
              </a:tabLst>
            </a:pPr>
            <a:endParaRPr b="0" lang="fr-FR" sz="1000" spc="-1" strike="noStrike">
              <a:latin typeface="Arial"/>
            </a:endParaRPr>
          </a:p>
          <a:p>
            <a:pPr>
              <a:lnSpc>
                <a:spcPts val="1301"/>
              </a:lnSpc>
              <a:tabLst>
                <a:tab algn="l" pos="0"/>
              </a:tabLst>
            </a:pPr>
            <a:endParaRPr b="0" lang="fr-FR" sz="1000" spc="-1" strike="noStrike">
              <a:latin typeface="Arial"/>
            </a:endParaRPr>
          </a:p>
          <a:p>
            <a:pPr>
              <a:lnSpc>
                <a:spcPts val="1301"/>
              </a:lnSpc>
              <a:tabLst>
                <a:tab algn="l" pos="0"/>
              </a:tabLst>
            </a:pPr>
            <a:endParaRPr b="0" lang="fr-FR" sz="1000" spc="-1" strike="noStrike">
              <a:latin typeface="Arial"/>
            </a:endParaRPr>
          </a:p>
          <a:p>
            <a:pPr>
              <a:lnSpc>
                <a:spcPts val="1301"/>
              </a:lnSpc>
              <a:tabLst>
                <a:tab algn="l" pos="0"/>
              </a:tabLst>
            </a:pPr>
            <a:r>
              <a:rPr b="1" lang="fr-FR" sz="1000" spc="-1" strike="noStrike">
                <a:solidFill>
                  <a:srgbClr val="ffffff"/>
                </a:solidFill>
                <a:latin typeface="Calibri"/>
              </a:rPr>
              <a:t>Co-fondateur &amp; Conseiller scientifique</a:t>
            </a:r>
            <a:endParaRPr b="0" lang="fr-FR" sz="1000" spc="-1" strike="noStrike">
              <a:latin typeface="Arial"/>
            </a:endParaRPr>
          </a:p>
          <a:p>
            <a:pPr>
              <a:lnSpc>
                <a:spcPts val="1301"/>
              </a:lnSpc>
              <a:tabLst>
                <a:tab algn="l" pos="0"/>
              </a:tabLst>
            </a:pPr>
            <a:endParaRPr b="0" lang="fr-FR" sz="1000" spc="-1" strike="noStrike">
              <a:latin typeface="Arial"/>
            </a:endParaRPr>
          </a:p>
        </p:txBody>
      </p:sp>
      <p:sp>
        <p:nvSpPr>
          <p:cNvPr id="242" name="CustomShape 10"/>
          <p:cNvSpPr/>
          <p:nvPr/>
        </p:nvSpPr>
        <p:spPr>
          <a:xfrm>
            <a:off x="4573080" y="4872960"/>
            <a:ext cx="5759640" cy="2159640"/>
          </a:xfrm>
          <a:prstGeom prst="rect">
            <a:avLst/>
          </a:prstGeom>
          <a:solidFill>
            <a:srgbClr val="ffffff"/>
          </a:solidFill>
          <a:ln w="9360">
            <a:solidFill>
              <a:srgbClr val="562b40"/>
            </a:solidFill>
            <a:miter/>
          </a:ln>
        </p:spPr>
        <p:style>
          <a:lnRef idx="0"/>
          <a:fillRef idx="0"/>
          <a:effectRef idx="0"/>
          <a:fontRef idx="minor"/>
        </p:style>
        <p:txBody>
          <a:bodyPr lIns="72000" rIns="36000" tIns="72000" bIns="72000" anchor="ctr">
            <a:noAutofit/>
          </a:bodyPr>
          <a:p>
            <a:pPr marL="162720" indent="-162360">
              <a:lnSpc>
                <a:spcPct val="95000"/>
              </a:lnSpc>
              <a:buClr>
                <a:srgbClr val="380a25"/>
              </a:buClr>
              <a:buFont typeface="Arial"/>
              <a:buChar char="•"/>
            </a:pPr>
            <a:r>
              <a:rPr b="1" lang="fr-FR" sz="1000" spc="-1" strike="noStrike">
                <a:solidFill>
                  <a:srgbClr val="745a64"/>
                </a:solidFill>
                <a:latin typeface="Calibri"/>
              </a:rPr>
              <a:t>Parcours : </a:t>
            </a:r>
            <a:r>
              <a:rPr b="0" lang="fr-FR" sz="1000" spc="-1" strike="noStrike">
                <a:solidFill>
                  <a:srgbClr val="745a64"/>
                </a:solidFill>
                <a:latin typeface="Calibri"/>
              </a:rPr>
              <a:t>Marina est chargée de recherche au CNRS, spécialiste du problème inverse en Géophysique et de ses applications en hydrologie, géologie et vulcanologie. Son projet de recherche utilise la Muographie depuis plus de 5 ans. Elle travaille aujourd’hui à l’Institut de Physique du Globe de Paris (IPGP).</a:t>
            </a:r>
            <a:endParaRPr b="0" lang="fr-FR" sz="1000" spc="-1" strike="noStrike">
              <a:latin typeface="Arial"/>
            </a:endParaRPr>
          </a:p>
          <a:p>
            <a:pPr>
              <a:lnSpc>
                <a:spcPct val="95000"/>
              </a:lnSpc>
            </a:pPr>
            <a:endParaRPr b="0" lang="fr-FR" sz="1000" spc="-1" strike="noStrike">
              <a:latin typeface="Arial"/>
            </a:endParaRPr>
          </a:p>
          <a:p>
            <a:pPr marL="162720" indent="-162360">
              <a:lnSpc>
                <a:spcPct val="95000"/>
              </a:lnSpc>
              <a:buClr>
                <a:srgbClr val="380a25"/>
              </a:buClr>
              <a:buFont typeface="Arial"/>
              <a:buChar char="•"/>
            </a:pPr>
            <a:r>
              <a:rPr b="1" lang="fr-FR" sz="1000" spc="-1" strike="noStrike">
                <a:solidFill>
                  <a:srgbClr val="745a64"/>
                </a:solidFill>
                <a:latin typeface="Calibri"/>
              </a:rPr>
              <a:t>Rôle dans la startup :</a:t>
            </a:r>
            <a:r>
              <a:rPr b="1" lang="fr-FR" sz="1000" spc="-1" strike="noStrike">
                <a:solidFill>
                  <a:srgbClr val="000000"/>
                </a:solidFill>
                <a:latin typeface="Calibri"/>
              </a:rPr>
              <a:t> </a:t>
            </a:r>
            <a:r>
              <a:rPr b="0" lang="fr-FR" sz="1000" spc="-1" strike="noStrike">
                <a:solidFill>
                  <a:srgbClr val="000000"/>
                </a:solidFill>
                <a:latin typeface="Calibri"/>
              </a:rPr>
              <a:t>Marina assurera un support aux développements de solutions logicielles de traitement et d’analyse de données.</a:t>
            </a:r>
            <a:endParaRPr b="0" lang="fr-FR" sz="1000" spc="-1" strike="noStrike">
              <a:latin typeface="Arial"/>
            </a:endParaRPr>
          </a:p>
          <a:p>
            <a:pPr>
              <a:lnSpc>
                <a:spcPct val="95000"/>
              </a:lnSpc>
            </a:pPr>
            <a:endParaRPr b="0" lang="fr-FR" sz="1000" spc="-1" strike="noStrike">
              <a:latin typeface="Arial"/>
            </a:endParaRPr>
          </a:p>
        </p:txBody>
      </p:sp>
      <p:sp>
        <p:nvSpPr>
          <p:cNvPr id="243" name="CustomShape 11"/>
          <p:cNvSpPr/>
          <p:nvPr/>
        </p:nvSpPr>
        <p:spPr>
          <a:xfrm>
            <a:off x="2124720" y="4872960"/>
            <a:ext cx="1294920" cy="2159640"/>
          </a:xfrm>
          <a:prstGeom prst="rect">
            <a:avLst/>
          </a:prstGeom>
          <a:solidFill>
            <a:srgbClr val="ffffff"/>
          </a:solidFill>
          <a:ln w="9360">
            <a:solidFill>
              <a:srgbClr val="562b40"/>
            </a:solidFill>
            <a:miter/>
          </a:ln>
        </p:spPr>
        <p:style>
          <a:lnRef idx="0"/>
          <a:fillRef idx="0"/>
          <a:effectRef idx="0"/>
          <a:fontRef idx="minor"/>
        </p:style>
        <p:txBody>
          <a:bodyPr lIns="36000" rIns="36000" tIns="180000" bIns="36000">
            <a:noAutofit/>
          </a:bodyPr>
          <a:p>
            <a:pPr>
              <a:lnSpc>
                <a:spcPct val="100000"/>
              </a:lnSpc>
            </a:pPr>
            <a:r>
              <a:rPr b="0" lang="fr-FR" sz="1800" spc="-1" strike="noStrike">
                <a:solidFill>
                  <a:srgbClr val="745a64"/>
                </a:solidFill>
                <a:latin typeface="Verdana"/>
              </a:rPr>
              <a:t>Photo</a:t>
            </a:r>
            <a:endParaRPr b="0" lang="fr-FR" sz="1800" spc="-1" strike="noStrike">
              <a:latin typeface="Arial"/>
            </a:endParaRPr>
          </a:p>
        </p:txBody>
      </p:sp>
      <p:pic>
        <p:nvPicPr>
          <p:cNvPr id="244" name="Image 20" descr=""/>
          <p:cNvPicPr/>
          <p:nvPr/>
        </p:nvPicPr>
        <p:blipFill>
          <a:blip r:embed="rId3"/>
          <a:stretch/>
        </p:blipFill>
        <p:spPr>
          <a:xfrm>
            <a:off x="2168280" y="4944960"/>
            <a:ext cx="1208160" cy="2064960"/>
          </a:xfrm>
          <a:prstGeom prst="rect">
            <a:avLst/>
          </a:prstGeom>
          <a:ln>
            <a:noFill/>
          </a:ln>
        </p:spPr>
      </p:pic>
      <p:sp>
        <p:nvSpPr>
          <p:cNvPr id="245" name="CustomShape 12"/>
          <p:cNvSpPr/>
          <p:nvPr/>
        </p:nvSpPr>
        <p:spPr>
          <a:xfrm>
            <a:off x="324360" y="2909880"/>
            <a:ext cx="1294920" cy="913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745a64"/>
                </a:solidFill>
                <a:latin typeface="Verdana"/>
              </a:rPr>
              <a:t>Photo Pulsalys à organiser</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CustomShape 1"/>
          <p:cNvSpPr/>
          <p:nvPr/>
        </p:nvSpPr>
        <p:spPr>
          <a:xfrm>
            <a:off x="3191760" y="872280"/>
            <a:ext cx="1152360" cy="1583640"/>
          </a:xfrm>
          <a:prstGeom prst="rect">
            <a:avLst/>
          </a:prstGeom>
          <a:solidFill>
            <a:srgbClr val="562b40"/>
          </a:solidFill>
          <a:ln w="9360">
            <a:solidFill>
              <a:srgbClr val="562b40"/>
            </a:solidFill>
            <a:miter/>
          </a:ln>
        </p:spPr>
        <p:style>
          <a:lnRef idx="0"/>
          <a:fillRef idx="0"/>
          <a:effectRef idx="0"/>
          <a:fontRef idx="minor"/>
        </p:style>
        <p:txBody>
          <a:bodyPr lIns="36000" rIns="36000" tIns="36000" bIns="36000" anchor="ctr">
            <a:noAutofit/>
          </a:bodyPr>
          <a:p>
            <a:pPr>
              <a:lnSpc>
                <a:spcPts val="1301"/>
              </a:lnSpc>
            </a:pPr>
            <a:r>
              <a:rPr b="1" lang="fr-FR" sz="1000" spc="-1" strike="noStrike">
                <a:solidFill>
                  <a:srgbClr val="ffffff"/>
                </a:solidFill>
                <a:latin typeface="Calibri"/>
              </a:rPr>
              <a:t>Jean Christophe Ianigro</a:t>
            </a:r>
            <a:endParaRPr b="0" lang="fr-FR" sz="1000" spc="-1" strike="noStrike">
              <a:latin typeface="Arial"/>
            </a:endParaRPr>
          </a:p>
          <a:p>
            <a:pPr>
              <a:lnSpc>
                <a:spcPts val="1301"/>
              </a:lnSpc>
            </a:pPr>
            <a:endParaRPr b="0" lang="fr-FR" sz="1000" spc="-1" strike="noStrike">
              <a:latin typeface="Arial"/>
            </a:endParaRPr>
          </a:p>
          <a:p>
            <a:pPr>
              <a:lnSpc>
                <a:spcPts val="1301"/>
              </a:lnSpc>
            </a:pPr>
            <a:r>
              <a:rPr b="1" lang="fr-FR" sz="1000" spc="-1" strike="noStrike">
                <a:solidFill>
                  <a:srgbClr val="ffffff"/>
                </a:solidFill>
                <a:latin typeface="Calibri"/>
              </a:rPr>
              <a:t>Co-fondateur et Conseiller scientifique</a:t>
            </a:r>
            <a:endParaRPr b="0" lang="fr-FR" sz="1000" spc="-1" strike="noStrike">
              <a:latin typeface="Arial"/>
            </a:endParaRPr>
          </a:p>
        </p:txBody>
      </p:sp>
      <p:sp>
        <p:nvSpPr>
          <p:cNvPr id="247" name="CustomShape 2"/>
          <p:cNvSpPr/>
          <p:nvPr/>
        </p:nvSpPr>
        <p:spPr>
          <a:xfrm>
            <a:off x="4344480" y="872280"/>
            <a:ext cx="5759640" cy="1583640"/>
          </a:xfrm>
          <a:prstGeom prst="rect">
            <a:avLst/>
          </a:prstGeom>
          <a:solidFill>
            <a:srgbClr val="ffffff"/>
          </a:solidFill>
          <a:ln w="9360">
            <a:solidFill>
              <a:srgbClr val="562b40"/>
            </a:solidFill>
            <a:miter/>
          </a:ln>
        </p:spPr>
        <p:style>
          <a:lnRef idx="0"/>
          <a:fillRef idx="0"/>
          <a:effectRef idx="0"/>
          <a:fontRef idx="minor"/>
        </p:style>
        <p:txBody>
          <a:bodyPr lIns="72000" rIns="36000" tIns="72000" bIns="72000" anchor="ctr">
            <a:noAutofit/>
          </a:bodyPr>
          <a:p>
            <a:pPr marL="162720" indent="-162360">
              <a:lnSpc>
                <a:spcPct val="95000"/>
              </a:lnSpc>
              <a:buClr>
                <a:srgbClr val="380a25"/>
              </a:buClr>
              <a:buFont typeface="Arial"/>
              <a:buChar char="•"/>
            </a:pPr>
            <a:r>
              <a:rPr b="1" lang="fr-FR" sz="1000" spc="-1" strike="noStrike">
                <a:solidFill>
                  <a:srgbClr val="745a64"/>
                </a:solidFill>
                <a:latin typeface="Calibri"/>
              </a:rPr>
              <a:t>Parcours : </a:t>
            </a:r>
            <a:r>
              <a:rPr b="0" lang="fr-FR" sz="1000" spc="-1" strike="noStrike">
                <a:solidFill>
                  <a:srgbClr val="000000"/>
                </a:solidFill>
                <a:latin typeface="Calibri"/>
              </a:rPr>
              <a:t>Ingénieur mécanique de formation, Jean Christophe est ingénieur de recherche au CNRS et a contribué à trouver les solutions techniques pour le développement des détecteurs, pour ensuite constituer le parc de détecteur à muons. </a:t>
            </a:r>
            <a:endParaRPr b="0" lang="fr-FR" sz="1000" spc="-1" strike="noStrike">
              <a:latin typeface="Arial"/>
            </a:endParaRPr>
          </a:p>
          <a:p>
            <a:pPr>
              <a:lnSpc>
                <a:spcPct val="95000"/>
              </a:lnSpc>
            </a:pPr>
            <a:endParaRPr b="0" lang="fr-FR" sz="1000" spc="-1" strike="noStrike">
              <a:latin typeface="Arial"/>
            </a:endParaRPr>
          </a:p>
          <a:p>
            <a:pPr marL="162720" indent="-162360">
              <a:lnSpc>
                <a:spcPct val="95000"/>
              </a:lnSpc>
              <a:buClr>
                <a:srgbClr val="380a25"/>
              </a:buClr>
              <a:buFont typeface="Arial"/>
              <a:buChar char="•"/>
            </a:pPr>
            <a:r>
              <a:rPr b="1" lang="fr-FR" sz="1000" spc="-1" strike="noStrike">
                <a:solidFill>
                  <a:srgbClr val="745a64"/>
                </a:solidFill>
                <a:latin typeface="Calibri"/>
              </a:rPr>
              <a:t>Rôle dans la startup :</a:t>
            </a:r>
            <a:r>
              <a:rPr b="1" lang="fr-FR" sz="1000" spc="-1" strike="noStrike">
                <a:solidFill>
                  <a:srgbClr val="000000"/>
                </a:solidFill>
                <a:latin typeface="Calibri"/>
              </a:rPr>
              <a:t> </a:t>
            </a:r>
            <a:r>
              <a:rPr b="0" lang="fr-FR" sz="1000" spc="-1" strike="noStrike">
                <a:solidFill>
                  <a:srgbClr val="000000"/>
                </a:solidFill>
                <a:latin typeface="Calibri"/>
              </a:rPr>
              <a:t>Jean Christophe sera responsable opérationnelles des missions, en charge d’adapter les détecteurs aux contraintes du terrain, de donner son support technique pour les phases d’installation et désinstallation des équipements. . Il participera à la conception opto-mécaniques des nouveaux prototypes. </a:t>
            </a:r>
            <a:endParaRPr b="0" lang="fr-FR" sz="1000" spc="-1" strike="noStrike">
              <a:latin typeface="Arial"/>
            </a:endParaRPr>
          </a:p>
        </p:txBody>
      </p:sp>
      <p:sp>
        <p:nvSpPr>
          <p:cNvPr id="248" name="CustomShape 3"/>
          <p:cNvSpPr/>
          <p:nvPr/>
        </p:nvSpPr>
        <p:spPr>
          <a:xfrm>
            <a:off x="1896120" y="872280"/>
            <a:ext cx="1294920" cy="1583640"/>
          </a:xfrm>
          <a:prstGeom prst="rect">
            <a:avLst/>
          </a:prstGeom>
          <a:solidFill>
            <a:srgbClr val="ffffff"/>
          </a:solidFill>
          <a:ln w="9360">
            <a:solidFill>
              <a:srgbClr val="562b40"/>
            </a:solidFill>
            <a:miter/>
          </a:ln>
        </p:spPr>
        <p:style>
          <a:lnRef idx="0"/>
          <a:fillRef idx="0"/>
          <a:effectRef idx="0"/>
          <a:fontRef idx="minor"/>
        </p:style>
        <p:txBody>
          <a:bodyPr lIns="36000" rIns="36000" tIns="180000" bIns="36000">
            <a:noAutofit/>
          </a:bodyPr>
          <a:p>
            <a:pPr>
              <a:lnSpc>
                <a:spcPct val="100000"/>
              </a:lnSpc>
            </a:pPr>
            <a:r>
              <a:rPr b="0" lang="fr-FR" sz="1200" spc="-1" strike="noStrike">
                <a:solidFill>
                  <a:srgbClr val="745a64"/>
                </a:solidFill>
                <a:latin typeface="Verdana"/>
              </a:rPr>
              <a:t>Photo Pulsalys à organiser</a:t>
            </a:r>
            <a:endParaRPr b="0" lang="fr-FR" sz="1200" spc="-1" strike="noStrike">
              <a:latin typeface="Arial"/>
            </a:endParaRPr>
          </a:p>
        </p:txBody>
      </p:sp>
      <p:sp>
        <p:nvSpPr>
          <p:cNvPr id="249" name="CustomShape 4"/>
          <p:cNvSpPr/>
          <p:nvPr/>
        </p:nvSpPr>
        <p:spPr>
          <a:xfrm>
            <a:off x="3191760" y="2661120"/>
            <a:ext cx="1152360" cy="1583640"/>
          </a:xfrm>
          <a:prstGeom prst="rect">
            <a:avLst/>
          </a:prstGeom>
          <a:solidFill>
            <a:srgbClr val="562b40"/>
          </a:solidFill>
          <a:ln w="9360">
            <a:solidFill>
              <a:srgbClr val="562b40"/>
            </a:solidFill>
            <a:miter/>
          </a:ln>
        </p:spPr>
        <p:style>
          <a:lnRef idx="0"/>
          <a:fillRef idx="0"/>
          <a:effectRef idx="0"/>
          <a:fontRef idx="minor"/>
        </p:style>
        <p:txBody>
          <a:bodyPr lIns="36000" rIns="36000" tIns="36000" bIns="36000" anchor="ctr">
            <a:noAutofit/>
          </a:bodyPr>
          <a:p>
            <a:pPr>
              <a:lnSpc>
                <a:spcPts val="1301"/>
              </a:lnSpc>
            </a:pPr>
            <a:r>
              <a:rPr b="1" lang="fr-FR" sz="1000" spc="-1" strike="noStrike">
                <a:solidFill>
                  <a:srgbClr val="ffffff"/>
                </a:solidFill>
                <a:latin typeface="Calibri"/>
              </a:rPr>
              <a:t>Kevin Jourde</a:t>
            </a:r>
            <a:endParaRPr b="0" lang="fr-FR" sz="1000" spc="-1" strike="noStrike">
              <a:latin typeface="Arial"/>
            </a:endParaRPr>
          </a:p>
          <a:p>
            <a:pPr>
              <a:lnSpc>
                <a:spcPts val="1301"/>
              </a:lnSpc>
            </a:pPr>
            <a:endParaRPr b="0" lang="fr-FR" sz="1000" spc="-1" strike="noStrike">
              <a:latin typeface="Arial"/>
            </a:endParaRPr>
          </a:p>
          <a:p>
            <a:pPr>
              <a:lnSpc>
                <a:spcPts val="1301"/>
              </a:lnSpc>
            </a:pPr>
            <a:endParaRPr b="0" lang="fr-FR" sz="1000" spc="-1" strike="noStrike">
              <a:latin typeface="Arial"/>
            </a:endParaRPr>
          </a:p>
          <a:p>
            <a:pPr>
              <a:lnSpc>
                <a:spcPts val="1301"/>
              </a:lnSpc>
            </a:pPr>
            <a:r>
              <a:rPr b="1" lang="fr-FR" sz="1000" spc="-1" strike="noStrike">
                <a:solidFill>
                  <a:srgbClr val="ffffff"/>
                </a:solidFill>
                <a:latin typeface="Calibri"/>
              </a:rPr>
              <a:t>Co-fondateur &amp; Conseiller scientifique</a:t>
            </a:r>
            <a:endParaRPr b="0" lang="fr-FR" sz="1000" spc="-1" strike="noStrike">
              <a:latin typeface="Arial"/>
            </a:endParaRPr>
          </a:p>
        </p:txBody>
      </p:sp>
      <p:sp>
        <p:nvSpPr>
          <p:cNvPr id="250" name="CustomShape 5"/>
          <p:cNvSpPr/>
          <p:nvPr/>
        </p:nvSpPr>
        <p:spPr>
          <a:xfrm>
            <a:off x="4344480" y="2661120"/>
            <a:ext cx="5759640" cy="1583640"/>
          </a:xfrm>
          <a:prstGeom prst="rect">
            <a:avLst/>
          </a:prstGeom>
          <a:solidFill>
            <a:srgbClr val="ffffff"/>
          </a:solidFill>
          <a:ln w="9360">
            <a:solidFill>
              <a:srgbClr val="562b40"/>
            </a:solidFill>
            <a:miter/>
          </a:ln>
        </p:spPr>
        <p:style>
          <a:lnRef idx="0"/>
          <a:fillRef idx="0"/>
          <a:effectRef idx="0"/>
          <a:fontRef idx="minor"/>
        </p:style>
        <p:txBody>
          <a:bodyPr lIns="72000" rIns="36000" tIns="72000" bIns="72000" anchor="ctr">
            <a:noAutofit/>
          </a:bodyPr>
          <a:p>
            <a:pPr marL="162720" indent="-162360">
              <a:lnSpc>
                <a:spcPct val="95000"/>
              </a:lnSpc>
              <a:buClr>
                <a:srgbClr val="380a25"/>
              </a:buClr>
              <a:buFont typeface="Arial"/>
              <a:buChar char="•"/>
            </a:pPr>
            <a:r>
              <a:rPr b="1" lang="fr-FR" sz="1000" spc="-1" strike="noStrike">
                <a:solidFill>
                  <a:srgbClr val="745a64"/>
                </a:solidFill>
                <a:latin typeface="Calibri"/>
              </a:rPr>
              <a:t>Parcours : </a:t>
            </a:r>
            <a:r>
              <a:rPr b="0" lang="fr-FR" sz="1000" spc="-1" strike="noStrike">
                <a:solidFill>
                  <a:srgbClr val="000000"/>
                </a:solidFill>
                <a:latin typeface="Calibri"/>
              </a:rPr>
              <a:t>Ingénieur au CEA à Grenoble, Kevin est l’un des pionniers du développement de la Muographie qu’il a étudiée et utilisée pendant sa thèse de doctorat. Il s’occupe actuellement de la R&amp;D de capteurs au CEA.</a:t>
            </a:r>
            <a:endParaRPr b="0" lang="fr-FR" sz="1000" spc="-1" strike="noStrike">
              <a:latin typeface="Arial"/>
            </a:endParaRPr>
          </a:p>
          <a:p>
            <a:pPr>
              <a:lnSpc>
                <a:spcPct val="95000"/>
              </a:lnSpc>
            </a:pPr>
            <a:endParaRPr b="0" lang="fr-FR" sz="1000" spc="-1" strike="noStrike">
              <a:latin typeface="Arial"/>
            </a:endParaRPr>
          </a:p>
          <a:p>
            <a:pPr>
              <a:lnSpc>
                <a:spcPct val="95000"/>
              </a:lnSpc>
            </a:pPr>
            <a:endParaRPr b="0" lang="fr-FR" sz="1000" spc="-1" strike="noStrike">
              <a:latin typeface="Arial"/>
            </a:endParaRPr>
          </a:p>
          <a:p>
            <a:pPr marL="162720" indent="-162360">
              <a:lnSpc>
                <a:spcPct val="95000"/>
              </a:lnSpc>
              <a:buClr>
                <a:srgbClr val="380a25"/>
              </a:buClr>
              <a:buFont typeface="Arial"/>
              <a:buChar char="•"/>
            </a:pPr>
            <a:r>
              <a:rPr b="1" lang="fr-FR" sz="1000" spc="-1" strike="noStrike">
                <a:solidFill>
                  <a:srgbClr val="745a64"/>
                </a:solidFill>
                <a:latin typeface="Calibri"/>
              </a:rPr>
              <a:t>Rôle dans la startup :</a:t>
            </a:r>
            <a:r>
              <a:rPr b="1" lang="fr-FR" sz="1000" spc="-1" strike="noStrike">
                <a:solidFill>
                  <a:srgbClr val="000000"/>
                </a:solidFill>
                <a:latin typeface="Calibri"/>
              </a:rPr>
              <a:t> </a:t>
            </a:r>
            <a:r>
              <a:rPr b="0" lang="fr-FR" sz="1000" spc="-1" strike="noStrike">
                <a:solidFill>
                  <a:srgbClr val="000000"/>
                </a:solidFill>
                <a:latin typeface="Calibri"/>
              </a:rPr>
              <a:t>Kevin assurera un support aux développements de solutions logicielles de traitement et d’analyse de données.</a:t>
            </a:r>
            <a:endParaRPr b="0" lang="fr-FR" sz="1000" spc="-1" strike="noStrike">
              <a:latin typeface="Arial"/>
            </a:endParaRPr>
          </a:p>
          <a:p>
            <a:pPr>
              <a:lnSpc>
                <a:spcPct val="95000"/>
              </a:lnSpc>
            </a:pPr>
            <a:endParaRPr b="0" lang="fr-FR" sz="1000" spc="-1" strike="noStrike">
              <a:latin typeface="Arial"/>
            </a:endParaRPr>
          </a:p>
          <a:p>
            <a:pPr>
              <a:lnSpc>
                <a:spcPct val="95000"/>
              </a:lnSpc>
            </a:pPr>
            <a:endParaRPr b="0" lang="fr-FR" sz="1000" spc="-1" strike="noStrike">
              <a:latin typeface="Arial"/>
            </a:endParaRPr>
          </a:p>
        </p:txBody>
      </p:sp>
      <p:sp>
        <p:nvSpPr>
          <p:cNvPr id="251" name="CustomShape 6"/>
          <p:cNvSpPr/>
          <p:nvPr/>
        </p:nvSpPr>
        <p:spPr>
          <a:xfrm>
            <a:off x="1896120" y="2661120"/>
            <a:ext cx="1294920" cy="1583640"/>
          </a:xfrm>
          <a:prstGeom prst="rect">
            <a:avLst/>
          </a:prstGeom>
          <a:solidFill>
            <a:srgbClr val="ffffff"/>
          </a:solidFill>
          <a:ln w="9360">
            <a:solidFill>
              <a:srgbClr val="562b40"/>
            </a:solidFill>
            <a:miter/>
          </a:ln>
        </p:spPr>
        <p:style>
          <a:lnRef idx="0"/>
          <a:fillRef idx="0"/>
          <a:effectRef idx="0"/>
          <a:fontRef idx="minor"/>
        </p:style>
        <p:txBody>
          <a:bodyPr lIns="36000" rIns="36000" tIns="180000" bIns="36000">
            <a:noAutofit/>
          </a:bodyPr>
          <a:p>
            <a:pPr>
              <a:lnSpc>
                <a:spcPct val="100000"/>
              </a:lnSpc>
            </a:pPr>
            <a:r>
              <a:rPr b="0" lang="fr-FR" sz="1800" spc="-1" strike="noStrike">
                <a:solidFill>
                  <a:srgbClr val="745a64"/>
                </a:solidFill>
                <a:latin typeface="Verdana"/>
              </a:rPr>
              <a:t>Photo Pulsalys à organiser</a:t>
            </a:r>
            <a:endParaRPr b="0" lang="fr-FR" sz="1800" spc="-1" strike="noStrike">
              <a:latin typeface="Arial"/>
            </a:endParaRPr>
          </a:p>
        </p:txBody>
      </p:sp>
      <p:sp>
        <p:nvSpPr>
          <p:cNvPr id="252" name="CustomShape 7"/>
          <p:cNvSpPr/>
          <p:nvPr/>
        </p:nvSpPr>
        <p:spPr>
          <a:xfrm>
            <a:off x="3191760" y="4389480"/>
            <a:ext cx="1152360" cy="1583640"/>
          </a:xfrm>
          <a:prstGeom prst="rect">
            <a:avLst/>
          </a:prstGeom>
          <a:solidFill>
            <a:srgbClr val="562b40"/>
          </a:solidFill>
          <a:ln w="9360">
            <a:solidFill>
              <a:srgbClr val="562b40"/>
            </a:solidFill>
            <a:miter/>
          </a:ln>
        </p:spPr>
        <p:style>
          <a:lnRef idx="0"/>
          <a:fillRef idx="0"/>
          <a:effectRef idx="0"/>
          <a:fontRef idx="minor"/>
        </p:style>
        <p:txBody>
          <a:bodyPr lIns="36000" rIns="36000" tIns="36000" bIns="36000" anchor="ctr">
            <a:noAutofit/>
          </a:bodyPr>
          <a:p>
            <a:pPr>
              <a:lnSpc>
                <a:spcPts val="1301"/>
              </a:lnSpc>
            </a:pPr>
            <a:r>
              <a:rPr b="1" lang="fr-FR" sz="1000" spc="-1" strike="noStrike">
                <a:solidFill>
                  <a:srgbClr val="ffffff"/>
                </a:solidFill>
                <a:latin typeface="Calibri"/>
              </a:rPr>
              <a:t>Antoine Chevalier</a:t>
            </a:r>
            <a:endParaRPr b="0" lang="fr-FR" sz="1000" spc="-1" strike="noStrike">
              <a:latin typeface="Arial"/>
            </a:endParaRPr>
          </a:p>
          <a:p>
            <a:pPr>
              <a:lnSpc>
                <a:spcPts val="1301"/>
              </a:lnSpc>
            </a:pPr>
            <a:endParaRPr b="0" lang="fr-FR" sz="1000" spc="-1" strike="noStrike">
              <a:latin typeface="Arial"/>
            </a:endParaRPr>
          </a:p>
          <a:p>
            <a:pPr>
              <a:lnSpc>
                <a:spcPts val="1301"/>
              </a:lnSpc>
            </a:pPr>
            <a:r>
              <a:rPr b="1" lang="fr-FR" sz="1000" spc="-1" strike="noStrike">
                <a:solidFill>
                  <a:srgbClr val="ffffff"/>
                </a:solidFill>
                <a:latin typeface="Calibri"/>
              </a:rPr>
              <a:t>Data Analyst</a:t>
            </a:r>
            <a:endParaRPr b="0" lang="fr-FR" sz="1000" spc="-1" strike="noStrike">
              <a:latin typeface="Arial"/>
            </a:endParaRPr>
          </a:p>
          <a:p>
            <a:pPr>
              <a:lnSpc>
                <a:spcPts val="1301"/>
              </a:lnSpc>
            </a:pPr>
            <a:r>
              <a:rPr b="1" lang="fr-FR" sz="1000" spc="-1" strike="noStrike">
                <a:solidFill>
                  <a:srgbClr val="ffffff"/>
                </a:solidFill>
                <a:latin typeface="Calibri"/>
              </a:rPr>
              <a:t>Salarié de la startup</a:t>
            </a:r>
            <a:endParaRPr b="0" lang="fr-FR" sz="1000" spc="-1" strike="noStrike">
              <a:latin typeface="Arial"/>
            </a:endParaRPr>
          </a:p>
        </p:txBody>
      </p:sp>
      <p:sp>
        <p:nvSpPr>
          <p:cNvPr id="253" name="CustomShape 8"/>
          <p:cNvSpPr/>
          <p:nvPr/>
        </p:nvSpPr>
        <p:spPr>
          <a:xfrm>
            <a:off x="4344480" y="4389480"/>
            <a:ext cx="5759640" cy="1583640"/>
          </a:xfrm>
          <a:prstGeom prst="rect">
            <a:avLst/>
          </a:prstGeom>
          <a:solidFill>
            <a:srgbClr val="ffffff"/>
          </a:solidFill>
          <a:ln w="9360">
            <a:solidFill>
              <a:srgbClr val="562b40"/>
            </a:solidFill>
            <a:miter/>
          </a:ln>
        </p:spPr>
        <p:style>
          <a:lnRef idx="0"/>
          <a:fillRef idx="0"/>
          <a:effectRef idx="0"/>
          <a:fontRef idx="minor"/>
        </p:style>
        <p:txBody>
          <a:bodyPr lIns="72000" rIns="36000" tIns="72000" bIns="72000" anchor="ctr">
            <a:noAutofit/>
          </a:bodyPr>
          <a:p>
            <a:pPr marL="162720" indent="-162360">
              <a:lnSpc>
                <a:spcPct val="95000"/>
              </a:lnSpc>
              <a:buClr>
                <a:srgbClr val="380a25"/>
              </a:buClr>
              <a:buFont typeface="Arial"/>
              <a:buChar char="•"/>
            </a:pPr>
            <a:r>
              <a:rPr b="1" lang="fr-FR" sz="1000" spc="-1" strike="noStrike">
                <a:solidFill>
                  <a:srgbClr val="745a64"/>
                </a:solidFill>
                <a:latin typeface="Calibri"/>
              </a:rPr>
              <a:t>Parcours : </a:t>
            </a:r>
            <a:r>
              <a:rPr b="0" lang="fr-FR" sz="1000" spc="-1" strike="noStrike">
                <a:solidFill>
                  <a:srgbClr val="000000"/>
                </a:solidFill>
                <a:latin typeface="Calibri"/>
              </a:rPr>
              <a:t>Antoine est spécialiste de la tomographie muon et dispose d’une expertise forte dans les méthodes de mesure appliquées à la géophysique. Il est en charge de fournir aux clients les réponses adaptées à leurs besoins et à leur capacité à interpréter les images fournies. Il développe des solutions logiciel de traitement de données, de simulation et d’analyse des résultats.</a:t>
            </a:r>
            <a:endParaRPr b="0" lang="fr-FR" sz="1000" spc="-1" strike="noStrike">
              <a:latin typeface="Arial"/>
            </a:endParaRPr>
          </a:p>
          <a:p>
            <a:pPr>
              <a:lnSpc>
                <a:spcPct val="95000"/>
              </a:lnSpc>
            </a:pPr>
            <a:endParaRPr b="0" lang="fr-FR" sz="1000" spc="-1" strike="noStrike">
              <a:latin typeface="Arial"/>
            </a:endParaRPr>
          </a:p>
        </p:txBody>
      </p:sp>
      <p:sp>
        <p:nvSpPr>
          <p:cNvPr id="254" name="CustomShape 9"/>
          <p:cNvSpPr/>
          <p:nvPr/>
        </p:nvSpPr>
        <p:spPr>
          <a:xfrm>
            <a:off x="1896120" y="4389480"/>
            <a:ext cx="1294920" cy="1583640"/>
          </a:xfrm>
          <a:prstGeom prst="rect">
            <a:avLst/>
          </a:prstGeom>
          <a:solidFill>
            <a:srgbClr val="ffffff"/>
          </a:solidFill>
          <a:ln w="9360">
            <a:solidFill>
              <a:srgbClr val="562b40"/>
            </a:solidFill>
            <a:miter/>
          </a:ln>
        </p:spPr>
        <p:style>
          <a:lnRef idx="0"/>
          <a:fillRef idx="0"/>
          <a:effectRef idx="0"/>
          <a:fontRef idx="minor"/>
        </p:style>
        <p:txBody>
          <a:bodyPr lIns="36000" rIns="36000" tIns="180000" bIns="36000">
            <a:noAutofit/>
          </a:bodyPr>
          <a:p>
            <a:pPr>
              <a:lnSpc>
                <a:spcPct val="100000"/>
              </a:lnSpc>
            </a:pPr>
            <a:r>
              <a:rPr b="0" lang="fr-FR" sz="1800" spc="-1" strike="noStrike">
                <a:solidFill>
                  <a:srgbClr val="745a64"/>
                </a:solidFill>
                <a:latin typeface="Verdana"/>
              </a:rPr>
              <a:t>Photo Pulsalys à organiser</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TextShape 1"/>
          <p:cNvSpPr txBox="1"/>
          <p:nvPr/>
        </p:nvSpPr>
        <p:spPr>
          <a:xfrm>
            <a:off x="1523880" y="1122480"/>
            <a:ext cx="9143640" cy="2387160"/>
          </a:xfrm>
          <a:prstGeom prst="rect">
            <a:avLst/>
          </a:prstGeom>
          <a:noFill/>
          <a:ln>
            <a:noFill/>
          </a:ln>
        </p:spPr>
        <p:txBody>
          <a:bodyPr anchor="b">
            <a:noAutofit/>
          </a:bodyPr>
          <a:p>
            <a:pPr algn="ctr">
              <a:lnSpc>
                <a:spcPct val="90000"/>
              </a:lnSpc>
            </a:pPr>
            <a:r>
              <a:rPr b="0" lang="fr-FR" sz="6000" spc="-1" strike="noStrike">
                <a:solidFill>
                  <a:srgbClr val="000000"/>
                </a:solidFill>
                <a:latin typeface="Calibri Light"/>
              </a:rPr>
              <a:t>Nos services</a:t>
            </a:r>
            <a:endParaRPr b="0" lang="fr-FR" sz="6000" spc="-1" strike="noStrike">
              <a:solidFill>
                <a:srgbClr val="000000"/>
              </a:solidFill>
              <a:latin typeface="Calibri"/>
            </a:endParaRPr>
          </a:p>
        </p:txBody>
      </p:sp>
      <p:sp>
        <p:nvSpPr>
          <p:cNvPr id="256" name="TextShape 2"/>
          <p:cNvSpPr txBox="1"/>
          <p:nvPr/>
        </p:nvSpPr>
        <p:spPr>
          <a:xfrm>
            <a:off x="1523880" y="3602160"/>
            <a:ext cx="9143640" cy="1655280"/>
          </a:xfrm>
          <a:prstGeom prst="rect">
            <a:avLst/>
          </a:prstGeom>
          <a:noFill/>
          <a:ln>
            <a:noFill/>
          </a:ln>
        </p:spPr>
        <p:txBody>
          <a:bodyPr>
            <a:noAutofit/>
          </a:bodyPr>
          <a:p>
            <a:pPr algn="ct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TextShape 1"/>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258" name="Image 3" descr=""/>
          <p:cNvPicPr/>
          <p:nvPr/>
        </p:nvPicPr>
        <p:blipFill>
          <a:blip r:embed="rId1"/>
          <a:srcRect l="2500" t="15692" r="4219" b="8332"/>
          <a:stretch/>
        </p:blipFill>
        <p:spPr>
          <a:xfrm>
            <a:off x="304920" y="1571760"/>
            <a:ext cx="11372400" cy="5209920"/>
          </a:xfrm>
          <a:prstGeom prst="rect">
            <a:avLst/>
          </a:prstGeom>
          <a:ln>
            <a:noFill/>
          </a:ln>
        </p:spPr>
      </p:pic>
      <p:sp>
        <p:nvSpPr>
          <p:cNvPr id="259" name="CustomShape 2"/>
          <p:cNvSpPr/>
          <p:nvPr/>
        </p:nvSpPr>
        <p:spPr>
          <a:xfrm>
            <a:off x="2022840" y="3062520"/>
            <a:ext cx="10083240" cy="313956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Remplacer la phrase :</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Calibri"/>
              </a:rPr>
              <a:t>Muodim propose des service d’imagerie structurelle 2 D / 3D et de monitoring fonctionnel de structures aveugles ou inaccessibles. </a:t>
            </a:r>
            <a:endParaRPr b="0" lang="fr-FR" sz="1800" spc="-1" strike="noStrike">
              <a:latin typeface="Arial"/>
            </a:endParaRPr>
          </a:p>
          <a:p>
            <a:pPr>
              <a:lnSpc>
                <a:spcPct val="100000"/>
              </a:lnSpc>
            </a:pPr>
            <a:r>
              <a:rPr b="0" lang="fr-FR" sz="1800" spc="-1" strike="noStrike">
                <a:solidFill>
                  <a:srgbClr val="000000"/>
                </a:solidFill>
                <a:latin typeface="Calibri"/>
              </a:rPr>
              <a:t>La société fournit à ses clients des éléments d’aide à la décision dans toutes les problématiques nécessitant du contrôle non-destructif et non-invasif. </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Calibri"/>
              </a:rPr>
              <a:t>Cette technologie vient en complément ou en substitution des technologies existantes (ultrasons, rayon X, rayon gamma, radar etc). Elle est aujourd’hui sans équivalent pour l’imagerie interne des très grands volumes ou la détection d’anomalies profondes.</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0" name="TextShape 1"/>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261" name="Image 3" descr=""/>
          <p:cNvPicPr/>
          <p:nvPr/>
        </p:nvPicPr>
        <p:blipFill>
          <a:blip r:embed="rId1"/>
          <a:srcRect l="0" t="15416" r="0" b="6387"/>
          <a:stretch/>
        </p:blipFill>
        <p:spPr>
          <a:xfrm>
            <a:off x="0" y="1495440"/>
            <a:ext cx="12191760" cy="5362200"/>
          </a:xfrm>
          <a:prstGeom prst="rect">
            <a:avLst/>
          </a:prstGeom>
          <a:ln>
            <a:noFill/>
          </a:ln>
        </p:spPr>
      </p:pic>
      <p:sp>
        <p:nvSpPr>
          <p:cNvPr id="262" name="CustomShape 2"/>
          <p:cNvSpPr/>
          <p:nvPr/>
        </p:nvSpPr>
        <p:spPr>
          <a:xfrm>
            <a:off x="7705800" y="681120"/>
            <a:ext cx="4676400" cy="658188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gn="ctr">
              <a:lnSpc>
                <a:spcPct val="100000"/>
              </a:lnSpc>
            </a:pPr>
            <a:r>
              <a:rPr b="0" lang="fr-FR" sz="1800" spc="-1" strike="noStrike">
                <a:solidFill>
                  <a:srgbClr val="000000"/>
                </a:solidFill>
                <a:latin typeface="Calibri"/>
              </a:rPr>
              <a:t>Etude de faisabilité</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Calibri"/>
              </a:rPr>
              <a:t>Grace à nos experts, une étude de faisabilité spécifique, couplant simulation et analyse terrain est proposée au client avec pour objectifs : </a:t>
            </a:r>
            <a:endParaRPr b="0" lang="fr-FR" sz="1800" spc="-1" strike="noStrike">
              <a:latin typeface="Arial"/>
            </a:endParaRPr>
          </a:p>
          <a:p>
            <a:pPr marL="285840" indent="-285480">
              <a:lnSpc>
                <a:spcPct val="100000"/>
              </a:lnSpc>
              <a:buClr>
                <a:srgbClr val="000000"/>
              </a:buClr>
              <a:buFont typeface="StarSymbol"/>
              <a:buChar char="-"/>
            </a:pPr>
            <a:r>
              <a:rPr b="0" lang="fr-FR" sz="1800" spc="-1" strike="noStrike">
                <a:solidFill>
                  <a:srgbClr val="000000"/>
                </a:solidFill>
                <a:latin typeface="Calibri"/>
              </a:rPr>
              <a:t>établir la preuve de concept pour le cas client.</a:t>
            </a:r>
            <a:endParaRPr b="0" lang="fr-FR" sz="1800" spc="-1" strike="noStrike">
              <a:latin typeface="Arial"/>
            </a:endParaRPr>
          </a:p>
          <a:p>
            <a:pPr marL="285840" indent="-285480">
              <a:lnSpc>
                <a:spcPct val="100000"/>
              </a:lnSpc>
              <a:buClr>
                <a:srgbClr val="000000"/>
              </a:buClr>
              <a:buFont typeface="StarSymbol"/>
              <a:buChar char="-"/>
            </a:pPr>
            <a:r>
              <a:rPr b="0" lang="fr-FR" sz="1800" spc="-1" strike="noStrike">
                <a:solidFill>
                  <a:srgbClr val="000000"/>
                </a:solidFill>
                <a:latin typeface="Calibri"/>
              </a:rPr>
              <a:t>proposer une expérimentation à réaliser </a:t>
            </a:r>
            <a:endParaRPr b="0" lang="fr-FR" sz="1800" spc="-1" strike="noStrike">
              <a:latin typeface="Arial"/>
            </a:endParaRPr>
          </a:p>
          <a:p>
            <a:pPr marL="285840" indent="-285480">
              <a:lnSpc>
                <a:spcPct val="100000"/>
              </a:lnSpc>
              <a:buClr>
                <a:srgbClr val="000000"/>
              </a:buClr>
              <a:buFont typeface="StarSymbol"/>
              <a:buChar char="-"/>
            </a:pPr>
            <a:r>
              <a:rPr b="0" lang="fr-FR" sz="1800" spc="-1" strike="noStrike">
                <a:solidFill>
                  <a:srgbClr val="000000"/>
                </a:solidFill>
                <a:latin typeface="Calibri"/>
              </a:rPr>
              <a:t>analyser les performances attendue de l’imagerie du cas en termes de résolution, de temps de mise en œuvre de la technologie et de la sensibilité.</a:t>
            </a:r>
            <a:endParaRPr b="0" lang="fr-FR" sz="1800" spc="-1" strike="noStrike">
              <a:latin typeface="Arial"/>
            </a:endParaRPr>
          </a:p>
          <a:p>
            <a:pPr marL="285840" indent="-285480">
              <a:lnSpc>
                <a:spcPct val="100000"/>
              </a:lnSpc>
              <a:buClr>
                <a:srgbClr val="000000"/>
              </a:buClr>
              <a:buFont typeface="StarSymbol"/>
              <a:buChar char="-"/>
            </a:pPr>
            <a:r>
              <a:rPr b="0" lang="fr-FR" sz="1800" spc="-1" strike="noStrike">
                <a:solidFill>
                  <a:srgbClr val="000000"/>
                </a:solidFill>
                <a:latin typeface="Calibri"/>
              </a:rPr>
              <a:t>proposer des solutions d’imagerie couplée muographie / méthode géophysique.</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Calibri"/>
              </a:rPr>
              <a:t>Livrable de cette phase : rapport de simulation du cas d’étude du client.</a:t>
            </a:r>
            <a:endParaRPr b="0" lang="fr-FR" sz="1800" spc="-1" strike="noStrike">
              <a:latin typeface="Arial"/>
            </a:endParaRPr>
          </a:p>
          <a:p>
            <a:pPr>
              <a:lnSpc>
                <a:spcPct val="100000"/>
              </a:lnSpc>
            </a:pPr>
            <a:endParaRPr b="0" lang="fr-FR" sz="1800" spc="-1" strike="noStrike">
              <a:latin typeface="Arial"/>
            </a:endParaRPr>
          </a:p>
          <a:p>
            <a:pPr>
              <a:lnSpc>
                <a:spcPct val="100000"/>
              </a:lnSpc>
            </a:pPr>
            <a:endParaRPr b="0" lang="fr-FR" sz="1800" spc="-1" strike="noStrike">
              <a:latin typeface="Arial"/>
            </a:endParaRPr>
          </a:p>
          <a:p>
            <a:pPr>
              <a:lnSpc>
                <a:spcPct val="100000"/>
              </a:lnSpc>
            </a:pPr>
            <a:endParaRPr b="0" lang="fr-FR" sz="1800" spc="-1" strike="noStrike">
              <a:latin typeface="Arial"/>
            </a:endParaRPr>
          </a:p>
        </p:txBody>
      </p:sp>
      <p:sp>
        <p:nvSpPr>
          <p:cNvPr id="263" name="CustomShape 3"/>
          <p:cNvSpPr/>
          <p:nvPr/>
        </p:nvSpPr>
        <p:spPr>
          <a:xfrm>
            <a:off x="7781760" y="223920"/>
            <a:ext cx="2085480" cy="639000"/>
          </a:xfrm>
          <a:prstGeom prst="rect">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On modifie le texte</a:t>
            </a:r>
            <a:endParaRPr b="0" lang="fr-FR" sz="1800" spc="-1" strike="noStrike">
              <a:latin typeface="Arial"/>
            </a:endParaRPr>
          </a:p>
          <a:p>
            <a:pPr>
              <a:lnSpc>
                <a:spcPct val="100000"/>
              </a:lnSpc>
            </a:pPr>
            <a:endParaRPr b="0" lang="fr-FR" sz="1800" spc="-1" strike="noStrike">
              <a:latin typeface="Arial"/>
            </a:endParaRPr>
          </a:p>
        </p:txBody>
      </p:sp>
      <p:sp>
        <p:nvSpPr>
          <p:cNvPr id="264" name="CustomShape 4"/>
          <p:cNvSpPr/>
          <p:nvPr/>
        </p:nvSpPr>
        <p:spPr>
          <a:xfrm>
            <a:off x="938160" y="1096200"/>
            <a:ext cx="2933280" cy="131616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Suppression photo et remplacement par celle-ci-dessous :</a:t>
            </a:r>
            <a:endParaRPr b="0" lang="fr-FR" sz="1800" spc="-1" strike="noStrike">
              <a:latin typeface="Arial"/>
            </a:endParaRPr>
          </a:p>
          <a:p>
            <a:pPr>
              <a:lnSpc>
                <a:spcPct val="100000"/>
              </a:lnSpc>
            </a:pPr>
            <a:endParaRPr b="0" lang="fr-FR" sz="1800" spc="-1" strike="noStrike">
              <a:latin typeface="Arial"/>
            </a:endParaRPr>
          </a:p>
        </p:txBody>
      </p:sp>
      <p:pic>
        <p:nvPicPr>
          <p:cNvPr id="265" name="Image 1" descr=""/>
          <p:cNvPicPr/>
          <p:nvPr/>
        </p:nvPicPr>
        <p:blipFill>
          <a:blip r:embed="rId2"/>
          <a:srcRect l="17732" t="30691" r="19998" b="13470"/>
          <a:stretch/>
        </p:blipFill>
        <p:spPr>
          <a:xfrm>
            <a:off x="-190440" y="3198960"/>
            <a:ext cx="7590960" cy="3828600"/>
          </a:xfrm>
          <a:prstGeom prst="rect">
            <a:avLst/>
          </a:prstGeom>
          <a:ln>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89"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90" name="Image 4" descr=""/>
          <p:cNvPicPr/>
          <p:nvPr/>
        </p:nvPicPr>
        <p:blipFill>
          <a:blip r:embed="rId1"/>
          <a:srcRect l="0" t="14443" r="3750" b="6803"/>
          <a:stretch/>
        </p:blipFill>
        <p:spPr>
          <a:xfrm>
            <a:off x="0" y="990720"/>
            <a:ext cx="11734560" cy="5400360"/>
          </a:xfrm>
          <a:prstGeom prst="rect">
            <a:avLst/>
          </a:prstGeom>
          <a:ln>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6" name="Image 3" descr=""/>
          <p:cNvPicPr/>
          <p:nvPr/>
        </p:nvPicPr>
        <p:blipFill>
          <a:blip r:embed="rId1"/>
          <a:srcRect l="156" t="17218" r="-156" b="14583"/>
          <a:stretch/>
        </p:blipFill>
        <p:spPr>
          <a:xfrm>
            <a:off x="0" y="2019240"/>
            <a:ext cx="12191760" cy="4676400"/>
          </a:xfrm>
          <a:prstGeom prst="rect">
            <a:avLst/>
          </a:prstGeom>
          <a:ln>
            <a:noFill/>
          </a:ln>
        </p:spPr>
      </p:pic>
      <p:sp>
        <p:nvSpPr>
          <p:cNvPr id="267" name="CustomShape 1"/>
          <p:cNvSpPr/>
          <p:nvPr/>
        </p:nvSpPr>
        <p:spPr>
          <a:xfrm>
            <a:off x="1111680" y="3078360"/>
            <a:ext cx="5276520" cy="435564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nSpc>
                <a:spcPct val="100000"/>
              </a:lnSpc>
            </a:pPr>
            <a:endParaRPr b="0" lang="fr-FR" sz="1800" spc="-1" strike="noStrike">
              <a:latin typeface="Arial"/>
            </a:endParaRPr>
          </a:p>
          <a:p>
            <a:pPr algn="ctr">
              <a:lnSpc>
                <a:spcPct val="100000"/>
              </a:lnSpc>
            </a:pPr>
            <a:r>
              <a:rPr b="0" lang="fr-FR" sz="1800" spc="-1" strike="noStrike">
                <a:solidFill>
                  <a:srgbClr val="000000"/>
                </a:solidFill>
                <a:latin typeface="Calibri"/>
              </a:rPr>
              <a:t>Design et démonstration</a:t>
            </a:r>
            <a:endParaRPr b="0" lang="fr-FR" sz="1800" spc="-1" strike="noStrike">
              <a:latin typeface="Arial"/>
            </a:endParaRPr>
          </a:p>
          <a:p>
            <a:pPr>
              <a:lnSpc>
                <a:spcPct val="100000"/>
              </a:lnSpc>
            </a:pPr>
            <a:endParaRPr b="0" lang="fr-FR" sz="1800" spc="-1" strike="noStrike">
              <a:latin typeface="Arial"/>
            </a:endParaRPr>
          </a:p>
          <a:p>
            <a:pPr marL="285840" indent="-285480">
              <a:lnSpc>
                <a:spcPct val="100000"/>
              </a:lnSpc>
              <a:buClr>
                <a:srgbClr val="000000"/>
              </a:buClr>
              <a:buFont typeface="StarSymbol"/>
              <a:buChar char="-"/>
            </a:pPr>
            <a:r>
              <a:rPr b="0" lang="fr-FR" sz="1800" spc="-1" strike="noStrike">
                <a:solidFill>
                  <a:srgbClr val="000000"/>
                </a:solidFill>
                <a:latin typeface="Calibri"/>
              </a:rPr>
              <a:t>Muodim propose un design complet de systèmes de détection adaptés à l’environnement client. </a:t>
            </a:r>
            <a:endParaRPr b="0" lang="fr-FR" sz="1800" spc="-1" strike="noStrike">
              <a:latin typeface="Arial"/>
            </a:endParaRPr>
          </a:p>
          <a:p>
            <a:pPr>
              <a:lnSpc>
                <a:spcPct val="100000"/>
              </a:lnSpc>
            </a:pPr>
            <a:endParaRPr b="0" lang="fr-FR" sz="1800" spc="-1" strike="noStrike">
              <a:latin typeface="Arial"/>
            </a:endParaRPr>
          </a:p>
          <a:p>
            <a:pPr marL="285840" indent="-285480">
              <a:lnSpc>
                <a:spcPct val="100000"/>
              </a:lnSpc>
              <a:buClr>
                <a:srgbClr val="000000"/>
              </a:buClr>
              <a:buFont typeface="StarSymbol"/>
              <a:buChar char="-"/>
            </a:pPr>
            <a:r>
              <a:rPr b="0" lang="fr-FR" sz="1800" spc="-1" strike="noStrike">
                <a:solidFill>
                  <a:srgbClr val="000000"/>
                </a:solidFill>
                <a:latin typeface="Calibri"/>
              </a:rPr>
              <a:t>La société peut également développer des capteurs dédiés pour des applications spécifiques.</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Calibri"/>
              </a:rPr>
              <a:t>Livrable de cette phase : préparation et customisation du service pour le cas du client.</a:t>
            </a:r>
            <a:endParaRPr b="0" lang="fr-FR" sz="1800" spc="-1" strike="noStrike">
              <a:latin typeface="Arial"/>
            </a:endParaRPr>
          </a:p>
          <a:p>
            <a:pPr>
              <a:lnSpc>
                <a:spcPct val="100000"/>
              </a:lnSpc>
            </a:pPr>
            <a:endParaRPr b="0" lang="fr-FR" sz="1800" spc="-1" strike="noStrike">
              <a:latin typeface="Arial"/>
            </a:endParaRPr>
          </a:p>
        </p:txBody>
      </p:sp>
      <p:sp>
        <p:nvSpPr>
          <p:cNvPr id="268" name="CustomShape 2"/>
          <p:cNvSpPr/>
          <p:nvPr/>
        </p:nvSpPr>
        <p:spPr>
          <a:xfrm>
            <a:off x="4791240" y="622080"/>
            <a:ext cx="2933280" cy="131616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On garde la photo</a:t>
            </a:r>
            <a:endParaRPr b="0" lang="fr-FR" sz="1800" spc="-1" strike="noStrike">
              <a:latin typeface="Arial"/>
            </a:endParaRPr>
          </a:p>
          <a:p>
            <a:pPr>
              <a:lnSpc>
                <a:spcPct val="100000"/>
              </a:lnSpc>
            </a:pPr>
            <a:r>
              <a:rPr b="0" lang="fr-FR" sz="1800" spc="-1" strike="noStrike">
                <a:solidFill>
                  <a:srgbClr val="000000"/>
                </a:solidFill>
                <a:latin typeface="Calibri"/>
              </a:rPr>
              <a:t>On remplace la phrase par au dessus </a:t>
            </a:r>
            <a:endParaRPr b="0" lang="fr-FR" sz="1800" spc="-1" strike="noStrike">
              <a:latin typeface="Arial"/>
            </a:endParaRPr>
          </a:p>
          <a:p>
            <a:pPr>
              <a:lnSpc>
                <a:spcPct val="100000"/>
              </a:lnSpc>
            </a:pP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TextShape 1"/>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270" name="Image 3" descr=""/>
          <p:cNvPicPr/>
          <p:nvPr/>
        </p:nvPicPr>
        <p:blipFill>
          <a:blip r:embed="rId1"/>
          <a:srcRect l="0" t="18191" r="0" b="6527"/>
          <a:stretch/>
        </p:blipFill>
        <p:spPr>
          <a:xfrm>
            <a:off x="0" y="1647720"/>
            <a:ext cx="12191760" cy="5162040"/>
          </a:xfrm>
          <a:prstGeom prst="rect">
            <a:avLst/>
          </a:prstGeom>
          <a:ln>
            <a:noFill/>
          </a:ln>
        </p:spPr>
      </p:pic>
      <p:sp>
        <p:nvSpPr>
          <p:cNvPr id="271" name="CustomShape 2"/>
          <p:cNvSpPr/>
          <p:nvPr/>
        </p:nvSpPr>
        <p:spPr>
          <a:xfrm>
            <a:off x="6391440" y="2402280"/>
            <a:ext cx="6095520" cy="435600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gn="ctr">
              <a:lnSpc>
                <a:spcPct val="100000"/>
              </a:lnSpc>
            </a:pPr>
            <a:r>
              <a:rPr b="0" lang="fr-FR" sz="1800" spc="-1" strike="noStrike">
                <a:solidFill>
                  <a:srgbClr val="000000"/>
                </a:solidFill>
                <a:latin typeface="Calibri"/>
              </a:rPr>
              <a:t>Installation de systèmes</a:t>
            </a:r>
            <a:endParaRPr b="0" lang="fr-FR" sz="1800" spc="-1" strike="noStrike">
              <a:latin typeface="Arial"/>
            </a:endParaRPr>
          </a:p>
          <a:p>
            <a:pPr>
              <a:lnSpc>
                <a:spcPct val="100000"/>
              </a:lnSpc>
            </a:pPr>
            <a:endParaRPr b="0" lang="fr-FR" sz="1800" spc="-1" strike="noStrike">
              <a:latin typeface="Arial"/>
            </a:endParaRPr>
          </a:p>
          <a:p>
            <a:pPr marL="285840" indent="-285480">
              <a:lnSpc>
                <a:spcPct val="100000"/>
              </a:lnSpc>
              <a:buClr>
                <a:srgbClr val="000000"/>
              </a:buClr>
              <a:buFont typeface="StarSymbol"/>
              <a:buChar char="-"/>
            </a:pPr>
            <a:r>
              <a:rPr b="0" lang="fr-FR" sz="1800" spc="-1" strike="noStrike">
                <a:solidFill>
                  <a:srgbClr val="000000"/>
                </a:solidFill>
                <a:latin typeface="Calibri"/>
              </a:rPr>
              <a:t>Les systèmes sont installés par nos équipes sur site</a:t>
            </a:r>
            <a:endParaRPr b="0" lang="fr-FR" sz="1800" spc="-1" strike="noStrike">
              <a:latin typeface="Arial"/>
            </a:endParaRPr>
          </a:p>
          <a:p>
            <a:pPr>
              <a:lnSpc>
                <a:spcPct val="100000"/>
              </a:lnSpc>
            </a:pPr>
            <a:endParaRPr b="0" lang="fr-FR" sz="1800" spc="-1" strike="noStrike">
              <a:latin typeface="Arial"/>
            </a:endParaRPr>
          </a:p>
          <a:p>
            <a:pPr marL="285840" indent="-285480">
              <a:lnSpc>
                <a:spcPct val="100000"/>
              </a:lnSpc>
              <a:buClr>
                <a:srgbClr val="000000"/>
              </a:buClr>
              <a:buFont typeface="StarSymbol"/>
              <a:buChar char="-"/>
            </a:pPr>
            <a:r>
              <a:rPr b="0" lang="fr-FR" sz="1800" spc="-1" strike="noStrike">
                <a:solidFill>
                  <a:srgbClr val="000000"/>
                </a:solidFill>
                <a:latin typeface="Calibri"/>
              </a:rPr>
              <a:t>les équipements sont étalonnés sur place (mesure de référence du flux  cosmique).</a:t>
            </a:r>
            <a:endParaRPr b="0" lang="fr-FR" sz="1800" spc="-1" strike="noStrike">
              <a:latin typeface="Arial"/>
            </a:endParaRPr>
          </a:p>
          <a:p>
            <a:pPr>
              <a:lnSpc>
                <a:spcPct val="100000"/>
              </a:lnSpc>
            </a:pPr>
            <a:endParaRPr b="0" lang="fr-FR" sz="1800" spc="-1" strike="noStrike">
              <a:latin typeface="Arial"/>
            </a:endParaRPr>
          </a:p>
          <a:p>
            <a:pPr marL="285840" indent="-285480">
              <a:lnSpc>
                <a:spcPct val="100000"/>
              </a:lnSpc>
              <a:buClr>
                <a:srgbClr val="000000"/>
              </a:buClr>
              <a:buFont typeface="StarSymbol"/>
              <a:buChar char="-"/>
            </a:pPr>
            <a:r>
              <a:rPr b="0" lang="fr-FR" sz="1800" spc="-1" strike="noStrike">
                <a:solidFill>
                  <a:srgbClr val="000000"/>
                </a:solidFill>
                <a:latin typeface="Calibri"/>
              </a:rPr>
              <a:t>La connectivité des équipements (système d’alimentation, connexion réseau sont organisés avec le client).</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Calibri"/>
              </a:rPr>
              <a:t>Livrable de cette phase : notre équipe assure un suivi de la prise de donnée en continu.</a:t>
            </a:r>
            <a:endParaRPr b="0" lang="fr-FR" sz="1800" spc="-1" strike="noStrike">
              <a:latin typeface="Arial"/>
            </a:endParaRPr>
          </a:p>
          <a:p>
            <a:pPr>
              <a:lnSpc>
                <a:spcPct val="100000"/>
              </a:lnSpc>
            </a:pPr>
            <a:endParaRPr b="0" lang="fr-FR" sz="1800" spc="-1" strike="noStrike">
              <a:latin typeface="Arial"/>
            </a:endParaRPr>
          </a:p>
        </p:txBody>
      </p:sp>
      <p:sp>
        <p:nvSpPr>
          <p:cNvPr id="272" name="CustomShape 3"/>
          <p:cNvSpPr/>
          <p:nvPr/>
        </p:nvSpPr>
        <p:spPr>
          <a:xfrm>
            <a:off x="4857840" y="679320"/>
            <a:ext cx="2933280" cy="131616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On garde la photo</a:t>
            </a:r>
            <a:endParaRPr b="0" lang="fr-FR" sz="1800" spc="-1" strike="noStrike">
              <a:latin typeface="Arial"/>
            </a:endParaRPr>
          </a:p>
          <a:p>
            <a:pPr>
              <a:lnSpc>
                <a:spcPct val="100000"/>
              </a:lnSpc>
            </a:pPr>
            <a:r>
              <a:rPr b="0" lang="fr-FR" sz="1800" spc="-1" strike="noStrike">
                <a:solidFill>
                  <a:srgbClr val="000000"/>
                </a:solidFill>
                <a:latin typeface="Calibri"/>
              </a:rPr>
              <a:t>On remplace la phrase par au dessus </a:t>
            </a:r>
            <a:endParaRPr b="0" lang="fr-FR" sz="1800" spc="-1" strike="noStrike">
              <a:latin typeface="Arial"/>
            </a:endParaRPr>
          </a:p>
          <a:p>
            <a:pPr>
              <a:lnSpc>
                <a:spcPct val="100000"/>
              </a:lnSpc>
            </a:pP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3" name="" descr=""/>
          <p:cNvPicPr/>
          <p:nvPr/>
        </p:nvPicPr>
        <p:blipFill>
          <a:blip r:embed="rId1"/>
          <a:stretch/>
        </p:blipFill>
        <p:spPr>
          <a:xfrm>
            <a:off x="3774960" y="1825560"/>
            <a:ext cx="4640760" cy="4350960"/>
          </a:xfrm>
          <a:prstGeom prst="rect">
            <a:avLst/>
          </a:prstGeom>
          <a:ln>
            <a:noFill/>
          </a:ln>
        </p:spPr>
      </p:pic>
      <p:pic>
        <p:nvPicPr>
          <p:cNvPr id="274" name="Image 3" descr=""/>
          <p:cNvPicPr/>
          <p:nvPr/>
        </p:nvPicPr>
        <p:blipFill>
          <a:blip r:embed="rId2"/>
          <a:srcRect l="0" t="16525" r="0" b="5323"/>
          <a:stretch/>
        </p:blipFill>
        <p:spPr>
          <a:xfrm>
            <a:off x="28440" y="1424160"/>
            <a:ext cx="12191760" cy="5358960"/>
          </a:xfrm>
          <a:prstGeom prst="rect">
            <a:avLst/>
          </a:prstGeom>
          <a:ln>
            <a:noFill/>
          </a:ln>
        </p:spPr>
      </p:pic>
      <p:sp>
        <p:nvSpPr>
          <p:cNvPr id="275" name="CustomShape 1"/>
          <p:cNvSpPr/>
          <p:nvPr/>
        </p:nvSpPr>
        <p:spPr>
          <a:xfrm>
            <a:off x="504720" y="1112760"/>
            <a:ext cx="5276520" cy="101196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gn="ctr">
              <a:lnSpc>
                <a:spcPct val="100000"/>
              </a:lnSpc>
            </a:pPr>
            <a:r>
              <a:rPr b="0" lang="fr-FR" sz="1800" spc="-1" strike="noStrike">
                <a:solidFill>
                  <a:srgbClr val="000000"/>
                </a:solidFill>
                <a:latin typeface="Calibri"/>
              </a:rPr>
              <a:t>Ok on garde tout le texte sauf « interpretées par nos experts »</a:t>
            </a:r>
            <a:endParaRPr b="0" lang="fr-FR" sz="1800" spc="-1" strike="noStrike">
              <a:latin typeface="Arial"/>
            </a:endParaRPr>
          </a:p>
          <a:p>
            <a:pPr algn="ctr">
              <a:lnSpc>
                <a:spcPct val="100000"/>
              </a:lnSpc>
            </a:pPr>
            <a:endParaRPr b="0" lang="fr-FR" sz="1800" spc="-1" strike="noStrike">
              <a:latin typeface="Arial"/>
            </a:endParaRPr>
          </a:p>
        </p:txBody>
      </p:sp>
      <p:sp>
        <p:nvSpPr>
          <p:cNvPr id="276" name="CustomShape 2"/>
          <p:cNvSpPr/>
          <p:nvPr/>
        </p:nvSpPr>
        <p:spPr>
          <a:xfrm>
            <a:off x="7219800" y="2882520"/>
            <a:ext cx="2933280" cy="70776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Suppression photo</a:t>
            </a:r>
            <a:endParaRPr b="0" lang="fr-FR" sz="1800" spc="-1" strike="noStrike">
              <a:latin typeface="Arial"/>
            </a:endParaRPr>
          </a:p>
          <a:p>
            <a:pPr>
              <a:lnSpc>
                <a:spcPct val="100000"/>
              </a:lnSpc>
            </a:pPr>
            <a:endParaRPr b="0" lang="fr-FR" sz="1800" spc="-1" strike="noStrike">
              <a:latin typeface="Arial"/>
            </a:endParaRPr>
          </a:p>
        </p:txBody>
      </p:sp>
      <p:sp>
        <p:nvSpPr>
          <p:cNvPr id="277" name="CustomShape 3"/>
          <p:cNvSpPr/>
          <p:nvPr/>
        </p:nvSpPr>
        <p:spPr>
          <a:xfrm>
            <a:off x="7143840" y="5140080"/>
            <a:ext cx="2933280" cy="714600"/>
          </a:xfrm>
          <a:prstGeom prst="roundRect">
            <a:avLst>
              <a:gd name="adj" fmla="val 16667"/>
            </a:avLst>
          </a:prstGeom>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fr-FR" sz="1800" spc="-1" strike="noStrike">
                <a:solidFill>
                  <a:srgbClr val="ffffff"/>
                </a:solidFill>
                <a:latin typeface="Calibri"/>
              </a:rPr>
              <a:t>Ajout photo (Jacques)</a:t>
            </a:r>
            <a:endParaRPr b="0" lang="fr-FR" sz="1800" spc="-1" strike="noStrike">
              <a:latin typeface="Arial"/>
            </a:endParaRPr>
          </a:p>
          <a:p>
            <a:pPr algn="ctr">
              <a:lnSpc>
                <a:spcPct val="100000"/>
              </a:lnSpc>
            </a:pPr>
            <a:endParaRPr b="0" lang="fr-FR" sz="1800" spc="-1" strike="noStrike">
              <a:latin typeface="Arial"/>
            </a:endParaRPr>
          </a:p>
        </p:txBody>
      </p:sp>
      <p:sp>
        <p:nvSpPr>
          <p:cNvPr id="278" name="CustomShape 4"/>
          <p:cNvSpPr/>
          <p:nvPr/>
        </p:nvSpPr>
        <p:spPr>
          <a:xfrm>
            <a:off x="3701160" y="4857120"/>
            <a:ext cx="1513080" cy="639000"/>
          </a:xfrm>
          <a:prstGeom prst="rect">
            <a:avLst/>
          </a:prstGeom>
          <a:noFill/>
          <a:ln>
            <a:noFill/>
          </a:ln>
        </p:spPr>
        <p:style>
          <a:lnRef idx="0"/>
          <a:fillRef idx="0"/>
          <a:effectRef idx="0"/>
          <a:fontRef idx="minor"/>
        </p:style>
        <p:txBody>
          <a:bodyPr wrap="none" lIns="90000" rIns="90000" tIns="45000" bIns="45000">
            <a:spAutoFit/>
          </a:bodyPr>
          <a:p>
            <a:pPr>
              <a:lnSpc>
                <a:spcPct val="100000"/>
              </a:lnSpc>
            </a:pPr>
            <a:r>
              <a:rPr b="0" lang="fr-FR" sz="1800" spc="-1" strike="noStrike">
                <a:solidFill>
                  <a:srgbClr val="000000"/>
                </a:solidFill>
                <a:latin typeface="Calibri"/>
              </a:rPr>
              <a:t>-------------------</a:t>
            </a:r>
            <a:endParaRPr b="0" lang="fr-FR" sz="1800" spc="-1" strike="noStrike">
              <a:latin typeface="Arial"/>
            </a:endParaRPr>
          </a:p>
          <a:p>
            <a:pPr>
              <a:lnSpc>
                <a:spcPct val="100000"/>
              </a:lnSpc>
            </a:pPr>
            <a:endParaRPr b="0" lang="fr-FR" sz="1800" spc="-1" strike="noStrike">
              <a:latin typeface="Arial"/>
            </a:endParaRPr>
          </a:p>
        </p:txBody>
      </p:sp>
      <p:sp>
        <p:nvSpPr>
          <p:cNvPr id="279" name="CustomShape 5"/>
          <p:cNvSpPr/>
          <p:nvPr/>
        </p:nvSpPr>
        <p:spPr>
          <a:xfrm>
            <a:off x="484920" y="5174280"/>
            <a:ext cx="771840" cy="63900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a:t>
            </a:r>
            <a:endParaRPr b="0" lang="fr-FR" sz="1800" spc="-1" strike="noStrike">
              <a:latin typeface="Arial"/>
            </a:endParaRPr>
          </a:p>
          <a:p>
            <a:pPr>
              <a:lnSpc>
                <a:spcPct val="100000"/>
              </a:lnSpc>
            </a:pPr>
            <a:endParaRPr b="0" lang="fr-FR" sz="1800" spc="-1" strike="noStrike">
              <a:latin typeface="Arial"/>
            </a:endParaRPr>
          </a:p>
        </p:txBody>
      </p:sp>
      <p:pic>
        <p:nvPicPr>
          <p:cNvPr id="280" name="" descr=""/>
          <p:cNvPicPr/>
          <p:nvPr/>
        </p:nvPicPr>
        <p:blipFill>
          <a:blip r:embed="rId3"/>
          <a:stretch/>
        </p:blipFill>
        <p:spPr>
          <a:xfrm>
            <a:off x="7294680" y="415800"/>
            <a:ext cx="4571280" cy="4285800"/>
          </a:xfrm>
          <a:prstGeom prst="rect">
            <a:avLst/>
          </a:prstGeom>
          <a:ln>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TextShape 1"/>
          <p:cNvSpPr txBox="1"/>
          <p:nvPr/>
        </p:nvSpPr>
        <p:spPr>
          <a:xfrm>
            <a:off x="1523880" y="1122480"/>
            <a:ext cx="9143640" cy="2387160"/>
          </a:xfrm>
          <a:prstGeom prst="rect">
            <a:avLst/>
          </a:prstGeom>
          <a:noFill/>
          <a:ln>
            <a:noFill/>
          </a:ln>
        </p:spPr>
        <p:txBody>
          <a:bodyPr anchor="b">
            <a:noAutofit/>
          </a:bodyPr>
          <a:p>
            <a:pPr algn="ctr">
              <a:lnSpc>
                <a:spcPct val="90000"/>
              </a:lnSpc>
            </a:pPr>
            <a:r>
              <a:rPr b="0" lang="fr-FR" sz="6000" spc="-1" strike="noStrike">
                <a:solidFill>
                  <a:srgbClr val="000000"/>
                </a:solidFill>
                <a:latin typeface="Calibri Light"/>
              </a:rPr>
              <a:t>Technologie</a:t>
            </a:r>
            <a:endParaRPr b="0" lang="fr-FR" sz="6000" spc="-1" strike="noStrike">
              <a:solidFill>
                <a:srgbClr val="000000"/>
              </a:solidFill>
              <a:latin typeface="Calibri"/>
            </a:endParaRPr>
          </a:p>
        </p:txBody>
      </p:sp>
      <p:sp>
        <p:nvSpPr>
          <p:cNvPr id="282" name="TextShape 2"/>
          <p:cNvSpPr txBox="1"/>
          <p:nvPr/>
        </p:nvSpPr>
        <p:spPr>
          <a:xfrm>
            <a:off x="1523880" y="3602160"/>
            <a:ext cx="9143640" cy="1655280"/>
          </a:xfrm>
          <a:prstGeom prst="rect">
            <a:avLst/>
          </a:prstGeom>
          <a:noFill/>
          <a:ln>
            <a:noFill/>
          </a:ln>
        </p:spPr>
        <p:txBody>
          <a:bodyPr>
            <a:noAutofit/>
          </a:bodyPr>
          <a:p>
            <a:pPr algn="ct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pic>
        <p:nvPicPr>
          <p:cNvPr id="284" name="" descr=""/>
          <p:cNvPicPr/>
          <p:nvPr/>
        </p:nvPicPr>
        <p:blipFill>
          <a:blip r:embed="rId1"/>
          <a:stretch/>
        </p:blipFill>
        <p:spPr>
          <a:xfrm>
            <a:off x="3774960" y="1825560"/>
            <a:ext cx="4640760" cy="4350960"/>
          </a:xfrm>
          <a:prstGeom prst="rect">
            <a:avLst/>
          </a:prstGeom>
          <a:ln>
            <a:noFill/>
          </a:ln>
        </p:spPr>
      </p:pic>
      <p:pic>
        <p:nvPicPr>
          <p:cNvPr id="285" name="Image 3" descr=""/>
          <p:cNvPicPr/>
          <p:nvPr/>
        </p:nvPicPr>
        <p:blipFill>
          <a:blip r:embed="rId2"/>
          <a:srcRect l="0" t="14583" r="0" b="5323"/>
          <a:stretch/>
        </p:blipFill>
        <p:spPr>
          <a:xfrm>
            <a:off x="0" y="1314360"/>
            <a:ext cx="12191760" cy="5492520"/>
          </a:xfrm>
          <a:prstGeom prst="rect">
            <a:avLst/>
          </a:prstGeom>
          <a:ln>
            <a:noFill/>
          </a:ln>
        </p:spPr>
      </p:pic>
      <p:sp>
        <p:nvSpPr>
          <p:cNvPr id="286" name="CustomShape 2"/>
          <p:cNvSpPr/>
          <p:nvPr/>
        </p:nvSpPr>
        <p:spPr>
          <a:xfrm>
            <a:off x="2338920" y="5461920"/>
            <a:ext cx="2933280" cy="70776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Suppression photo</a:t>
            </a:r>
            <a:endParaRPr b="0" lang="fr-FR" sz="1800" spc="-1" strike="noStrike">
              <a:latin typeface="Arial"/>
            </a:endParaRPr>
          </a:p>
          <a:p>
            <a:pPr>
              <a:lnSpc>
                <a:spcPct val="100000"/>
              </a:lnSpc>
            </a:pPr>
            <a:endParaRPr b="0" lang="fr-FR" sz="1800" spc="-1" strike="noStrike">
              <a:latin typeface="Arial"/>
            </a:endParaRPr>
          </a:p>
        </p:txBody>
      </p:sp>
      <p:sp>
        <p:nvSpPr>
          <p:cNvPr id="287" name="CustomShape 3"/>
          <p:cNvSpPr/>
          <p:nvPr/>
        </p:nvSpPr>
        <p:spPr>
          <a:xfrm>
            <a:off x="2282400" y="6226920"/>
            <a:ext cx="2933280" cy="714600"/>
          </a:xfrm>
          <a:prstGeom prst="roundRect">
            <a:avLst>
              <a:gd name="adj" fmla="val 16667"/>
            </a:avLst>
          </a:prstGeom>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fr-FR" sz="1800" spc="-1" strike="noStrike">
                <a:solidFill>
                  <a:srgbClr val="ffffff"/>
                </a:solidFill>
                <a:latin typeface="Calibri"/>
              </a:rPr>
              <a:t>Ajout photo (Jacques)</a:t>
            </a:r>
            <a:endParaRPr b="0" lang="fr-FR" sz="1800" spc="-1" strike="noStrike">
              <a:latin typeface="Arial"/>
            </a:endParaRPr>
          </a:p>
          <a:p>
            <a:pPr algn="ctr">
              <a:lnSpc>
                <a:spcPct val="100000"/>
              </a:lnSpc>
            </a:pPr>
            <a:endParaRPr b="0" lang="fr-FR" sz="1800" spc="-1" strike="noStrike">
              <a:latin typeface="Arial"/>
            </a:endParaRPr>
          </a:p>
        </p:txBody>
      </p:sp>
      <p:sp>
        <p:nvSpPr>
          <p:cNvPr id="288" name="CustomShape 4"/>
          <p:cNvSpPr/>
          <p:nvPr/>
        </p:nvSpPr>
        <p:spPr>
          <a:xfrm>
            <a:off x="6496200" y="4060800"/>
            <a:ext cx="5276520" cy="40356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gn="ctr">
              <a:lnSpc>
                <a:spcPct val="100000"/>
              </a:lnSpc>
            </a:pPr>
            <a:r>
              <a:rPr b="0" lang="fr-FR" sz="1800" spc="-1" strike="noStrike">
                <a:solidFill>
                  <a:srgbClr val="000000"/>
                </a:solidFill>
                <a:latin typeface="Calibri"/>
              </a:rPr>
              <a:t>Ok on garde tout le texte</a:t>
            </a:r>
            <a:endParaRPr b="0" lang="fr-FR" sz="1800" spc="-1" strike="noStrike">
              <a:latin typeface="Arial"/>
            </a:endParaRPr>
          </a:p>
        </p:txBody>
      </p:sp>
      <p:pic>
        <p:nvPicPr>
          <p:cNvPr id="289" name="" descr=""/>
          <p:cNvPicPr/>
          <p:nvPr/>
        </p:nvPicPr>
        <p:blipFill>
          <a:blip r:embed="rId3"/>
          <a:stretch/>
        </p:blipFill>
        <p:spPr>
          <a:xfrm>
            <a:off x="2447640" y="510840"/>
            <a:ext cx="7314480" cy="6857640"/>
          </a:xfrm>
          <a:prstGeom prst="rect">
            <a:avLst/>
          </a:prstGeom>
          <a:ln>
            <a:noFill/>
          </a:ln>
        </p:spPr>
      </p:pic>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291"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292" name="Image 3" descr=""/>
          <p:cNvPicPr/>
          <p:nvPr/>
        </p:nvPicPr>
        <p:blipFill>
          <a:blip r:embed="rId1"/>
          <a:srcRect l="0" t="30691" r="0" b="5323"/>
          <a:stretch/>
        </p:blipFill>
        <p:spPr>
          <a:xfrm>
            <a:off x="0" y="2428920"/>
            <a:ext cx="12191760" cy="4387320"/>
          </a:xfrm>
          <a:prstGeom prst="rect">
            <a:avLst/>
          </a:prstGeom>
          <a:ln>
            <a:noFill/>
          </a:ln>
        </p:spPr>
      </p:pic>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TextShape 1"/>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294" name="Image 3" descr=""/>
          <p:cNvPicPr/>
          <p:nvPr/>
        </p:nvPicPr>
        <p:blipFill>
          <a:blip r:embed="rId1"/>
          <a:srcRect l="0" t="18471" r="0" b="5323"/>
          <a:stretch/>
        </p:blipFill>
        <p:spPr>
          <a:xfrm>
            <a:off x="0" y="1562040"/>
            <a:ext cx="12191760" cy="5225760"/>
          </a:xfrm>
          <a:prstGeom prst="rect">
            <a:avLst/>
          </a:prstGeom>
          <a:ln>
            <a:noFill/>
          </a:ln>
        </p:spPr>
      </p:pic>
      <p:sp>
        <p:nvSpPr>
          <p:cNvPr id="295" name="CustomShape 2"/>
          <p:cNvSpPr/>
          <p:nvPr/>
        </p:nvSpPr>
        <p:spPr>
          <a:xfrm>
            <a:off x="3819600" y="69840"/>
            <a:ext cx="4023720" cy="131580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Suppression texte + photo</a:t>
            </a:r>
            <a:endParaRPr b="0" lang="fr-FR" sz="1800" spc="-1" strike="noStrike">
              <a:latin typeface="Arial"/>
            </a:endParaRPr>
          </a:p>
          <a:p>
            <a:pPr>
              <a:lnSpc>
                <a:spcPct val="100000"/>
              </a:lnSpc>
            </a:pPr>
            <a:r>
              <a:rPr b="0" lang="fr-FR" sz="1800" spc="-1" strike="noStrike">
                <a:solidFill>
                  <a:srgbClr val="000000"/>
                </a:solidFill>
                <a:latin typeface="Calibri"/>
              </a:rPr>
              <a:t>Rempkacement par la vidéo qui va être retravaillée par Rojo</a:t>
            </a:r>
            <a:endParaRPr b="0" lang="fr-FR" sz="1800" spc="-1" strike="noStrike">
              <a:latin typeface="Arial"/>
            </a:endParaRPr>
          </a:p>
          <a:p>
            <a:pPr>
              <a:lnSpc>
                <a:spcPct val="100000"/>
              </a:lnSpc>
            </a:pPr>
            <a:endParaRPr b="0" lang="fr-FR" sz="1800" spc="-1" strike="noStrike">
              <a:latin typeface="Arial"/>
            </a:endParaRPr>
          </a:p>
        </p:txBody>
      </p:sp>
      <p:pic>
        <p:nvPicPr>
          <p:cNvPr id="296" name="Image 5" descr=""/>
          <p:cNvPicPr/>
          <p:nvPr/>
        </p:nvPicPr>
        <p:blipFill>
          <a:blip r:embed="rId2"/>
          <a:srcRect l="49994" t="47356" r="6874" b="9928"/>
          <a:stretch/>
        </p:blipFill>
        <p:spPr>
          <a:xfrm>
            <a:off x="6095880" y="1964520"/>
            <a:ext cx="5257440" cy="2928600"/>
          </a:xfrm>
          <a:prstGeom prst="rect">
            <a:avLst/>
          </a:prstGeom>
          <a:ln>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7" name="Image 3" descr=""/>
          <p:cNvPicPr/>
          <p:nvPr/>
        </p:nvPicPr>
        <p:blipFill>
          <a:blip r:embed="rId1"/>
          <a:srcRect l="0" t="39300" r="0" b="6807"/>
          <a:stretch/>
        </p:blipFill>
        <p:spPr>
          <a:xfrm>
            <a:off x="752400" y="2849400"/>
            <a:ext cx="12191760" cy="3695400"/>
          </a:xfrm>
          <a:prstGeom prst="rect">
            <a:avLst/>
          </a:prstGeom>
          <a:ln>
            <a:noFill/>
          </a:ln>
        </p:spPr>
      </p:pic>
      <p:sp>
        <p:nvSpPr>
          <p:cNvPr id="298" name="CustomShape 1"/>
          <p:cNvSpPr/>
          <p:nvPr/>
        </p:nvSpPr>
        <p:spPr>
          <a:xfrm>
            <a:off x="3152880" y="327240"/>
            <a:ext cx="5895720" cy="131616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Suppression texte + photo</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Calibri"/>
              </a:rPr>
              <a:t>On remplace le texte par la page suivante</a:t>
            </a:r>
            <a:endParaRPr b="0" lang="fr-FR" sz="1800" spc="-1" strike="noStrike">
              <a:latin typeface="Arial"/>
            </a:endParaRPr>
          </a:p>
          <a:p>
            <a:pPr>
              <a:lnSpc>
                <a:spcPct val="100000"/>
              </a:lnSpc>
            </a:pP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300"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sp>
        <p:nvSpPr>
          <p:cNvPr id="301" name="CustomShape 3"/>
          <p:cNvSpPr/>
          <p:nvPr/>
        </p:nvSpPr>
        <p:spPr>
          <a:xfrm>
            <a:off x="838080" y="681120"/>
            <a:ext cx="10515240" cy="648396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Qu’est-ce que le muon : </a:t>
            </a:r>
            <a:endParaRPr b="0" lang="fr-FR" sz="1800" spc="-1" strike="noStrike">
              <a:latin typeface="Arial"/>
            </a:endParaRPr>
          </a:p>
          <a:p>
            <a:pPr>
              <a:lnSpc>
                <a:spcPct val="100000"/>
              </a:lnSpc>
            </a:pPr>
            <a:r>
              <a:rPr b="0" lang="fr-FR" sz="1800" spc="-1" strike="noStrike">
                <a:solidFill>
                  <a:srgbClr val="000000"/>
                </a:solidFill>
                <a:latin typeface="Calibri"/>
              </a:rPr>
              <a:t>Le muon est, selon le modèle standard de physique des particules, le nom donné à une particule élémentaires de charges négative.    </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Calibri"/>
              </a:rPr>
              <a:t>D’où viennent-ils ? </a:t>
            </a:r>
            <a:endParaRPr b="0" lang="fr-FR" sz="1800" spc="-1" strike="noStrike">
              <a:latin typeface="Arial"/>
            </a:endParaRPr>
          </a:p>
          <a:p>
            <a:pPr>
              <a:lnSpc>
                <a:spcPct val="100000"/>
              </a:lnSpc>
            </a:pPr>
            <a:r>
              <a:rPr b="0" lang="fr-FR" sz="1800" spc="-1" strike="noStrike">
                <a:solidFill>
                  <a:srgbClr val="000000"/>
                </a:solidFill>
                <a:latin typeface="Calibri"/>
              </a:rPr>
              <a:t>À tout moment, l'atmosphère terrestre est arrosée de rayons cosmiques de haute énergie provenant de supernovae et d'autres phénomènes astrophysiques situés bien au-delà du système solaire. Lorsque les rayons cosmiques entrent en collision avec l'atmosphère terrestre, ils se décomposent en muons, des particules chargées légèrement plus lourdes qu'un électron. Les muons sont produites naturellement dans l’atmosphère. </a:t>
            </a:r>
            <a:endParaRPr b="0" lang="fr-FR" sz="1800" spc="-1" strike="noStrike">
              <a:latin typeface="Arial"/>
            </a:endParaRPr>
          </a:p>
          <a:p>
            <a:pPr>
              <a:lnSpc>
                <a:spcPct val="100000"/>
              </a:lnSpc>
            </a:pPr>
            <a:r>
              <a:rPr b="0" lang="fr-FR" sz="1800" spc="-1" strike="noStrike">
                <a:solidFill>
                  <a:srgbClr val="000000"/>
                </a:solidFill>
                <a:latin typeface="Calibri"/>
              </a:rPr>
              <a:t> </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Calibri"/>
              </a:rPr>
              <a:t>Une tomographie muonique ou muographie consiste en la détection et l’analyse du flux de muons ayant traversé un objet / milieu.</a:t>
            </a:r>
            <a:endParaRPr b="0" lang="fr-FR" sz="1800" spc="-1" strike="noStrike">
              <a:latin typeface="Arial"/>
            </a:endParaRPr>
          </a:p>
          <a:p>
            <a:pPr>
              <a:lnSpc>
                <a:spcPct val="100000"/>
              </a:lnSpc>
            </a:pPr>
            <a:r>
              <a:rPr b="0" lang="fr-FR" sz="1800" spc="-1" strike="noStrike">
                <a:solidFill>
                  <a:srgbClr val="000000"/>
                </a:solidFill>
                <a:latin typeface="Calibri"/>
              </a:rPr>
              <a:t>Comme en imagerie médicale par Rayon X, la Muographie consiste à mesurer l’absorption ou la déviation des muons en fonction de la densité du matériau traversé et de sa composition chimique. On réalise ainsi une image qui est une densitométrie de contraste.</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Calibri"/>
              </a:rPr>
              <a:t>L’étude du rayonnement cosmique a commencé au début du XXème siècle avec les travaux de Victor Hess</a:t>
            </a:r>
            <a:endParaRPr b="0" lang="fr-FR" sz="1800" spc="-1" strike="noStrike">
              <a:latin typeface="Arial"/>
            </a:endParaRPr>
          </a:p>
          <a:p>
            <a:pPr>
              <a:lnSpc>
                <a:spcPct val="100000"/>
              </a:lnSpc>
            </a:pP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2" name="Image 3" descr=""/>
          <p:cNvPicPr/>
          <p:nvPr/>
        </p:nvPicPr>
        <p:blipFill>
          <a:blip r:embed="rId1"/>
          <a:srcRect l="-547" t="18054" r="547" b="13750"/>
          <a:stretch/>
        </p:blipFill>
        <p:spPr>
          <a:xfrm>
            <a:off x="-66600" y="2124000"/>
            <a:ext cx="12191760" cy="4676400"/>
          </a:xfrm>
          <a:prstGeom prst="rect">
            <a:avLst/>
          </a:prstGeom>
          <a:ln>
            <a:noFill/>
          </a:ln>
        </p:spPr>
      </p:pic>
      <p:sp>
        <p:nvSpPr>
          <p:cNvPr id="303" name="CustomShape 1"/>
          <p:cNvSpPr/>
          <p:nvPr/>
        </p:nvSpPr>
        <p:spPr>
          <a:xfrm>
            <a:off x="1776960" y="2585160"/>
            <a:ext cx="2933280" cy="70776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On garde la photo</a:t>
            </a:r>
            <a:endParaRPr b="0" lang="fr-FR" sz="1800" spc="-1" strike="noStrike">
              <a:latin typeface="Arial"/>
            </a:endParaRPr>
          </a:p>
          <a:p>
            <a:pPr>
              <a:lnSpc>
                <a:spcPct val="100000"/>
              </a:lnSpc>
            </a:pPr>
            <a:endParaRPr b="0" lang="fr-FR" sz="1800" spc="-1" strike="noStrike">
              <a:latin typeface="Arial"/>
            </a:endParaRPr>
          </a:p>
        </p:txBody>
      </p:sp>
      <p:sp>
        <p:nvSpPr>
          <p:cNvPr id="304" name="CustomShape 2"/>
          <p:cNvSpPr/>
          <p:nvPr/>
        </p:nvSpPr>
        <p:spPr>
          <a:xfrm>
            <a:off x="6029280" y="224640"/>
            <a:ext cx="5943240" cy="283572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Ajouter une phrase en 1</a:t>
            </a:r>
            <a:r>
              <a:rPr b="0" lang="fr-FR" sz="1800" spc="-1" strike="noStrike" baseline="30000">
                <a:solidFill>
                  <a:srgbClr val="000000"/>
                </a:solidFill>
                <a:latin typeface="Calibri"/>
              </a:rPr>
              <a:t>er</a:t>
            </a: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Calibri"/>
              </a:rPr>
              <a:t>La technologie utilisée pour les capteurs Muodim, développée par l’IP2i, repose sur le concept de capteurs intelligents, autonomes, distribués sur réseau. </a:t>
            </a:r>
            <a:endParaRPr b="0" lang="fr-FR" sz="1800" spc="-1" strike="noStrike">
              <a:latin typeface="Arial"/>
            </a:endParaRPr>
          </a:p>
          <a:p>
            <a:pPr>
              <a:lnSpc>
                <a:spcPct val="100000"/>
              </a:lnSpc>
            </a:pP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000000"/>
                </a:solidFill>
                <a:latin typeface="Calibri"/>
              </a:rPr>
              <a:t>On garde le reste</a:t>
            </a:r>
            <a:endParaRPr b="0" lang="fr-FR" sz="1800" spc="-1" strike="noStrike">
              <a:latin typeface="Arial"/>
            </a:endParaRPr>
          </a:p>
          <a:p>
            <a:pPr>
              <a:lnSpc>
                <a:spcPct val="100000"/>
              </a:lnSpc>
            </a:pP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92"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93" name="Image 3" descr=""/>
          <p:cNvPicPr/>
          <p:nvPr/>
        </p:nvPicPr>
        <p:blipFill>
          <a:blip r:embed="rId1"/>
          <a:srcRect l="0" t="17774" r="0" b="12147"/>
          <a:stretch/>
        </p:blipFill>
        <p:spPr>
          <a:xfrm>
            <a:off x="0" y="0"/>
            <a:ext cx="12191760" cy="4805280"/>
          </a:xfrm>
          <a:prstGeom prst="rect">
            <a:avLst/>
          </a:prstGeom>
          <a:ln>
            <a:noFill/>
          </a:ln>
        </p:spPr>
      </p:pic>
      <p:pic>
        <p:nvPicPr>
          <p:cNvPr id="94" name="Image 5" descr=""/>
          <p:cNvPicPr/>
          <p:nvPr/>
        </p:nvPicPr>
        <p:blipFill>
          <a:blip r:embed="rId2"/>
          <a:srcRect l="0" t="60584" r="0" b="5323"/>
          <a:stretch/>
        </p:blipFill>
        <p:spPr>
          <a:xfrm>
            <a:off x="0" y="4805640"/>
            <a:ext cx="12191760" cy="2337120"/>
          </a:xfrm>
          <a:prstGeom prst="rect">
            <a:avLst/>
          </a:prstGeom>
          <a:ln>
            <a:noFill/>
          </a:ln>
        </p:spPr>
      </p:pic>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TextShape 1"/>
          <p:cNvSpPr txBox="1"/>
          <p:nvPr/>
        </p:nvSpPr>
        <p:spPr>
          <a:xfrm>
            <a:off x="1523880" y="1122480"/>
            <a:ext cx="9143640" cy="2387160"/>
          </a:xfrm>
          <a:prstGeom prst="rect">
            <a:avLst/>
          </a:prstGeom>
          <a:noFill/>
          <a:ln>
            <a:noFill/>
          </a:ln>
        </p:spPr>
        <p:txBody>
          <a:bodyPr anchor="b">
            <a:noAutofit/>
          </a:bodyPr>
          <a:p>
            <a:pPr algn="ctr">
              <a:lnSpc>
                <a:spcPct val="90000"/>
              </a:lnSpc>
            </a:pPr>
            <a:r>
              <a:rPr b="0" lang="fr-FR" sz="6000" spc="-1" strike="noStrike">
                <a:solidFill>
                  <a:srgbClr val="000000"/>
                </a:solidFill>
                <a:latin typeface="Calibri Light"/>
              </a:rPr>
              <a:t>Applications</a:t>
            </a:r>
            <a:endParaRPr b="0" lang="fr-FR" sz="6000" spc="-1" strike="noStrike">
              <a:solidFill>
                <a:srgbClr val="000000"/>
              </a:solidFill>
              <a:latin typeface="Calibri"/>
            </a:endParaRPr>
          </a:p>
        </p:txBody>
      </p:sp>
      <p:sp>
        <p:nvSpPr>
          <p:cNvPr id="306" name="TextShape 2"/>
          <p:cNvSpPr txBox="1"/>
          <p:nvPr/>
        </p:nvSpPr>
        <p:spPr>
          <a:xfrm>
            <a:off x="1523880" y="3602160"/>
            <a:ext cx="9143640" cy="1655280"/>
          </a:xfrm>
          <a:prstGeom prst="rect">
            <a:avLst/>
          </a:prstGeom>
          <a:noFill/>
          <a:ln>
            <a:noFill/>
          </a:ln>
        </p:spPr>
        <p:txBody>
          <a:bodyPr>
            <a:noAutofit/>
          </a:bodyPr>
          <a:p>
            <a:pPr algn="ct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TextShape 1"/>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308" name="Image 3" descr=""/>
          <p:cNvPicPr/>
          <p:nvPr/>
        </p:nvPicPr>
        <p:blipFill>
          <a:blip r:embed="rId1"/>
          <a:srcRect l="0" t="16108" r="0" b="5323"/>
          <a:stretch/>
        </p:blipFill>
        <p:spPr>
          <a:xfrm>
            <a:off x="76320" y="1432080"/>
            <a:ext cx="12191760" cy="5387760"/>
          </a:xfrm>
          <a:prstGeom prst="rect">
            <a:avLst/>
          </a:prstGeom>
          <a:ln>
            <a:noFill/>
          </a:ln>
        </p:spPr>
      </p:pic>
      <p:sp>
        <p:nvSpPr>
          <p:cNvPr id="309" name="CustomShape 2"/>
          <p:cNvSpPr/>
          <p:nvPr/>
        </p:nvSpPr>
        <p:spPr>
          <a:xfrm>
            <a:off x="5800680" y="2362680"/>
            <a:ext cx="6095520" cy="2010600"/>
          </a:xfrm>
          <a:prstGeom prst="rect">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Replacer le texte par :</a:t>
            </a:r>
            <a:endParaRPr b="0" lang="fr-FR" sz="1800" spc="-1" strike="noStrike">
              <a:latin typeface="Arial"/>
            </a:endParaRPr>
          </a:p>
          <a:p>
            <a:pPr>
              <a:lnSpc>
                <a:spcPct val="100000"/>
              </a:lnSpc>
            </a:pPr>
            <a:endParaRPr b="0" lang="fr-FR" sz="1800" spc="-1" strike="noStrike">
              <a:latin typeface="Arial"/>
            </a:endParaRPr>
          </a:p>
          <a:p>
            <a:pPr algn="ctr">
              <a:lnSpc>
                <a:spcPct val="100000"/>
              </a:lnSpc>
            </a:pPr>
            <a:r>
              <a:rPr b="0" lang="fr-FR" sz="1800" spc="-1" strike="noStrike">
                <a:solidFill>
                  <a:srgbClr val="000000"/>
                </a:solidFill>
                <a:latin typeface="Calibri"/>
              </a:rPr>
              <a:t>Génie civil</a:t>
            </a:r>
            <a:endParaRPr b="0" lang="fr-FR" sz="1800" spc="-1" strike="noStrike">
              <a:latin typeface="Arial"/>
            </a:endParaRPr>
          </a:p>
          <a:p>
            <a:pPr marL="285840" indent="-285480">
              <a:lnSpc>
                <a:spcPct val="100000"/>
              </a:lnSpc>
              <a:buClr>
                <a:srgbClr val="000000"/>
              </a:buClr>
              <a:buSzPct val="150000"/>
              <a:buFont typeface="StarSymbol"/>
              <a:buChar char="-"/>
            </a:pPr>
            <a:r>
              <a:rPr b="0" lang="fr-FR" sz="1800" spc="-1" strike="noStrike">
                <a:solidFill>
                  <a:srgbClr val="000000"/>
                </a:solidFill>
                <a:latin typeface="Calibri"/>
              </a:rPr>
              <a:t>Auscultation d’ouvrages d’art (pont, barrages…)</a:t>
            </a:r>
            <a:endParaRPr b="0" lang="fr-FR" sz="1800" spc="-1" strike="noStrike">
              <a:latin typeface="Arial"/>
            </a:endParaRPr>
          </a:p>
          <a:p>
            <a:pPr marL="285840" indent="-285480">
              <a:lnSpc>
                <a:spcPct val="100000"/>
              </a:lnSpc>
              <a:buClr>
                <a:srgbClr val="000000"/>
              </a:buClr>
              <a:buSzPct val="150000"/>
              <a:buFont typeface="StarSymbol"/>
              <a:buChar char="-"/>
            </a:pPr>
            <a:r>
              <a:rPr b="0" lang="fr-FR" sz="1800" spc="-1" strike="noStrike">
                <a:solidFill>
                  <a:srgbClr val="000000"/>
                </a:solidFill>
                <a:latin typeface="Calibri"/>
              </a:rPr>
              <a:t>Détection de vides pouvant fragiliser des fondations (construction / déconstruction / démantèlement)</a:t>
            </a:r>
            <a:endParaRPr b="0" lang="fr-FR" sz="1800" spc="-1" strike="noStrike">
              <a:latin typeface="Arial"/>
            </a:endParaRPr>
          </a:p>
          <a:p>
            <a:pPr marL="285840" indent="-285480">
              <a:lnSpc>
                <a:spcPct val="100000"/>
              </a:lnSpc>
              <a:buClr>
                <a:srgbClr val="000000"/>
              </a:buClr>
              <a:buSzPct val="150000"/>
              <a:buFont typeface="StarSymbol"/>
              <a:buChar char="-"/>
            </a:pPr>
            <a:r>
              <a:rPr b="0" lang="fr-FR" sz="1800" spc="-1" strike="noStrike">
                <a:solidFill>
                  <a:srgbClr val="000000"/>
                </a:solidFill>
                <a:latin typeface="Calibri"/>
              </a:rPr>
              <a:t>Détection d’obstacles</a:t>
            </a:r>
            <a:endParaRPr b="0" lang="fr-FR" sz="1800" spc="-1" strike="noStrike">
              <a:latin typeface="Arial"/>
            </a:endParaRPr>
          </a:p>
        </p:txBody>
      </p:sp>
      <p:sp>
        <p:nvSpPr>
          <p:cNvPr id="310" name="CustomShape 3"/>
          <p:cNvSpPr/>
          <p:nvPr/>
        </p:nvSpPr>
        <p:spPr>
          <a:xfrm>
            <a:off x="6629400" y="5461200"/>
            <a:ext cx="5076360" cy="364680"/>
          </a:xfrm>
          <a:prstGeom prst="rect">
            <a:avLst/>
          </a:prstGeom>
          <a:solidFill>
            <a:schemeClr val="accent2"/>
          </a:solidFill>
          <a:ln>
            <a:noFill/>
          </a:ln>
        </p:spPr>
        <p:style>
          <a:lnRef idx="0"/>
          <a:fillRef idx="0"/>
          <a:effectRef idx="0"/>
          <a:fontRef idx="minor"/>
        </p:style>
        <p:txBody>
          <a:bodyPr lIns="90000" rIns="90000" tIns="45000" bIns="45000">
            <a:spAutoFit/>
          </a:bodyPr>
          <a:p>
            <a:pPr marL="171360" indent="-171000">
              <a:lnSpc>
                <a:spcPct val="100000"/>
              </a:lnSpc>
              <a:buClr>
                <a:srgbClr val="000000"/>
              </a:buClr>
              <a:buSzPct val="150000"/>
              <a:buFont typeface="Arial"/>
              <a:buChar char="–"/>
            </a:pPr>
            <a:r>
              <a:rPr b="0" lang="fr-FR" sz="1800" spc="-1" strike="noStrike">
                <a:solidFill>
                  <a:srgbClr val="000000"/>
                </a:solidFill>
                <a:latin typeface="Calibri"/>
              </a:rPr>
              <a:t>On enlève</a:t>
            </a:r>
            <a:endParaRPr b="0" lang="fr-FR" sz="1800" spc="-1" strike="noStrike">
              <a:latin typeface="Arial"/>
            </a:endParaRPr>
          </a:p>
        </p:txBody>
      </p:sp>
      <p:sp>
        <p:nvSpPr>
          <p:cNvPr id="311" name="CustomShape 4"/>
          <p:cNvSpPr/>
          <p:nvPr/>
        </p:nvSpPr>
        <p:spPr>
          <a:xfrm>
            <a:off x="-76320" y="4538520"/>
            <a:ext cx="2933280" cy="70776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On garde la photo</a:t>
            </a:r>
            <a:endParaRPr b="0" lang="fr-FR" sz="1800" spc="-1" strike="noStrike">
              <a:latin typeface="Arial"/>
            </a:endParaRPr>
          </a:p>
          <a:p>
            <a:pPr>
              <a:lnSpc>
                <a:spcPct val="100000"/>
              </a:lnSpc>
            </a:pP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2" name="Image 3" descr=""/>
          <p:cNvPicPr/>
          <p:nvPr/>
        </p:nvPicPr>
        <p:blipFill>
          <a:blip r:embed="rId1"/>
          <a:srcRect l="0" t="30691" r="0" b="40133"/>
          <a:stretch/>
        </p:blipFill>
        <p:spPr>
          <a:xfrm>
            <a:off x="0" y="1666800"/>
            <a:ext cx="12191760" cy="1999800"/>
          </a:xfrm>
          <a:prstGeom prst="rect">
            <a:avLst/>
          </a:prstGeom>
          <a:ln>
            <a:noFill/>
          </a:ln>
        </p:spPr>
      </p:pic>
      <p:sp>
        <p:nvSpPr>
          <p:cNvPr id="313" name="CustomShape 1"/>
          <p:cNvSpPr/>
          <p:nvPr/>
        </p:nvSpPr>
        <p:spPr>
          <a:xfrm>
            <a:off x="114480" y="2992320"/>
            <a:ext cx="6095520" cy="2833560"/>
          </a:xfrm>
          <a:prstGeom prst="rect">
            <a:avLst/>
          </a:prstGeom>
          <a:solidFill>
            <a:schemeClr val="accent2"/>
          </a:solidFill>
          <a:ln>
            <a:noFill/>
          </a:ln>
        </p:spPr>
        <p:style>
          <a:lnRef idx="0"/>
          <a:fillRef idx="0"/>
          <a:effectRef idx="0"/>
          <a:fontRef idx="minor"/>
        </p:style>
        <p:txBody>
          <a:bodyPr lIns="90000" rIns="90000" tIns="45000" bIns="45000">
            <a:spAutoFit/>
          </a:bodyPr>
          <a:p>
            <a:pPr algn="ctr">
              <a:lnSpc>
                <a:spcPct val="100000"/>
              </a:lnSpc>
            </a:pPr>
            <a:r>
              <a:rPr b="0" lang="fr-FR" sz="1800" spc="-1" strike="noStrike">
                <a:solidFill>
                  <a:srgbClr val="000000"/>
                </a:solidFill>
                <a:latin typeface="Calibri"/>
              </a:rPr>
              <a:t>Replacer le texte par :</a:t>
            </a: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r>
              <a:rPr b="0" lang="fr-FR" sz="1800" spc="-1" strike="noStrike">
                <a:solidFill>
                  <a:srgbClr val="000000"/>
                </a:solidFill>
                <a:latin typeface="Calibri"/>
              </a:rPr>
              <a:t>Industries (on enlève lourde) </a:t>
            </a:r>
            <a:endParaRPr b="0" lang="fr-FR" sz="1800" spc="-1" strike="noStrike">
              <a:latin typeface="Arial"/>
            </a:endParaRPr>
          </a:p>
          <a:p>
            <a:pPr>
              <a:lnSpc>
                <a:spcPct val="100000"/>
              </a:lnSpc>
            </a:pPr>
            <a:r>
              <a:rPr b="0" lang="fr-FR" sz="1800" spc="-1" strike="noStrike">
                <a:solidFill>
                  <a:srgbClr val="000000"/>
                </a:solidFill>
                <a:latin typeface="Calibri"/>
              </a:rPr>
              <a:t>Industrie lourde, chimie, sidérurgie, pétrochimie agrochimie, nucléaire…</a:t>
            </a:r>
            <a:endParaRPr b="0" lang="fr-FR" sz="1800" spc="-1" strike="noStrike">
              <a:latin typeface="Arial"/>
            </a:endParaRPr>
          </a:p>
          <a:p>
            <a:pPr>
              <a:lnSpc>
                <a:spcPct val="100000"/>
              </a:lnSpc>
            </a:pPr>
            <a:endParaRPr b="0" lang="fr-FR" sz="1800" spc="-1" strike="noStrike">
              <a:latin typeface="Arial"/>
            </a:endParaRPr>
          </a:p>
          <a:p>
            <a:pPr marL="171360" indent="-171000">
              <a:lnSpc>
                <a:spcPct val="100000"/>
              </a:lnSpc>
              <a:buClr>
                <a:srgbClr val="000000"/>
              </a:buClr>
              <a:buSzPct val="150000"/>
              <a:buFont typeface="Arial"/>
              <a:buChar char="–"/>
            </a:pPr>
            <a:r>
              <a:rPr b="0" lang="fr-FR" sz="1800" spc="-1" strike="noStrike">
                <a:solidFill>
                  <a:srgbClr val="000000"/>
                </a:solidFill>
                <a:latin typeface="Calibri"/>
              </a:rPr>
              <a:t> </a:t>
            </a:r>
            <a:r>
              <a:rPr b="0" lang="fr-FR" sz="1800" spc="-1" strike="noStrike">
                <a:solidFill>
                  <a:srgbClr val="000000"/>
                </a:solidFill>
                <a:latin typeface="Calibri"/>
              </a:rPr>
              <a:t>Bouchage et encrassement</a:t>
            </a:r>
            <a:endParaRPr b="0" lang="fr-FR" sz="1800" spc="-1" strike="noStrike">
              <a:latin typeface="Arial"/>
            </a:endParaRPr>
          </a:p>
          <a:p>
            <a:pPr marL="171360" indent="-171000">
              <a:lnSpc>
                <a:spcPct val="100000"/>
              </a:lnSpc>
              <a:buClr>
                <a:srgbClr val="000000"/>
              </a:buClr>
              <a:buSzPct val="150000"/>
              <a:buFont typeface="Arial"/>
              <a:buChar char="–"/>
            </a:pPr>
            <a:r>
              <a:rPr b="0" lang="fr-FR" sz="1800" spc="-1" strike="noStrike">
                <a:solidFill>
                  <a:srgbClr val="000000"/>
                </a:solidFill>
                <a:latin typeface="Calibri"/>
              </a:rPr>
              <a:t> </a:t>
            </a:r>
            <a:r>
              <a:rPr b="0" lang="fr-FR" sz="1800" spc="-1" strike="noStrike">
                <a:solidFill>
                  <a:srgbClr val="000000"/>
                </a:solidFill>
                <a:latin typeface="Calibri"/>
              </a:rPr>
              <a:t>Usure et contrôle de structure</a:t>
            </a:r>
            <a:endParaRPr b="0" lang="fr-FR" sz="1800" spc="-1" strike="noStrike">
              <a:latin typeface="Arial"/>
            </a:endParaRPr>
          </a:p>
          <a:p>
            <a:pPr marL="171360" indent="-171000">
              <a:lnSpc>
                <a:spcPct val="100000"/>
              </a:lnSpc>
              <a:buClr>
                <a:srgbClr val="000000"/>
              </a:buClr>
              <a:buSzPct val="150000"/>
              <a:buFont typeface="Arial"/>
              <a:buChar char="–"/>
            </a:pPr>
            <a:r>
              <a:rPr b="0" lang="fr-FR" sz="1800" spc="-1" strike="noStrike">
                <a:solidFill>
                  <a:srgbClr val="000000"/>
                </a:solidFill>
                <a:latin typeface="Calibri"/>
              </a:rPr>
              <a:t> </a:t>
            </a:r>
            <a:r>
              <a:rPr b="0" lang="fr-FR" sz="1800" spc="-1" strike="noStrike">
                <a:solidFill>
                  <a:srgbClr val="000000"/>
                </a:solidFill>
                <a:latin typeface="Calibri"/>
              </a:rPr>
              <a:t>Caractérisation de problèmes d’écoulement</a:t>
            </a:r>
            <a:endParaRPr b="0" lang="fr-FR" sz="1800" spc="-1" strike="noStrike">
              <a:latin typeface="Arial"/>
            </a:endParaRPr>
          </a:p>
        </p:txBody>
      </p:sp>
      <p:sp>
        <p:nvSpPr>
          <p:cNvPr id="314" name="CustomShape 2"/>
          <p:cNvSpPr/>
          <p:nvPr/>
        </p:nvSpPr>
        <p:spPr>
          <a:xfrm>
            <a:off x="8763120" y="1468080"/>
            <a:ext cx="2933280" cy="707760"/>
          </a:xfrm>
          <a:prstGeom prst="roundRect">
            <a:avLst>
              <a:gd name="adj" fmla="val 16667"/>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On garde la photo</a:t>
            </a:r>
            <a:endParaRPr b="0" lang="fr-FR" sz="1800" spc="-1" strike="noStrike">
              <a:latin typeface="Arial"/>
            </a:endParaRPr>
          </a:p>
          <a:p>
            <a:pPr>
              <a:lnSpc>
                <a:spcPct val="100000"/>
              </a:lnSpc>
            </a:pP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316"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317" name="Image 3" descr=""/>
          <p:cNvPicPr/>
          <p:nvPr/>
        </p:nvPicPr>
        <p:blipFill>
          <a:blip r:embed="rId1"/>
          <a:srcRect l="0" t="32913" r="0" b="5323"/>
          <a:stretch/>
        </p:blipFill>
        <p:spPr>
          <a:xfrm>
            <a:off x="0" y="133200"/>
            <a:ext cx="12191760" cy="4235040"/>
          </a:xfrm>
          <a:prstGeom prst="rect">
            <a:avLst/>
          </a:prstGeom>
          <a:ln>
            <a:noFill/>
          </a:ln>
        </p:spPr>
      </p:pic>
      <p:pic>
        <p:nvPicPr>
          <p:cNvPr id="318" name="Image 4" descr=""/>
          <p:cNvPicPr/>
          <p:nvPr/>
        </p:nvPicPr>
        <p:blipFill>
          <a:blip r:embed="rId2"/>
          <a:srcRect l="0" t="39717" r="0" b="27356"/>
          <a:stretch/>
        </p:blipFill>
        <p:spPr>
          <a:xfrm>
            <a:off x="0" y="4581360"/>
            <a:ext cx="12191760" cy="2257200"/>
          </a:xfrm>
          <a:prstGeom prst="rect">
            <a:avLst/>
          </a:prstGeom>
          <a:ln>
            <a:noFill/>
          </a:ln>
        </p:spPr>
      </p:pic>
      <p:sp>
        <p:nvSpPr>
          <p:cNvPr id="319" name="CustomShape 3"/>
          <p:cNvSpPr/>
          <p:nvPr/>
        </p:nvSpPr>
        <p:spPr>
          <a:xfrm>
            <a:off x="1600200" y="2998080"/>
            <a:ext cx="7029000" cy="2832840"/>
          </a:xfrm>
          <a:prstGeom prst="rect">
            <a:avLst/>
          </a:prstGeom>
          <a:solidFill>
            <a:schemeClr val="accent2"/>
          </a:solidFill>
          <a:ln>
            <a:noFill/>
          </a:ln>
        </p:spPr>
        <p:style>
          <a:lnRef idx="0"/>
          <a:fillRef idx="0"/>
          <a:effectRef idx="0"/>
          <a:fontRef idx="minor"/>
        </p:style>
        <p:txBody>
          <a:bodyPr lIns="90000" rIns="90000" tIns="45000" bIns="45000">
            <a:spAutoFit/>
          </a:bodyPr>
          <a:p>
            <a:pPr>
              <a:lnSpc>
                <a:spcPct val="100000"/>
              </a:lnSpc>
            </a:pPr>
            <a:r>
              <a:rPr b="0" lang="fr-FR" sz="1800" spc="-1" strike="noStrike">
                <a:solidFill>
                  <a:srgbClr val="000000"/>
                </a:solidFill>
                <a:latin typeface="Calibri"/>
              </a:rPr>
              <a:t>Titre à changer : on ne met que « Géosciences » en en dessous :</a:t>
            </a:r>
            <a:endParaRPr b="0" lang="fr-FR" sz="1800" spc="-1" strike="noStrike">
              <a:latin typeface="Arial"/>
            </a:endParaRPr>
          </a:p>
          <a:p>
            <a:pPr>
              <a:lnSpc>
                <a:spcPct val="100000"/>
              </a:lnSpc>
            </a:pPr>
            <a:endParaRPr b="0" lang="fr-FR" sz="1800" spc="-1" strike="noStrike">
              <a:latin typeface="Arial"/>
            </a:endParaRPr>
          </a:p>
          <a:p>
            <a:pPr marL="171360" indent="-171000">
              <a:lnSpc>
                <a:spcPct val="100000"/>
              </a:lnSpc>
              <a:buClr>
                <a:srgbClr val="000000"/>
              </a:buClr>
              <a:buSzPct val="150000"/>
              <a:buFont typeface="Arial"/>
              <a:buChar char="–"/>
            </a:pPr>
            <a:r>
              <a:rPr b="0" lang="fr-FR" sz="1800" spc="-1" strike="noStrike">
                <a:solidFill>
                  <a:srgbClr val="000000"/>
                </a:solidFill>
                <a:latin typeface="Calibri"/>
              </a:rPr>
              <a:t> </a:t>
            </a:r>
            <a:r>
              <a:rPr b="0" lang="fr-FR" sz="1800" spc="-1" strike="noStrike">
                <a:solidFill>
                  <a:srgbClr val="000000"/>
                </a:solidFill>
                <a:latin typeface="Calibri"/>
              </a:rPr>
              <a:t>Gestion des risques et protection, aléas naturel et d’origine anthropique </a:t>
            </a:r>
            <a:endParaRPr b="0" lang="fr-FR" sz="1800" spc="-1" strike="noStrike">
              <a:latin typeface="Arial"/>
            </a:endParaRPr>
          </a:p>
          <a:p>
            <a:pPr marL="171360" indent="-171000">
              <a:lnSpc>
                <a:spcPct val="100000"/>
              </a:lnSpc>
              <a:buClr>
                <a:srgbClr val="000000"/>
              </a:buClr>
              <a:buSzPct val="150000"/>
              <a:buFont typeface="Arial"/>
              <a:buChar char="–"/>
            </a:pPr>
            <a:r>
              <a:rPr b="0" lang="fr-FR" sz="1800" spc="-1" strike="noStrike">
                <a:solidFill>
                  <a:srgbClr val="000000"/>
                </a:solidFill>
                <a:latin typeface="Calibri"/>
              </a:rPr>
              <a:t> </a:t>
            </a:r>
            <a:r>
              <a:rPr b="0" lang="fr-FR" sz="1800" spc="-1" strike="noStrike">
                <a:solidFill>
                  <a:srgbClr val="000000"/>
                </a:solidFill>
                <a:latin typeface="Calibri"/>
              </a:rPr>
              <a:t>Prospection géophysique</a:t>
            </a:r>
            <a:endParaRPr b="0" lang="fr-FR" sz="1800" spc="-1" strike="noStrike">
              <a:latin typeface="Arial"/>
            </a:endParaRPr>
          </a:p>
          <a:p>
            <a:pPr marL="171360" indent="-171000">
              <a:lnSpc>
                <a:spcPct val="100000"/>
              </a:lnSpc>
              <a:buClr>
                <a:srgbClr val="000000"/>
              </a:buClr>
              <a:buSzPct val="150000"/>
              <a:buFont typeface="Arial"/>
              <a:buChar char="–"/>
            </a:pPr>
            <a:r>
              <a:rPr b="0" lang="fr-FR" sz="1800" spc="-1" strike="noStrike">
                <a:solidFill>
                  <a:srgbClr val="000000"/>
                </a:solidFill>
                <a:latin typeface="Calibri"/>
              </a:rPr>
              <a:t> </a:t>
            </a:r>
            <a:r>
              <a:rPr b="0" lang="fr-FR" sz="1800" spc="-1" strike="noStrike">
                <a:solidFill>
                  <a:srgbClr val="000000"/>
                </a:solidFill>
                <a:latin typeface="Calibri"/>
              </a:rPr>
              <a:t>Imagerie de sites sensibles </a:t>
            </a:r>
            <a:endParaRPr b="0" lang="fr-FR" sz="1800" spc="-1" strike="noStrike">
              <a:latin typeface="Arial"/>
            </a:endParaRPr>
          </a:p>
          <a:p>
            <a:pPr>
              <a:lnSpc>
                <a:spcPct val="100000"/>
              </a:lnSpc>
            </a:pPr>
            <a:endParaRPr b="0" lang="fr-FR" sz="1800" spc="-1" strike="noStrike">
              <a:latin typeface="Arial"/>
            </a:endParaRPr>
          </a:p>
          <a:p>
            <a:pPr>
              <a:lnSpc>
                <a:spcPct val="100000"/>
              </a:lnSpc>
            </a:pPr>
            <a:endParaRPr b="0" lang="fr-FR" sz="1800" spc="-1" strike="noStrike">
              <a:latin typeface="Arial"/>
            </a:endParaRPr>
          </a:p>
          <a:p>
            <a:pPr>
              <a:lnSpc>
                <a:spcPct val="100000"/>
              </a:lnSpc>
            </a:pPr>
            <a:endParaRPr b="0" lang="fr-FR" sz="1800" spc="-1" strike="noStrike">
              <a:latin typeface="Arial"/>
            </a:endParaRPr>
          </a:p>
          <a:p>
            <a:pPr>
              <a:lnSpc>
                <a:spcPct val="100000"/>
              </a:lnSpc>
            </a:pP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TextShape 1"/>
          <p:cNvSpPr txBox="1"/>
          <p:nvPr/>
        </p:nvSpPr>
        <p:spPr>
          <a:xfrm>
            <a:off x="1523880" y="1122480"/>
            <a:ext cx="9143640" cy="2387160"/>
          </a:xfrm>
          <a:prstGeom prst="rect">
            <a:avLst/>
          </a:prstGeom>
          <a:noFill/>
          <a:ln>
            <a:noFill/>
          </a:ln>
        </p:spPr>
        <p:txBody>
          <a:bodyPr anchor="b">
            <a:noAutofit/>
          </a:bodyPr>
          <a:p>
            <a:pPr algn="ctr">
              <a:lnSpc>
                <a:spcPct val="90000"/>
              </a:lnSpc>
            </a:pPr>
            <a:r>
              <a:rPr b="0" lang="fr-FR" sz="6000" spc="-1" strike="noStrike">
                <a:solidFill>
                  <a:srgbClr val="000000"/>
                </a:solidFill>
                <a:latin typeface="Calibri Light"/>
              </a:rPr>
              <a:t>Partenariats</a:t>
            </a:r>
            <a:endParaRPr b="0" lang="fr-FR" sz="6000" spc="-1" strike="noStrike">
              <a:solidFill>
                <a:srgbClr val="000000"/>
              </a:solidFill>
              <a:latin typeface="Calibri"/>
            </a:endParaRPr>
          </a:p>
        </p:txBody>
      </p:sp>
      <p:sp>
        <p:nvSpPr>
          <p:cNvPr id="321" name="TextShape 2"/>
          <p:cNvSpPr txBox="1"/>
          <p:nvPr/>
        </p:nvSpPr>
        <p:spPr>
          <a:xfrm>
            <a:off x="1523880" y="3602160"/>
            <a:ext cx="9143640" cy="1655280"/>
          </a:xfrm>
          <a:prstGeom prst="rect">
            <a:avLst/>
          </a:prstGeom>
          <a:noFill/>
          <a:ln>
            <a:noFill/>
          </a:ln>
        </p:spPr>
        <p:txBody>
          <a:bodyPr>
            <a:noAutofit/>
          </a:bodyPr>
          <a:p>
            <a:pPr algn="ct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2"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323" name="TextShape 2"/>
          <p:cNvSpPr txBox="1"/>
          <p:nvPr/>
        </p:nvSpPr>
        <p:spPr>
          <a:xfrm>
            <a:off x="838080" y="14349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324" name="Image 3" descr=""/>
          <p:cNvPicPr/>
          <p:nvPr/>
        </p:nvPicPr>
        <p:blipFill>
          <a:blip r:embed="rId1"/>
          <a:srcRect l="0" t="15969" r="0" b="7640"/>
          <a:stretch/>
        </p:blipFill>
        <p:spPr>
          <a:xfrm>
            <a:off x="0" y="1190520"/>
            <a:ext cx="12191760" cy="5238360"/>
          </a:xfrm>
          <a:prstGeom prst="rect">
            <a:avLst/>
          </a:prstGeom>
          <a:ln>
            <a:noFill/>
          </a:ln>
        </p:spPr>
      </p:pic>
      <p:pic>
        <p:nvPicPr>
          <p:cNvPr id="325" name="Image 4" descr=""/>
          <p:cNvPicPr/>
          <p:nvPr/>
        </p:nvPicPr>
        <p:blipFill>
          <a:blip r:embed="rId2"/>
          <a:srcRect l="0" t="42380" r="0" b="13053"/>
          <a:stretch/>
        </p:blipFill>
        <p:spPr>
          <a:xfrm>
            <a:off x="0" y="3809880"/>
            <a:ext cx="12191760" cy="3055680"/>
          </a:xfrm>
          <a:prstGeom prst="rect">
            <a:avLst/>
          </a:prstGeom>
          <a:ln>
            <a:noFill/>
          </a:ln>
        </p:spPr>
      </p:pic>
      <p:sp>
        <p:nvSpPr>
          <p:cNvPr id="326" name="CustomShape 3"/>
          <p:cNvSpPr/>
          <p:nvPr/>
        </p:nvSpPr>
        <p:spPr>
          <a:xfrm>
            <a:off x="2971800" y="4806000"/>
            <a:ext cx="9295920" cy="1187640"/>
          </a:xfrm>
          <a:prstGeom prst="rect">
            <a:avLst/>
          </a:prstGeom>
          <a:solidFill>
            <a:schemeClr val="accent2"/>
          </a:solidFill>
          <a:ln>
            <a:noFill/>
          </a:ln>
        </p:spPr>
        <p:style>
          <a:lnRef idx="0"/>
          <a:fillRef idx="0"/>
          <a:effectRef idx="0"/>
          <a:fontRef idx="minor"/>
        </p:style>
        <p:txBody>
          <a:bodyPr lIns="90000" rIns="90000" tIns="45000" bIns="45000">
            <a:spAutoFit/>
          </a:bodyPr>
          <a:p>
            <a:pPr algn="ctr">
              <a:lnSpc>
                <a:spcPct val="100000"/>
              </a:lnSpc>
            </a:pPr>
            <a:r>
              <a:rPr b="0" lang="fr-FR" sz="1800" spc="-1" strike="noStrike">
                <a:solidFill>
                  <a:srgbClr val="000000"/>
                </a:solidFill>
                <a:latin typeface="Calibri"/>
              </a:rPr>
              <a:t>On enlève</a:t>
            </a: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328"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329" name="Image 3" descr=""/>
          <p:cNvPicPr/>
          <p:nvPr/>
        </p:nvPicPr>
        <p:blipFill>
          <a:blip r:embed="rId1"/>
          <a:srcRect l="0" t="30135" r="0" b="24024"/>
          <a:stretch/>
        </p:blipFill>
        <p:spPr>
          <a:xfrm>
            <a:off x="0" y="365040"/>
            <a:ext cx="12191760" cy="3142800"/>
          </a:xfrm>
          <a:prstGeom prst="rect">
            <a:avLst/>
          </a:prstGeom>
          <a:ln>
            <a:noFill/>
          </a:ln>
        </p:spPr>
      </p:pic>
      <p:pic>
        <p:nvPicPr>
          <p:cNvPr id="330" name="Image 4" descr=""/>
          <p:cNvPicPr/>
          <p:nvPr/>
        </p:nvPicPr>
        <p:blipFill>
          <a:blip r:embed="rId2"/>
          <a:srcRect l="0" t="28189" r="0" b="35552"/>
          <a:stretch/>
        </p:blipFill>
        <p:spPr>
          <a:xfrm>
            <a:off x="0" y="3981600"/>
            <a:ext cx="12191760" cy="2485800"/>
          </a:xfrm>
          <a:prstGeom prst="rect">
            <a:avLst/>
          </a:prstGeom>
          <a:ln>
            <a:noFill/>
          </a:ln>
        </p:spPr>
      </p:pic>
      <p:sp>
        <p:nvSpPr>
          <p:cNvPr id="331" name="CustomShape 3"/>
          <p:cNvSpPr/>
          <p:nvPr/>
        </p:nvSpPr>
        <p:spPr>
          <a:xfrm>
            <a:off x="1781280" y="1535040"/>
            <a:ext cx="9295920" cy="1187640"/>
          </a:xfrm>
          <a:prstGeom prst="rect">
            <a:avLst/>
          </a:prstGeom>
          <a:solidFill>
            <a:schemeClr val="accent2"/>
          </a:solidFill>
          <a:ln>
            <a:noFill/>
          </a:ln>
        </p:spPr>
        <p:style>
          <a:lnRef idx="0"/>
          <a:fillRef idx="0"/>
          <a:effectRef idx="0"/>
          <a:fontRef idx="minor"/>
        </p:style>
        <p:txBody>
          <a:bodyPr lIns="90000" rIns="90000" tIns="45000" bIns="45000">
            <a:spAutoFit/>
          </a:bodyPr>
          <a:p>
            <a:pPr algn="ctr">
              <a:lnSpc>
                <a:spcPct val="100000"/>
              </a:lnSpc>
            </a:pPr>
            <a:r>
              <a:rPr b="0" lang="fr-FR" sz="1800" spc="-1" strike="noStrike">
                <a:solidFill>
                  <a:srgbClr val="000000"/>
                </a:solidFill>
                <a:latin typeface="Calibri"/>
              </a:rPr>
              <a:t>On enlève</a:t>
            </a: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endParaRPr b="0" lang="fr-FR" sz="1800" spc="-1" strike="noStrike">
              <a:latin typeface="Arial"/>
            </a:endParaRPr>
          </a:p>
        </p:txBody>
      </p:sp>
      <p:sp>
        <p:nvSpPr>
          <p:cNvPr id="332" name="CustomShape 4"/>
          <p:cNvSpPr/>
          <p:nvPr/>
        </p:nvSpPr>
        <p:spPr>
          <a:xfrm>
            <a:off x="1781280" y="4821840"/>
            <a:ext cx="9295920" cy="1187640"/>
          </a:xfrm>
          <a:prstGeom prst="rect">
            <a:avLst/>
          </a:prstGeom>
          <a:solidFill>
            <a:schemeClr val="accent2"/>
          </a:solidFill>
          <a:ln>
            <a:noFill/>
          </a:ln>
        </p:spPr>
        <p:style>
          <a:lnRef idx="0"/>
          <a:fillRef idx="0"/>
          <a:effectRef idx="0"/>
          <a:fontRef idx="minor"/>
        </p:style>
        <p:txBody>
          <a:bodyPr lIns="90000" rIns="90000" tIns="45000" bIns="45000">
            <a:spAutoFit/>
          </a:bodyPr>
          <a:p>
            <a:pPr algn="ctr">
              <a:lnSpc>
                <a:spcPct val="100000"/>
              </a:lnSpc>
            </a:pPr>
            <a:r>
              <a:rPr b="0" lang="fr-FR" sz="1800" spc="-1" strike="noStrike">
                <a:solidFill>
                  <a:srgbClr val="000000"/>
                </a:solidFill>
                <a:latin typeface="Calibri"/>
              </a:rPr>
              <a:t>On enlève (pour le moment)</a:t>
            </a: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3"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334"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335" name="Image 3" descr=""/>
          <p:cNvPicPr/>
          <p:nvPr/>
        </p:nvPicPr>
        <p:blipFill>
          <a:blip r:embed="rId1"/>
          <a:srcRect l="0" t="36546" r="0" b="6803"/>
          <a:stretch/>
        </p:blipFill>
        <p:spPr>
          <a:xfrm>
            <a:off x="142920" y="2381400"/>
            <a:ext cx="12191760" cy="3328560"/>
          </a:xfrm>
          <a:prstGeom prst="rect">
            <a:avLst/>
          </a:prstGeom>
          <a:ln>
            <a:noFill/>
          </a:ln>
        </p:spPr>
      </p:pic>
      <p:sp>
        <p:nvSpPr>
          <p:cNvPr id="336" name="CustomShape 3"/>
          <p:cNvSpPr/>
          <p:nvPr/>
        </p:nvSpPr>
        <p:spPr>
          <a:xfrm>
            <a:off x="4600440" y="1690560"/>
            <a:ext cx="6095520" cy="639000"/>
          </a:xfrm>
          <a:prstGeom prst="rect">
            <a:avLst/>
          </a:prstGeom>
          <a:solidFill>
            <a:schemeClr val="accent2"/>
          </a:solidFill>
          <a:ln>
            <a:noFill/>
          </a:ln>
        </p:spPr>
        <p:style>
          <a:lnRef idx="0"/>
          <a:fillRef idx="0"/>
          <a:effectRef idx="0"/>
          <a:fontRef idx="minor"/>
        </p:style>
        <p:txBody>
          <a:bodyPr lIns="90000" rIns="90000" tIns="45000" bIns="45000">
            <a:spAutoFit/>
          </a:bodyPr>
          <a:p>
            <a:pPr marL="171360" indent="-171000">
              <a:lnSpc>
                <a:spcPct val="100000"/>
              </a:lnSpc>
              <a:buClr>
                <a:srgbClr val="000000"/>
              </a:buClr>
              <a:buSzPct val="150000"/>
              <a:buFont typeface="Arial"/>
              <a:buChar char="–"/>
            </a:pPr>
            <a:r>
              <a:rPr b="0" lang="fr-FR" sz="1800" spc="-1" strike="noStrike">
                <a:solidFill>
                  <a:srgbClr val="000000"/>
                </a:solidFill>
                <a:latin typeface="Calibri"/>
              </a:rPr>
              <a:t>On garde</a:t>
            </a:r>
            <a:endParaRPr b="0" lang="fr-FR" sz="1800" spc="-1" strike="noStrike">
              <a:latin typeface="Arial"/>
            </a:endParaRPr>
          </a:p>
          <a:p>
            <a:pPr>
              <a:lnSpc>
                <a:spcPct val="100000"/>
              </a:lnSpc>
            </a:pP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7"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338"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sp>
        <p:nvSpPr>
          <p:cNvPr id="339" name="CustomShape 3"/>
          <p:cNvSpPr/>
          <p:nvPr/>
        </p:nvSpPr>
        <p:spPr>
          <a:xfrm>
            <a:off x="3048120" y="681120"/>
            <a:ext cx="6095520" cy="913320"/>
          </a:xfrm>
          <a:prstGeom prst="rect">
            <a:avLst/>
          </a:prstGeom>
          <a:solidFill>
            <a:schemeClr val="accent2"/>
          </a:solidFill>
          <a:ln>
            <a:noFill/>
          </a:ln>
        </p:spPr>
        <p:style>
          <a:lnRef idx="0"/>
          <a:fillRef idx="0"/>
          <a:effectRef idx="0"/>
          <a:fontRef idx="minor"/>
        </p:style>
        <p:txBody>
          <a:bodyPr lIns="90000" rIns="90000" tIns="45000" bIns="45000">
            <a:spAutoFit/>
          </a:bodyPr>
          <a:p>
            <a:pPr marL="171360" indent="-171000">
              <a:lnSpc>
                <a:spcPct val="100000"/>
              </a:lnSpc>
              <a:buClr>
                <a:srgbClr val="000000"/>
              </a:buClr>
              <a:buSzPct val="150000"/>
              <a:buFont typeface="Arial"/>
              <a:buChar char="–"/>
            </a:pPr>
            <a:r>
              <a:rPr b="0" lang="fr-FR" sz="1800" spc="-1" strike="noStrike">
                <a:solidFill>
                  <a:srgbClr val="000000"/>
                </a:solidFill>
                <a:latin typeface="Calibri"/>
              </a:rPr>
              <a:t>On ajoute  Pulsalys</a:t>
            </a:r>
            <a:endParaRPr b="0" lang="fr-FR" sz="1800" spc="-1" strike="noStrike">
              <a:latin typeface="Arial"/>
            </a:endParaRPr>
          </a:p>
          <a:p>
            <a:pPr>
              <a:lnSpc>
                <a:spcPct val="100000"/>
              </a:lnSpc>
            </a:pPr>
            <a:endParaRPr b="0" lang="fr-FR" sz="1800" spc="-1" strike="noStrike">
              <a:latin typeface="Arial"/>
            </a:endParaRPr>
          </a:p>
          <a:p>
            <a:pPr marL="171360" indent="-171000">
              <a:lnSpc>
                <a:spcPct val="100000"/>
              </a:lnSpc>
              <a:buClr>
                <a:srgbClr val="000000"/>
              </a:buClr>
              <a:buSzPct val="150000"/>
              <a:buFont typeface="Arial"/>
              <a:buChar char="–"/>
            </a:pPr>
            <a:r>
              <a:rPr b="0" lang="fr-FR" sz="1800" spc="-1" strike="noStrike">
                <a:solidFill>
                  <a:srgbClr val="000000"/>
                </a:solidFill>
                <a:latin typeface="Calibri"/>
              </a:rPr>
              <a:t>Présentation à améliorer si nécessaire par Sylvain</a:t>
            </a:r>
            <a:endParaRPr b="0" lang="fr-FR" sz="1800" spc="-1" strike="noStrike">
              <a:latin typeface="Arial"/>
            </a:endParaRPr>
          </a:p>
        </p:txBody>
      </p:sp>
      <p:sp>
        <p:nvSpPr>
          <p:cNvPr id="340" name="CustomShape 4"/>
          <p:cNvSpPr/>
          <p:nvPr/>
        </p:nvSpPr>
        <p:spPr>
          <a:xfrm>
            <a:off x="2991600" y="2617200"/>
            <a:ext cx="1152360" cy="2441160"/>
          </a:xfrm>
          <a:prstGeom prst="rect">
            <a:avLst/>
          </a:prstGeom>
          <a:solidFill>
            <a:srgbClr val="562b40"/>
          </a:solidFill>
          <a:ln w="9360">
            <a:solidFill>
              <a:srgbClr val="562b40"/>
            </a:solidFill>
            <a:miter/>
          </a:ln>
        </p:spPr>
        <p:style>
          <a:lnRef idx="0"/>
          <a:fillRef idx="0"/>
          <a:effectRef idx="0"/>
          <a:fontRef idx="minor"/>
        </p:style>
        <p:txBody>
          <a:bodyPr lIns="36000" rIns="36000" tIns="36000" bIns="36000" anchor="ctr">
            <a:noAutofit/>
          </a:bodyPr>
          <a:p>
            <a:pPr>
              <a:lnSpc>
                <a:spcPts val="1301"/>
              </a:lnSpc>
            </a:pPr>
            <a:r>
              <a:rPr b="1" lang="fr-FR" sz="1000" spc="-1" strike="noStrike">
                <a:solidFill>
                  <a:srgbClr val="ffffff"/>
                </a:solidFill>
                <a:latin typeface="Calibri"/>
              </a:rPr>
              <a:t>Nicolas Mousset</a:t>
            </a:r>
            <a:endParaRPr b="0" lang="fr-FR" sz="1000" spc="-1" strike="noStrike">
              <a:latin typeface="Arial"/>
            </a:endParaRPr>
          </a:p>
          <a:p>
            <a:pPr>
              <a:lnSpc>
                <a:spcPts val="1301"/>
              </a:lnSpc>
            </a:pPr>
            <a:endParaRPr b="0" lang="fr-FR" sz="1000" spc="-1" strike="noStrike">
              <a:latin typeface="Arial"/>
            </a:endParaRPr>
          </a:p>
          <a:p>
            <a:pPr>
              <a:lnSpc>
                <a:spcPts val="1301"/>
              </a:lnSpc>
            </a:pPr>
            <a:r>
              <a:rPr b="1" lang="fr-FR" sz="1000" spc="-1" strike="noStrike">
                <a:solidFill>
                  <a:srgbClr val="ffffff"/>
                </a:solidFill>
                <a:latin typeface="Calibri"/>
              </a:rPr>
              <a:t>Conseiller Pulsalys</a:t>
            </a:r>
            <a:endParaRPr b="0" lang="fr-FR" sz="1000" spc="-1" strike="noStrike">
              <a:latin typeface="Arial"/>
            </a:endParaRPr>
          </a:p>
        </p:txBody>
      </p:sp>
      <p:sp>
        <p:nvSpPr>
          <p:cNvPr id="341" name="CustomShape 5"/>
          <p:cNvSpPr/>
          <p:nvPr/>
        </p:nvSpPr>
        <p:spPr>
          <a:xfrm>
            <a:off x="4144680" y="2617200"/>
            <a:ext cx="5759640" cy="2441160"/>
          </a:xfrm>
          <a:prstGeom prst="rect">
            <a:avLst/>
          </a:prstGeom>
          <a:solidFill>
            <a:srgbClr val="ffffff"/>
          </a:solidFill>
          <a:ln w="9360">
            <a:solidFill>
              <a:srgbClr val="562b40"/>
            </a:solidFill>
            <a:miter/>
          </a:ln>
        </p:spPr>
        <p:style>
          <a:lnRef idx="0"/>
          <a:fillRef idx="0"/>
          <a:effectRef idx="0"/>
          <a:fontRef idx="minor"/>
        </p:style>
        <p:txBody>
          <a:bodyPr lIns="72000" rIns="36000" tIns="72000" bIns="72000" anchor="ctr">
            <a:noAutofit/>
          </a:bodyPr>
          <a:p>
            <a:pPr marL="162720" indent="-162360">
              <a:lnSpc>
                <a:spcPct val="95000"/>
              </a:lnSpc>
              <a:buClr>
                <a:srgbClr val="380a25"/>
              </a:buClr>
              <a:buFont typeface="Arial"/>
              <a:buChar char="•"/>
            </a:pPr>
            <a:r>
              <a:rPr b="1" lang="fr-FR" sz="1000" spc="-1" strike="noStrike">
                <a:solidFill>
                  <a:srgbClr val="745a64"/>
                </a:solidFill>
                <a:latin typeface="Calibri"/>
              </a:rPr>
              <a:t>Présentation : </a:t>
            </a:r>
            <a:r>
              <a:rPr b="0" lang="fr-FR" sz="1000" spc="-1" strike="noStrike">
                <a:solidFill>
                  <a:srgbClr val="000000"/>
                </a:solidFill>
                <a:latin typeface="Calibri"/>
              </a:rPr>
              <a:t>Créée en décembre 2013 dans le cadre du Programme d’Investissements d’Avenir (PIA) sous le statut de Société d’Accélération du Transfert de Technologies (SATT), PULSALYS est devenu en quelques années l'acteur de la </a:t>
            </a:r>
            <a:r>
              <a:rPr b="1" lang="fr-FR" sz="1000" spc="-1" strike="noStrike">
                <a:solidFill>
                  <a:srgbClr val="000000"/>
                </a:solidFill>
                <a:latin typeface="Calibri"/>
              </a:rPr>
              <a:t>Deep Tech </a:t>
            </a:r>
            <a:r>
              <a:rPr b="0" lang="fr-FR" sz="1000" spc="-1" strike="noStrike">
                <a:solidFill>
                  <a:srgbClr val="000000"/>
                </a:solidFill>
                <a:latin typeface="Calibri"/>
              </a:rPr>
              <a:t>sur Lyon et Saint-Etienne. </a:t>
            </a:r>
            <a:endParaRPr b="0" lang="fr-FR" sz="1000" spc="-1" strike="noStrike">
              <a:latin typeface="Arial"/>
            </a:endParaRPr>
          </a:p>
          <a:p>
            <a:pPr marL="171360" indent="-171000">
              <a:lnSpc>
                <a:spcPct val="95000"/>
              </a:lnSpc>
              <a:buClr>
                <a:srgbClr val="380a25"/>
              </a:buClr>
              <a:buFont typeface="Arial"/>
              <a:buChar char="•"/>
            </a:pPr>
            <a:r>
              <a:rPr b="0" lang="fr-FR" sz="1000" spc="-1" strike="noStrike">
                <a:solidFill>
                  <a:srgbClr val="000000"/>
                </a:solidFill>
                <a:latin typeface="Calibri"/>
              </a:rPr>
              <a:t>La Deep Tech regroupe les technologies de rupture issues des laboratoires de recherche scientifique donnant naissance à des innovations de rupture qui bouleverseront un secteur ou une industrie avec un impact sociétal fort. PULSALYS s'appuie sur les innovations issues des 172 laboratoires de </a:t>
            </a:r>
            <a:r>
              <a:rPr b="0" lang="fr-FR" sz="1000" spc="-1" strike="noStrike" u="sng">
                <a:solidFill>
                  <a:srgbClr val="0563c1"/>
                </a:solidFill>
                <a:uFillTx/>
                <a:latin typeface="Calibri"/>
                <a:hlinkClick r:id="rId1"/>
              </a:rPr>
              <a:t>l'Université de Lyon </a:t>
            </a:r>
            <a:r>
              <a:rPr b="0" lang="fr-FR" sz="1000" spc="-1" strike="noStrike">
                <a:solidFill>
                  <a:srgbClr val="000000"/>
                </a:solidFill>
                <a:latin typeface="Calibri"/>
              </a:rPr>
              <a:t>et ses 12 000 chercheurs pour construire les projets innovants qui dessineront le monde de demain.</a:t>
            </a:r>
            <a:endParaRPr b="0" lang="fr-FR" sz="1000" spc="-1" strike="noStrike">
              <a:latin typeface="Arial"/>
            </a:endParaRPr>
          </a:p>
          <a:p>
            <a:pPr>
              <a:lnSpc>
                <a:spcPct val="95000"/>
              </a:lnSpc>
            </a:pPr>
            <a:endParaRPr b="0" lang="fr-FR" sz="1000" spc="-1" strike="noStrike">
              <a:latin typeface="Arial"/>
            </a:endParaRPr>
          </a:p>
          <a:p>
            <a:pPr>
              <a:lnSpc>
                <a:spcPct val="95000"/>
              </a:lnSpc>
            </a:pPr>
            <a:endParaRPr b="0" lang="fr-FR" sz="1000" spc="-1" strike="noStrike">
              <a:latin typeface="Arial"/>
            </a:endParaRPr>
          </a:p>
          <a:p>
            <a:pPr>
              <a:lnSpc>
                <a:spcPct val="95000"/>
              </a:lnSpc>
            </a:pPr>
            <a:endParaRPr b="0" lang="fr-FR" sz="1000" spc="-1" strike="noStrike">
              <a:latin typeface="Arial"/>
            </a:endParaRPr>
          </a:p>
          <a:p>
            <a:pPr marL="162720" indent="-162360">
              <a:lnSpc>
                <a:spcPct val="95000"/>
              </a:lnSpc>
              <a:buClr>
                <a:srgbClr val="380a25"/>
              </a:buClr>
              <a:buFont typeface="Arial"/>
              <a:buChar char="•"/>
            </a:pPr>
            <a:r>
              <a:rPr b="1" lang="fr-FR" sz="1000" spc="-1" strike="noStrike">
                <a:solidFill>
                  <a:srgbClr val="745a64"/>
                </a:solidFill>
                <a:latin typeface="Calibri"/>
              </a:rPr>
              <a:t>Rôle dans la startup : </a:t>
            </a:r>
            <a:r>
              <a:rPr b="0" lang="fr-FR" sz="1000" spc="-1" strike="noStrike">
                <a:solidFill>
                  <a:srgbClr val="745a64"/>
                </a:solidFill>
                <a:latin typeface="Calibri"/>
              </a:rPr>
              <a:t>Pulsalys est actionnaire et fait partie du comité stratégique de la startup, il supporte l’équipe dans le développement de la startup grâce au support des ses </a:t>
            </a:r>
            <a:r>
              <a:rPr b="0" lang="fr-FR" sz="1000" spc="-1" strike="noStrike">
                <a:solidFill>
                  <a:srgbClr val="000000"/>
                </a:solidFill>
                <a:latin typeface="Calibri"/>
              </a:rPr>
              <a:t>experts (obtention de subventions, propriété intellectuelle, juridique, communication, ressources humaines, ...).</a:t>
            </a:r>
            <a:endParaRPr b="0" lang="fr-FR" sz="1000" spc="-1" strike="noStrike">
              <a:latin typeface="Arial"/>
            </a:endParaRPr>
          </a:p>
        </p:txBody>
      </p:sp>
      <p:sp>
        <p:nvSpPr>
          <p:cNvPr id="342" name="CustomShape 6"/>
          <p:cNvSpPr/>
          <p:nvPr/>
        </p:nvSpPr>
        <p:spPr>
          <a:xfrm>
            <a:off x="1696320" y="2617200"/>
            <a:ext cx="1294920" cy="2441160"/>
          </a:xfrm>
          <a:prstGeom prst="rect">
            <a:avLst/>
          </a:prstGeom>
          <a:solidFill>
            <a:srgbClr val="ffffff"/>
          </a:solidFill>
          <a:ln w="9360">
            <a:solidFill>
              <a:srgbClr val="562b40"/>
            </a:solidFill>
            <a:miter/>
          </a:ln>
        </p:spPr>
        <p:style>
          <a:lnRef idx="0"/>
          <a:fillRef idx="0"/>
          <a:effectRef idx="0"/>
          <a:fontRef idx="minor"/>
        </p:style>
        <p:txBody>
          <a:bodyPr lIns="36000" rIns="36000" tIns="180000" bIns="36000">
            <a:noAutofit/>
          </a:bodyPr>
          <a:p>
            <a:pPr>
              <a:lnSpc>
                <a:spcPct val="100000"/>
              </a:lnSpc>
            </a:pPr>
            <a:endParaRPr b="0" lang="fr-FR" sz="1800" spc="-1" strike="noStrike">
              <a:latin typeface="Arial"/>
            </a:endParaRPr>
          </a:p>
          <a:p>
            <a:pPr>
              <a:lnSpc>
                <a:spcPct val="100000"/>
              </a:lnSpc>
            </a:pPr>
            <a:endParaRPr b="0" lang="fr-FR" sz="1800" spc="-1" strike="noStrike">
              <a:latin typeface="Arial"/>
            </a:endParaRPr>
          </a:p>
          <a:p>
            <a:pPr>
              <a:lnSpc>
                <a:spcPct val="100000"/>
              </a:lnSpc>
            </a:pPr>
            <a:endParaRPr b="0" lang="fr-FR" sz="1800" spc="-1" strike="noStrike">
              <a:latin typeface="Arial"/>
            </a:endParaRPr>
          </a:p>
          <a:p>
            <a:pPr>
              <a:lnSpc>
                <a:spcPct val="100000"/>
              </a:lnSpc>
            </a:pPr>
            <a:endParaRPr b="0" lang="fr-FR" sz="1800" spc="-1" strike="noStrike">
              <a:latin typeface="Arial"/>
            </a:endParaRPr>
          </a:p>
          <a:p>
            <a:pPr>
              <a:lnSpc>
                <a:spcPct val="100000"/>
              </a:lnSpc>
            </a:pPr>
            <a:r>
              <a:rPr b="0" lang="fr-FR" sz="1800" spc="-1" strike="noStrike">
                <a:solidFill>
                  <a:srgbClr val="745a64"/>
                </a:solidFill>
                <a:latin typeface="Verdana"/>
              </a:rPr>
              <a:t>Partenaire et actionnaire</a:t>
            </a:r>
            <a:endParaRPr b="0" lang="fr-FR" sz="1800" spc="-1" strike="noStrike">
              <a:latin typeface="Arial"/>
            </a:endParaRPr>
          </a:p>
        </p:txBody>
      </p:sp>
      <p:pic>
        <p:nvPicPr>
          <p:cNvPr id="343" name="Picture 2" descr="Kurage | Pulsalys"/>
          <p:cNvPicPr/>
          <p:nvPr/>
        </p:nvPicPr>
        <p:blipFill>
          <a:blip r:embed="rId2"/>
          <a:stretch/>
        </p:blipFill>
        <p:spPr>
          <a:xfrm>
            <a:off x="1863720" y="2986920"/>
            <a:ext cx="960120" cy="654120"/>
          </a:xfrm>
          <a:prstGeom prst="rect">
            <a:avLst/>
          </a:prstGeom>
          <a:ln>
            <a:noFill/>
          </a:ln>
        </p:spPr>
      </p:pic>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4" name="TextShape 1"/>
          <p:cNvSpPr txBox="1"/>
          <p:nvPr/>
        </p:nvSpPr>
        <p:spPr>
          <a:xfrm>
            <a:off x="1523880" y="1122480"/>
            <a:ext cx="9143640" cy="2387160"/>
          </a:xfrm>
          <a:prstGeom prst="rect">
            <a:avLst/>
          </a:prstGeom>
          <a:noFill/>
          <a:ln>
            <a:noFill/>
          </a:ln>
        </p:spPr>
        <p:txBody>
          <a:bodyPr anchor="b">
            <a:noAutofit/>
          </a:bodyPr>
          <a:p>
            <a:pPr algn="ctr">
              <a:lnSpc>
                <a:spcPct val="90000"/>
              </a:lnSpc>
            </a:pPr>
            <a:r>
              <a:rPr b="0" lang="fr-FR" sz="6000" spc="-1" strike="noStrike">
                <a:solidFill>
                  <a:srgbClr val="000000"/>
                </a:solidFill>
                <a:latin typeface="Calibri Light"/>
              </a:rPr>
              <a:t>Contactez-nous</a:t>
            </a:r>
            <a:endParaRPr b="0" lang="fr-FR" sz="6000" spc="-1" strike="noStrike">
              <a:solidFill>
                <a:srgbClr val="000000"/>
              </a:solidFill>
              <a:latin typeface="Calibri"/>
            </a:endParaRPr>
          </a:p>
        </p:txBody>
      </p:sp>
      <p:sp>
        <p:nvSpPr>
          <p:cNvPr id="345" name="TextShape 2"/>
          <p:cNvSpPr txBox="1"/>
          <p:nvPr/>
        </p:nvSpPr>
        <p:spPr>
          <a:xfrm>
            <a:off x="1523880" y="3602160"/>
            <a:ext cx="9143640" cy="1655280"/>
          </a:xfrm>
          <a:prstGeom prst="rect">
            <a:avLst/>
          </a:prstGeom>
          <a:noFill/>
          <a:ln>
            <a:noFill/>
          </a:ln>
        </p:spPr>
        <p:txBody>
          <a:bodyPr>
            <a:noAutofit/>
          </a:bodyPr>
          <a:p>
            <a:pPr algn="ct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5"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96"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97" name="Image 3" descr=""/>
          <p:cNvPicPr/>
          <p:nvPr/>
        </p:nvPicPr>
        <p:blipFill>
          <a:blip r:embed="rId1"/>
          <a:srcRect l="2500" t="15692" r="4219" b="8332"/>
          <a:stretch/>
        </p:blipFill>
        <p:spPr>
          <a:xfrm>
            <a:off x="304920" y="1571760"/>
            <a:ext cx="11372400" cy="5209920"/>
          </a:xfrm>
          <a:prstGeom prst="rect">
            <a:avLst/>
          </a:prstGeom>
          <a:ln>
            <a:noFill/>
          </a:ln>
        </p:spPr>
      </p:pic>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347"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348" name="Image 3" descr=""/>
          <p:cNvPicPr/>
          <p:nvPr/>
        </p:nvPicPr>
        <p:blipFill>
          <a:blip r:embed="rId1"/>
          <a:srcRect l="0" t="16388" r="0" b="5277"/>
          <a:stretch/>
        </p:blipFill>
        <p:spPr>
          <a:xfrm>
            <a:off x="0" y="1228680"/>
            <a:ext cx="12191760" cy="5371920"/>
          </a:xfrm>
          <a:prstGeom prst="rect">
            <a:avLst/>
          </a:prstGeom>
          <a:ln>
            <a:noFill/>
          </a:ln>
        </p:spPr>
      </p:pic>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9" name="Image 3" descr=""/>
          <p:cNvPicPr/>
          <p:nvPr/>
        </p:nvPicPr>
        <p:blipFill>
          <a:blip r:embed="rId1"/>
          <a:srcRect l="0" t="29995" r="0" b="6551"/>
          <a:stretch/>
        </p:blipFill>
        <p:spPr>
          <a:xfrm>
            <a:off x="0" y="2057400"/>
            <a:ext cx="12191760" cy="4350960"/>
          </a:xfrm>
          <a:prstGeom prst="rect">
            <a:avLst/>
          </a:prstGeom>
          <a:ln>
            <a:noFill/>
          </a:ln>
        </p:spPr>
      </p:pic>
      <p:sp>
        <p:nvSpPr>
          <p:cNvPr id="350" name="CustomShape 1"/>
          <p:cNvSpPr/>
          <p:nvPr/>
        </p:nvSpPr>
        <p:spPr>
          <a:xfrm>
            <a:off x="8005680" y="3429000"/>
            <a:ext cx="3495240" cy="2559240"/>
          </a:xfrm>
          <a:prstGeom prst="rect">
            <a:avLst/>
          </a:prstGeom>
          <a:solidFill>
            <a:schemeClr val="accent2"/>
          </a:solidFill>
          <a:ln>
            <a:noFill/>
          </a:ln>
        </p:spPr>
        <p:style>
          <a:lnRef idx="0"/>
          <a:fillRef idx="0"/>
          <a:effectRef idx="0"/>
          <a:fontRef idx="minor"/>
        </p:style>
        <p:txBody>
          <a:bodyPr lIns="90000" rIns="90000" tIns="45000" bIns="45000">
            <a:spAutoFit/>
          </a:bodyPr>
          <a:p>
            <a:pPr algn="ctr">
              <a:lnSpc>
                <a:spcPct val="100000"/>
              </a:lnSpc>
            </a:pPr>
            <a:r>
              <a:rPr b="0" lang="fr-FR" sz="1800" spc="-1" strike="noStrike">
                <a:solidFill>
                  <a:srgbClr val="000000"/>
                </a:solidFill>
                <a:latin typeface="Calibri"/>
              </a:rPr>
              <a:t>Adresse </a:t>
            </a:r>
            <a:endParaRPr b="0" lang="fr-FR" sz="1800" spc="-1" strike="noStrike">
              <a:latin typeface="Arial"/>
            </a:endParaRPr>
          </a:p>
          <a:p>
            <a:pPr algn="ctr">
              <a:lnSpc>
                <a:spcPct val="100000"/>
              </a:lnSpc>
            </a:pPr>
            <a:r>
              <a:rPr b="0" lang="fr-FR" sz="1800" spc="-1" strike="noStrike">
                <a:solidFill>
                  <a:srgbClr val="000000"/>
                </a:solidFill>
                <a:latin typeface="Calibri"/>
              </a:rPr>
              <a:t>Muodim</a:t>
            </a:r>
            <a:endParaRPr b="0" lang="fr-FR" sz="1800" spc="-1" strike="noStrike">
              <a:latin typeface="Arial"/>
            </a:endParaRPr>
          </a:p>
          <a:p>
            <a:pPr algn="ctr">
              <a:lnSpc>
                <a:spcPct val="100000"/>
              </a:lnSpc>
            </a:pPr>
            <a:r>
              <a:rPr b="0" lang="fr-FR" sz="1800" spc="-1" strike="noStrike">
                <a:solidFill>
                  <a:srgbClr val="000000"/>
                </a:solidFill>
                <a:latin typeface="Calibri"/>
              </a:rPr>
              <a:t>31 Rue Saint Maximin</a:t>
            </a:r>
            <a:endParaRPr b="0" lang="fr-FR" sz="1800" spc="-1" strike="noStrike">
              <a:latin typeface="Arial"/>
            </a:endParaRPr>
          </a:p>
          <a:p>
            <a:pPr algn="ctr">
              <a:lnSpc>
                <a:spcPct val="100000"/>
              </a:lnSpc>
            </a:pPr>
            <a:r>
              <a:rPr b="0" lang="fr-FR" sz="1800" spc="-1" strike="noStrike">
                <a:solidFill>
                  <a:srgbClr val="000000"/>
                </a:solidFill>
                <a:latin typeface="Calibri"/>
              </a:rPr>
              <a:t>69003 LYON</a:t>
            </a: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r>
              <a:rPr b="0" lang="fr-FR" sz="1800" spc="-1" strike="noStrike">
                <a:solidFill>
                  <a:srgbClr val="000000"/>
                </a:solidFill>
                <a:latin typeface="Calibri"/>
              </a:rPr>
              <a:t>+ l’adresse Muodim contact que tu as créé </a:t>
            </a:r>
            <a:endParaRPr b="0" lang="fr-FR" sz="1800" spc="-1" strike="noStrike">
              <a:latin typeface="Arial"/>
            </a:endParaRPr>
          </a:p>
          <a:p>
            <a:pPr algn="ctr">
              <a:lnSpc>
                <a:spcPct val="100000"/>
              </a:lnSpc>
            </a:pPr>
            <a:endParaRPr b="0" lang="fr-FR" sz="1800" spc="-1" strike="noStrike">
              <a:latin typeface="Arial"/>
            </a:endParaRPr>
          </a:p>
          <a:p>
            <a:pPr algn="ctr">
              <a:lnSpc>
                <a:spcPct val="100000"/>
              </a:lnSpc>
            </a:pP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TextShape 1"/>
          <p:cNvSpPr txBox="1"/>
          <p:nvPr/>
        </p:nvSpPr>
        <p:spPr>
          <a:xfrm>
            <a:off x="1523880" y="1122480"/>
            <a:ext cx="9143640" cy="2387160"/>
          </a:xfrm>
          <a:prstGeom prst="rect">
            <a:avLst/>
          </a:prstGeom>
          <a:noFill/>
          <a:ln>
            <a:noFill/>
          </a:ln>
        </p:spPr>
        <p:txBody>
          <a:bodyPr anchor="b">
            <a:noAutofit/>
          </a:bodyPr>
          <a:p>
            <a:pPr algn="ctr">
              <a:lnSpc>
                <a:spcPct val="90000"/>
              </a:lnSpc>
            </a:pPr>
            <a:r>
              <a:rPr b="0" lang="fr-FR" sz="6000" spc="-1" strike="noStrike">
                <a:solidFill>
                  <a:srgbClr val="000000"/>
                </a:solidFill>
                <a:latin typeface="Calibri Light"/>
              </a:rPr>
              <a:t>Nos services</a:t>
            </a:r>
            <a:endParaRPr b="0" lang="fr-FR" sz="6000" spc="-1" strike="noStrike">
              <a:solidFill>
                <a:srgbClr val="000000"/>
              </a:solidFill>
              <a:latin typeface="Calibri"/>
            </a:endParaRPr>
          </a:p>
        </p:txBody>
      </p:sp>
      <p:sp>
        <p:nvSpPr>
          <p:cNvPr id="99" name="TextShape 2"/>
          <p:cNvSpPr txBox="1"/>
          <p:nvPr/>
        </p:nvSpPr>
        <p:spPr>
          <a:xfrm>
            <a:off x="1523880" y="3602160"/>
            <a:ext cx="9143640" cy="1655280"/>
          </a:xfrm>
          <a:prstGeom prst="rect">
            <a:avLst/>
          </a:prstGeom>
          <a:noFill/>
          <a:ln>
            <a:noFill/>
          </a:ln>
        </p:spPr>
        <p:txBody>
          <a:bodyPr>
            <a:noAutofit/>
          </a:bodyPr>
          <a:p>
            <a:pPr algn="ctr"/>
            <a:endParaRPr b="0" lang="fr-FR" sz="32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TextShape 1"/>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01" name="Image 3" descr=""/>
          <p:cNvPicPr/>
          <p:nvPr/>
        </p:nvPicPr>
        <p:blipFill>
          <a:blip r:embed="rId1"/>
          <a:srcRect l="0" t="15416" r="0" b="6387"/>
          <a:stretch/>
        </p:blipFill>
        <p:spPr>
          <a:xfrm>
            <a:off x="0" y="1333440"/>
            <a:ext cx="12191760" cy="5362200"/>
          </a:xfrm>
          <a:prstGeom prst="rect">
            <a:avLst/>
          </a:prstGeom>
          <a:ln>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TextShape 1"/>
          <p:cNvSpPr txBox="1"/>
          <p:nvPr/>
        </p:nvSpPr>
        <p:spPr>
          <a:xfrm>
            <a:off x="838080" y="365040"/>
            <a:ext cx="10515240" cy="1325160"/>
          </a:xfrm>
          <a:prstGeom prst="rect">
            <a:avLst/>
          </a:prstGeom>
          <a:noFill/>
          <a:ln>
            <a:noFill/>
          </a:ln>
        </p:spPr>
        <p:txBody>
          <a:bodyPr anchor="ctr">
            <a:noAutofit/>
          </a:bodyPr>
          <a:p>
            <a:endParaRPr b="0" lang="fr-FR" sz="1800" spc="-1" strike="noStrike">
              <a:solidFill>
                <a:srgbClr val="000000"/>
              </a:solidFill>
              <a:latin typeface="Calibri"/>
            </a:endParaRPr>
          </a:p>
        </p:txBody>
      </p:sp>
      <p:sp>
        <p:nvSpPr>
          <p:cNvPr id="103" name="TextShape 2"/>
          <p:cNvSpPr txBox="1"/>
          <p:nvPr/>
        </p:nvSpPr>
        <p:spPr>
          <a:xfrm>
            <a:off x="838080" y="1825560"/>
            <a:ext cx="10515240" cy="4350960"/>
          </a:xfrm>
          <a:prstGeom prst="rect">
            <a:avLst/>
          </a:prstGeom>
          <a:noFill/>
          <a:ln>
            <a:noFill/>
          </a:ln>
        </p:spPr>
        <p:txBody>
          <a:bodyPr>
            <a:noAutofit/>
          </a:bodyPr>
          <a:p>
            <a:endParaRPr b="0" lang="fr-FR" sz="2800" spc="-1" strike="noStrike">
              <a:solidFill>
                <a:srgbClr val="000000"/>
              </a:solidFill>
              <a:latin typeface="Calibri"/>
            </a:endParaRPr>
          </a:p>
        </p:txBody>
      </p:sp>
      <p:pic>
        <p:nvPicPr>
          <p:cNvPr id="104" name="Image 3" descr=""/>
          <p:cNvPicPr/>
          <p:nvPr/>
        </p:nvPicPr>
        <p:blipFill>
          <a:blip r:embed="rId1"/>
          <a:srcRect l="156" t="17218" r="-156" b="14583"/>
          <a:stretch/>
        </p:blipFill>
        <p:spPr>
          <a:xfrm>
            <a:off x="0" y="2019240"/>
            <a:ext cx="12191760" cy="4676400"/>
          </a:xfrm>
          <a:prstGeom prst="rect">
            <a:avLst/>
          </a:prstGeom>
          <a:ln>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391</TotalTime>
  <Application>LibreOffice/6.4.7.2$Linux_X86_64 LibreOffice_project/40$Build-2</Application>
  <Words>1932</Words>
  <Paragraphs>246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2021-07-15T14:49:06Z</dcterms:created>
  <dc:creator>Pichol-Thievend, Christophe</dc:creator>
  <dc:description/>
  <dc:language>fr-FR</dc:language>
  <cp:lastModifiedBy/>
  <dcterms:modified xsi:type="dcterms:W3CDTF">2021-07-21T09:02:28Z</dcterms:modified>
  <cp:revision>42</cp:revision>
  <dc:subject/>
  <dc:title>Présentation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Grand écran</vt:lpwstr>
  </property>
  <property fmtid="{D5CDD505-2E9C-101B-9397-08002B2CF9AE}" pid="9" name="ScaleCrop">
    <vt:bool>0</vt:bool>
  </property>
  <property fmtid="{D5CDD505-2E9C-101B-9397-08002B2CF9AE}" pid="10" name="ShareDoc">
    <vt:bool>0</vt:bool>
  </property>
  <property fmtid="{D5CDD505-2E9C-101B-9397-08002B2CF9AE}" pid="11" name="Slides">
    <vt:i4>61</vt:i4>
  </property>
</Properties>
</file>