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avi" ContentType="video/avi"/>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40"/>
  </p:notesMasterIdLst>
  <p:sldIdLst>
    <p:sldId id="256" r:id="rId2"/>
    <p:sldId id="257" r:id="rId3"/>
    <p:sldId id="262" r:id="rId4"/>
    <p:sldId id="285" r:id="rId5"/>
    <p:sldId id="286" r:id="rId6"/>
    <p:sldId id="287" r:id="rId7"/>
    <p:sldId id="289" r:id="rId8"/>
    <p:sldId id="291" r:id="rId9"/>
    <p:sldId id="292" r:id="rId10"/>
    <p:sldId id="293" r:id="rId11"/>
    <p:sldId id="294" r:id="rId12"/>
    <p:sldId id="263" r:id="rId13"/>
    <p:sldId id="296" r:id="rId14"/>
    <p:sldId id="297" r:id="rId15"/>
    <p:sldId id="299" r:id="rId16"/>
    <p:sldId id="290" r:id="rId17"/>
    <p:sldId id="264" r:id="rId18"/>
    <p:sldId id="282" r:id="rId19"/>
    <p:sldId id="265" r:id="rId20"/>
    <p:sldId id="266" r:id="rId21"/>
    <p:sldId id="267" r:id="rId22"/>
    <p:sldId id="258" r:id="rId23"/>
    <p:sldId id="268" r:id="rId24"/>
    <p:sldId id="269" r:id="rId25"/>
    <p:sldId id="270" r:id="rId26"/>
    <p:sldId id="272" r:id="rId27"/>
    <p:sldId id="273" r:id="rId28"/>
    <p:sldId id="274" r:id="rId29"/>
    <p:sldId id="275" r:id="rId30"/>
    <p:sldId id="284" r:id="rId31"/>
    <p:sldId id="276" r:id="rId32"/>
    <p:sldId id="277" r:id="rId33"/>
    <p:sldId id="283" r:id="rId34"/>
    <p:sldId id="278" r:id="rId35"/>
    <p:sldId id="279" r:id="rId36"/>
    <p:sldId id="280" r:id="rId37"/>
    <p:sldId id="281" r:id="rId38"/>
    <p:sldId id="288" r:id="rId39"/>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276"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B312187-8FB8-46CD-9C1E-46CC6A4E3A2E}" type="datetimeFigureOut">
              <a:rPr lang="fr-FR" smtClean="0"/>
              <a:t>25/09/2013</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DC8D78-0759-4DBE-B9B8-F1CCC64BDB15}" type="slidenum">
              <a:rPr lang="fr-FR" smtClean="0"/>
              <a:t>‹N°›</a:t>
            </a:fld>
            <a:endParaRPr lang="fr-FR"/>
          </a:p>
        </p:txBody>
      </p:sp>
    </p:spTree>
    <p:extLst>
      <p:ext uri="{BB962C8B-B14F-4D97-AF65-F5344CB8AC3E}">
        <p14:creationId xmlns:p14="http://schemas.microsoft.com/office/powerpoint/2010/main" val="39221871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30DC8D78-0759-4DBE-B9B8-F1CCC64BDB15}" type="slidenum">
              <a:rPr lang="fr-FR" smtClean="0"/>
              <a:t>2</a:t>
            </a:fld>
            <a:endParaRPr lang="fr-FR"/>
          </a:p>
        </p:txBody>
      </p:sp>
    </p:spTree>
    <p:extLst>
      <p:ext uri="{BB962C8B-B14F-4D97-AF65-F5344CB8AC3E}">
        <p14:creationId xmlns:p14="http://schemas.microsoft.com/office/powerpoint/2010/main" val="25721688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30DC8D78-0759-4DBE-B9B8-F1CCC64BDB15}" type="slidenum">
              <a:rPr lang="fr-FR" smtClean="0"/>
              <a:t>11</a:t>
            </a:fld>
            <a:endParaRPr lang="fr-FR"/>
          </a:p>
        </p:txBody>
      </p:sp>
    </p:spTree>
    <p:extLst>
      <p:ext uri="{BB962C8B-B14F-4D97-AF65-F5344CB8AC3E}">
        <p14:creationId xmlns:p14="http://schemas.microsoft.com/office/powerpoint/2010/main" val="25721688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30DC8D78-0759-4DBE-B9B8-F1CCC64BDB15}" type="slidenum">
              <a:rPr lang="fr-FR" smtClean="0"/>
              <a:t>12</a:t>
            </a:fld>
            <a:endParaRPr lang="fr-FR"/>
          </a:p>
        </p:txBody>
      </p:sp>
    </p:spTree>
    <p:extLst>
      <p:ext uri="{BB962C8B-B14F-4D97-AF65-F5344CB8AC3E}">
        <p14:creationId xmlns:p14="http://schemas.microsoft.com/office/powerpoint/2010/main" val="25721688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30DC8D78-0759-4DBE-B9B8-F1CCC64BDB15}" type="slidenum">
              <a:rPr lang="fr-FR" smtClean="0"/>
              <a:t>13</a:t>
            </a:fld>
            <a:endParaRPr lang="fr-FR"/>
          </a:p>
        </p:txBody>
      </p:sp>
    </p:spTree>
    <p:extLst>
      <p:ext uri="{BB962C8B-B14F-4D97-AF65-F5344CB8AC3E}">
        <p14:creationId xmlns:p14="http://schemas.microsoft.com/office/powerpoint/2010/main" val="25721688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30DC8D78-0759-4DBE-B9B8-F1CCC64BDB15}" type="slidenum">
              <a:rPr lang="fr-FR" smtClean="0"/>
              <a:t>14</a:t>
            </a:fld>
            <a:endParaRPr lang="fr-FR"/>
          </a:p>
        </p:txBody>
      </p:sp>
    </p:spTree>
    <p:extLst>
      <p:ext uri="{BB962C8B-B14F-4D97-AF65-F5344CB8AC3E}">
        <p14:creationId xmlns:p14="http://schemas.microsoft.com/office/powerpoint/2010/main" val="25721688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30DC8D78-0759-4DBE-B9B8-F1CCC64BDB15}" type="slidenum">
              <a:rPr lang="fr-FR" smtClean="0"/>
              <a:t>15</a:t>
            </a:fld>
            <a:endParaRPr lang="fr-FR"/>
          </a:p>
        </p:txBody>
      </p:sp>
    </p:spTree>
    <p:extLst>
      <p:ext uri="{BB962C8B-B14F-4D97-AF65-F5344CB8AC3E}">
        <p14:creationId xmlns:p14="http://schemas.microsoft.com/office/powerpoint/2010/main" val="25721688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30DC8D78-0759-4DBE-B9B8-F1CCC64BDB15}" type="slidenum">
              <a:rPr lang="fr-FR" smtClean="0"/>
              <a:t>16</a:t>
            </a:fld>
            <a:endParaRPr lang="fr-FR"/>
          </a:p>
        </p:txBody>
      </p:sp>
    </p:spTree>
    <p:extLst>
      <p:ext uri="{BB962C8B-B14F-4D97-AF65-F5344CB8AC3E}">
        <p14:creationId xmlns:p14="http://schemas.microsoft.com/office/powerpoint/2010/main" val="25721688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30DC8D78-0759-4DBE-B9B8-F1CCC64BDB15}" type="slidenum">
              <a:rPr lang="fr-FR" smtClean="0"/>
              <a:t>17</a:t>
            </a:fld>
            <a:endParaRPr lang="fr-FR"/>
          </a:p>
        </p:txBody>
      </p:sp>
    </p:spTree>
    <p:extLst>
      <p:ext uri="{BB962C8B-B14F-4D97-AF65-F5344CB8AC3E}">
        <p14:creationId xmlns:p14="http://schemas.microsoft.com/office/powerpoint/2010/main" val="25721688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30DC8D78-0759-4DBE-B9B8-F1CCC64BDB15}" type="slidenum">
              <a:rPr lang="fr-FR" smtClean="0"/>
              <a:t>18</a:t>
            </a:fld>
            <a:endParaRPr lang="fr-FR"/>
          </a:p>
        </p:txBody>
      </p:sp>
    </p:spTree>
    <p:extLst>
      <p:ext uri="{BB962C8B-B14F-4D97-AF65-F5344CB8AC3E}">
        <p14:creationId xmlns:p14="http://schemas.microsoft.com/office/powerpoint/2010/main" val="25721688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30DC8D78-0759-4DBE-B9B8-F1CCC64BDB15}" type="slidenum">
              <a:rPr lang="fr-FR" smtClean="0"/>
              <a:t>19</a:t>
            </a:fld>
            <a:endParaRPr lang="fr-FR"/>
          </a:p>
        </p:txBody>
      </p:sp>
    </p:spTree>
    <p:extLst>
      <p:ext uri="{BB962C8B-B14F-4D97-AF65-F5344CB8AC3E}">
        <p14:creationId xmlns:p14="http://schemas.microsoft.com/office/powerpoint/2010/main" val="25721688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30DC8D78-0759-4DBE-B9B8-F1CCC64BDB15}" type="slidenum">
              <a:rPr lang="fr-FR" smtClean="0"/>
              <a:t>20</a:t>
            </a:fld>
            <a:endParaRPr lang="fr-FR"/>
          </a:p>
        </p:txBody>
      </p:sp>
    </p:spTree>
    <p:extLst>
      <p:ext uri="{BB962C8B-B14F-4D97-AF65-F5344CB8AC3E}">
        <p14:creationId xmlns:p14="http://schemas.microsoft.com/office/powerpoint/2010/main" val="25721688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30DC8D78-0759-4DBE-B9B8-F1CCC64BDB15}" type="slidenum">
              <a:rPr lang="fr-FR" smtClean="0"/>
              <a:t>3</a:t>
            </a:fld>
            <a:endParaRPr lang="fr-FR"/>
          </a:p>
        </p:txBody>
      </p:sp>
    </p:spTree>
    <p:extLst>
      <p:ext uri="{BB962C8B-B14F-4D97-AF65-F5344CB8AC3E}">
        <p14:creationId xmlns:p14="http://schemas.microsoft.com/office/powerpoint/2010/main" val="25721688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30DC8D78-0759-4DBE-B9B8-F1CCC64BDB15}" type="slidenum">
              <a:rPr lang="fr-FR" smtClean="0"/>
              <a:t>21</a:t>
            </a:fld>
            <a:endParaRPr lang="fr-FR"/>
          </a:p>
        </p:txBody>
      </p:sp>
    </p:spTree>
    <p:extLst>
      <p:ext uri="{BB962C8B-B14F-4D97-AF65-F5344CB8AC3E}">
        <p14:creationId xmlns:p14="http://schemas.microsoft.com/office/powerpoint/2010/main" val="25721688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30DC8D78-0759-4DBE-B9B8-F1CCC64BDB15}" type="slidenum">
              <a:rPr lang="fr-FR" smtClean="0"/>
              <a:t>22</a:t>
            </a:fld>
            <a:endParaRPr lang="fr-FR"/>
          </a:p>
        </p:txBody>
      </p:sp>
    </p:spTree>
    <p:extLst>
      <p:ext uri="{BB962C8B-B14F-4D97-AF65-F5344CB8AC3E}">
        <p14:creationId xmlns:p14="http://schemas.microsoft.com/office/powerpoint/2010/main" val="25721688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30DC8D78-0759-4DBE-B9B8-F1CCC64BDB15}" type="slidenum">
              <a:rPr lang="fr-FR" smtClean="0"/>
              <a:t>23</a:t>
            </a:fld>
            <a:endParaRPr lang="fr-FR"/>
          </a:p>
        </p:txBody>
      </p:sp>
    </p:spTree>
    <p:extLst>
      <p:ext uri="{BB962C8B-B14F-4D97-AF65-F5344CB8AC3E}">
        <p14:creationId xmlns:p14="http://schemas.microsoft.com/office/powerpoint/2010/main" val="25721688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30DC8D78-0759-4DBE-B9B8-F1CCC64BDB15}" type="slidenum">
              <a:rPr lang="fr-FR" smtClean="0"/>
              <a:t>24</a:t>
            </a:fld>
            <a:endParaRPr lang="fr-FR"/>
          </a:p>
        </p:txBody>
      </p:sp>
    </p:spTree>
    <p:extLst>
      <p:ext uri="{BB962C8B-B14F-4D97-AF65-F5344CB8AC3E}">
        <p14:creationId xmlns:p14="http://schemas.microsoft.com/office/powerpoint/2010/main" val="25721688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30DC8D78-0759-4DBE-B9B8-F1CCC64BDB15}" type="slidenum">
              <a:rPr lang="fr-FR" smtClean="0"/>
              <a:t>25</a:t>
            </a:fld>
            <a:endParaRPr lang="fr-FR"/>
          </a:p>
        </p:txBody>
      </p:sp>
    </p:spTree>
    <p:extLst>
      <p:ext uri="{BB962C8B-B14F-4D97-AF65-F5344CB8AC3E}">
        <p14:creationId xmlns:p14="http://schemas.microsoft.com/office/powerpoint/2010/main" val="25721688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30DC8D78-0759-4DBE-B9B8-F1CCC64BDB15}" type="slidenum">
              <a:rPr lang="fr-FR" smtClean="0"/>
              <a:t>26</a:t>
            </a:fld>
            <a:endParaRPr lang="fr-FR"/>
          </a:p>
        </p:txBody>
      </p:sp>
    </p:spTree>
    <p:extLst>
      <p:ext uri="{BB962C8B-B14F-4D97-AF65-F5344CB8AC3E}">
        <p14:creationId xmlns:p14="http://schemas.microsoft.com/office/powerpoint/2010/main" val="25721688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30DC8D78-0759-4DBE-B9B8-F1CCC64BDB15}" type="slidenum">
              <a:rPr lang="fr-FR" smtClean="0"/>
              <a:t>27</a:t>
            </a:fld>
            <a:endParaRPr lang="fr-FR"/>
          </a:p>
        </p:txBody>
      </p:sp>
    </p:spTree>
    <p:extLst>
      <p:ext uri="{BB962C8B-B14F-4D97-AF65-F5344CB8AC3E}">
        <p14:creationId xmlns:p14="http://schemas.microsoft.com/office/powerpoint/2010/main" val="257216886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30DC8D78-0759-4DBE-B9B8-F1CCC64BDB15}" type="slidenum">
              <a:rPr lang="fr-FR" smtClean="0"/>
              <a:t>28</a:t>
            </a:fld>
            <a:endParaRPr lang="fr-FR"/>
          </a:p>
        </p:txBody>
      </p:sp>
    </p:spTree>
    <p:extLst>
      <p:ext uri="{BB962C8B-B14F-4D97-AF65-F5344CB8AC3E}">
        <p14:creationId xmlns:p14="http://schemas.microsoft.com/office/powerpoint/2010/main" val="257216886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30DC8D78-0759-4DBE-B9B8-F1CCC64BDB15}" type="slidenum">
              <a:rPr lang="fr-FR" smtClean="0"/>
              <a:t>29</a:t>
            </a:fld>
            <a:endParaRPr lang="fr-FR"/>
          </a:p>
        </p:txBody>
      </p:sp>
    </p:spTree>
    <p:extLst>
      <p:ext uri="{BB962C8B-B14F-4D97-AF65-F5344CB8AC3E}">
        <p14:creationId xmlns:p14="http://schemas.microsoft.com/office/powerpoint/2010/main" val="25721688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30DC8D78-0759-4DBE-B9B8-F1CCC64BDB15}" type="slidenum">
              <a:rPr lang="fr-FR" smtClean="0"/>
              <a:t>30</a:t>
            </a:fld>
            <a:endParaRPr lang="fr-FR"/>
          </a:p>
        </p:txBody>
      </p:sp>
    </p:spTree>
    <p:extLst>
      <p:ext uri="{BB962C8B-B14F-4D97-AF65-F5344CB8AC3E}">
        <p14:creationId xmlns:p14="http://schemas.microsoft.com/office/powerpoint/2010/main" val="25721688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30DC8D78-0759-4DBE-B9B8-F1CCC64BDB15}" type="slidenum">
              <a:rPr lang="fr-FR" smtClean="0"/>
              <a:t>4</a:t>
            </a:fld>
            <a:endParaRPr lang="fr-FR"/>
          </a:p>
        </p:txBody>
      </p:sp>
    </p:spTree>
    <p:extLst>
      <p:ext uri="{BB962C8B-B14F-4D97-AF65-F5344CB8AC3E}">
        <p14:creationId xmlns:p14="http://schemas.microsoft.com/office/powerpoint/2010/main" val="25721688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30DC8D78-0759-4DBE-B9B8-F1CCC64BDB15}" type="slidenum">
              <a:rPr lang="fr-FR" smtClean="0"/>
              <a:t>31</a:t>
            </a:fld>
            <a:endParaRPr lang="fr-FR"/>
          </a:p>
        </p:txBody>
      </p:sp>
    </p:spTree>
    <p:extLst>
      <p:ext uri="{BB962C8B-B14F-4D97-AF65-F5344CB8AC3E}">
        <p14:creationId xmlns:p14="http://schemas.microsoft.com/office/powerpoint/2010/main" val="257216886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30DC8D78-0759-4DBE-B9B8-F1CCC64BDB15}" type="slidenum">
              <a:rPr lang="fr-FR" smtClean="0"/>
              <a:t>32</a:t>
            </a:fld>
            <a:endParaRPr lang="fr-FR"/>
          </a:p>
        </p:txBody>
      </p:sp>
    </p:spTree>
    <p:extLst>
      <p:ext uri="{BB962C8B-B14F-4D97-AF65-F5344CB8AC3E}">
        <p14:creationId xmlns:p14="http://schemas.microsoft.com/office/powerpoint/2010/main" val="257216886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30DC8D78-0759-4DBE-B9B8-F1CCC64BDB15}" type="slidenum">
              <a:rPr lang="fr-FR" smtClean="0"/>
              <a:t>33</a:t>
            </a:fld>
            <a:endParaRPr lang="fr-FR"/>
          </a:p>
        </p:txBody>
      </p:sp>
    </p:spTree>
    <p:extLst>
      <p:ext uri="{BB962C8B-B14F-4D97-AF65-F5344CB8AC3E}">
        <p14:creationId xmlns:p14="http://schemas.microsoft.com/office/powerpoint/2010/main" val="257216886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30DC8D78-0759-4DBE-B9B8-F1CCC64BDB15}" type="slidenum">
              <a:rPr lang="fr-FR" smtClean="0"/>
              <a:t>34</a:t>
            </a:fld>
            <a:endParaRPr lang="fr-FR"/>
          </a:p>
        </p:txBody>
      </p:sp>
    </p:spTree>
    <p:extLst>
      <p:ext uri="{BB962C8B-B14F-4D97-AF65-F5344CB8AC3E}">
        <p14:creationId xmlns:p14="http://schemas.microsoft.com/office/powerpoint/2010/main" val="257216886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30DC8D78-0759-4DBE-B9B8-F1CCC64BDB15}" type="slidenum">
              <a:rPr lang="fr-FR" smtClean="0"/>
              <a:t>35</a:t>
            </a:fld>
            <a:endParaRPr lang="fr-FR"/>
          </a:p>
        </p:txBody>
      </p:sp>
    </p:spTree>
    <p:extLst>
      <p:ext uri="{BB962C8B-B14F-4D97-AF65-F5344CB8AC3E}">
        <p14:creationId xmlns:p14="http://schemas.microsoft.com/office/powerpoint/2010/main" val="257216886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30DC8D78-0759-4DBE-B9B8-F1CCC64BDB15}" type="slidenum">
              <a:rPr lang="fr-FR" smtClean="0"/>
              <a:t>36</a:t>
            </a:fld>
            <a:endParaRPr lang="fr-FR"/>
          </a:p>
        </p:txBody>
      </p:sp>
    </p:spTree>
    <p:extLst>
      <p:ext uri="{BB962C8B-B14F-4D97-AF65-F5344CB8AC3E}">
        <p14:creationId xmlns:p14="http://schemas.microsoft.com/office/powerpoint/2010/main" val="257216886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30DC8D78-0759-4DBE-B9B8-F1CCC64BDB15}" type="slidenum">
              <a:rPr lang="fr-FR" smtClean="0"/>
              <a:t>37</a:t>
            </a:fld>
            <a:endParaRPr lang="fr-FR"/>
          </a:p>
        </p:txBody>
      </p:sp>
    </p:spTree>
    <p:extLst>
      <p:ext uri="{BB962C8B-B14F-4D97-AF65-F5344CB8AC3E}">
        <p14:creationId xmlns:p14="http://schemas.microsoft.com/office/powerpoint/2010/main" val="257216886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30DC8D78-0759-4DBE-B9B8-F1CCC64BDB15}" type="slidenum">
              <a:rPr lang="fr-FR" smtClean="0"/>
              <a:t>38</a:t>
            </a:fld>
            <a:endParaRPr lang="fr-FR"/>
          </a:p>
        </p:txBody>
      </p:sp>
    </p:spTree>
    <p:extLst>
      <p:ext uri="{BB962C8B-B14F-4D97-AF65-F5344CB8AC3E}">
        <p14:creationId xmlns:p14="http://schemas.microsoft.com/office/powerpoint/2010/main" val="25721688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30DC8D78-0759-4DBE-B9B8-F1CCC64BDB15}" type="slidenum">
              <a:rPr lang="fr-FR" smtClean="0"/>
              <a:t>5</a:t>
            </a:fld>
            <a:endParaRPr lang="fr-FR"/>
          </a:p>
        </p:txBody>
      </p:sp>
    </p:spTree>
    <p:extLst>
      <p:ext uri="{BB962C8B-B14F-4D97-AF65-F5344CB8AC3E}">
        <p14:creationId xmlns:p14="http://schemas.microsoft.com/office/powerpoint/2010/main" val="25721688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30DC8D78-0759-4DBE-B9B8-F1CCC64BDB15}" type="slidenum">
              <a:rPr lang="fr-FR" smtClean="0"/>
              <a:t>6</a:t>
            </a:fld>
            <a:endParaRPr lang="fr-FR"/>
          </a:p>
        </p:txBody>
      </p:sp>
    </p:spTree>
    <p:extLst>
      <p:ext uri="{BB962C8B-B14F-4D97-AF65-F5344CB8AC3E}">
        <p14:creationId xmlns:p14="http://schemas.microsoft.com/office/powerpoint/2010/main" val="25721688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30DC8D78-0759-4DBE-B9B8-F1CCC64BDB15}" type="slidenum">
              <a:rPr lang="fr-FR" smtClean="0"/>
              <a:t>7</a:t>
            </a:fld>
            <a:endParaRPr lang="fr-FR"/>
          </a:p>
        </p:txBody>
      </p:sp>
    </p:spTree>
    <p:extLst>
      <p:ext uri="{BB962C8B-B14F-4D97-AF65-F5344CB8AC3E}">
        <p14:creationId xmlns:p14="http://schemas.microsoft.com/office/powerpoint/2010/main" val="25721688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30DC8D78-0759-4DBE-B9B8-F1CCC64BDB15}" type="slidenum">
              <a:rPr lang="fr-FR" smtClean="0"/>
              <a:t>8</a:t>
            </a:fld>
            <a:endParaRPr lang="fr-FR"/>
          </a:p>
        </p:txBody>
      </p:sp>
    </p:spTree>
    <p:extLst>
      <p:ext uri="{BB962C8B-B14F-4D97-AF65-F5344CB8AC3E}">
        <p14:creationId xmlns:p14="http://schemas.microsoft.com/office/powerpoint/2010/main" val="25721688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30DC8D78-0759-4DBE-B9B8-F1CCC64BDB15}" type="slidenum">
              <a:rPr lang="fr-FR" smtClean="0"/>
              <a:t>9</a:t>
            </a:fld>
            <a:endParaRPr lang="fr-FR"/>
          </a:p>
        </p:txBody>
      </p:sp>
    </p:spTree>
    <p:extLst>
      <p:ext uri="{BB962C8B-B14F-4D97-AF65-F5344CB8AC3E}">
        <p14:creationId xmlns:p14="http://schemas.microsoft.com/office/powerpoint/2010/main" val="25721688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30DC8D78-0759-4DBE-B9B8-F1CCC64BDB15}" type="slidenum">
              <a:rPr lang="fr-FR" smtClean="0"/>
              <a:t>10</a:t>
            </a:fld>
            <a:endParaRPr lang="fr-FR"/>
          </a:p>
        </p:txBody>
      </p:sp>
    </p:spTree>
    <p:extLst>
      <p:ext uri="{BB962C8B-B14F-4D97-AF65-F5344CB8AC3E}">
        <p14:creationId xmlns:p14="http://schemas.microsoft.com/office/powerpoint/2010/main" val="25721688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Modifiez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Modifiez le style des sous-titres du masque</a:t>
            </a:r>
            <a:endParaRPr lang="fr-FR"/>
          </a:p>
        </p:txBody>
      </p:sp>
      <p:sp>
        <p:nvSpPr>
          <p:cNvPr id="4" name="Espace réservé de la date 3"/>
          <p:cNvSpPr>
            <a:spLocks noGrp="1"/>
          </p:cNvSpPr>
          <p:nvPr>
            <p:ph type="dt" sz="half" idx="10"/>
          </p:nvPr>
        </p:nvSpPr>
        <p:spPr/>
        <p:txBody>
          <a:bodyPr/>
          <a:lstStyle/>
          <a:p>
            <a:r>
              <a:rPr lang="fr-FR" smtClean="0"/>
              <a:t>TR </a:t>
            </a:r>
            <a:endParaRPr lang="fr-FR"/>
          </a:p>
        </p:txBody>
      </p:sp>
      <p:sp>
        <p:nvSpPr>
          <p:cNvPr id="5" name="Espace réservé du pied de page 4"/>
          <p:cNvSpPr>
            <a:spLocks noGrp="1"/>
          </p:cNvSpPr>
          <p:nvPr>
            <p:ph type="ftr" sz="quarter" idx="11"/>
          </p:nvPr>
        </p:nvSpPr>
        <p:spPr/>
        <p:txBody>
          <a:bodyPr/>
          <a:lstStyle/>
          <a:p>
            <a:r>
              <a:rPr lang="fr-FR" smtClean="0"/>
              <a:t>agrégation interne de Sciences Physique - exposé</a:t>
            </a:r>
            <a:endParaRPr lang="fr-FR"/>
          </a:p>
        </p:txBody>
      </p:sp>
      <p:sp>
        <p:nvSpPr>
          <p:cNvPr id="6" name="Espace réservé du numéro de diapositive 5"/>
          <p:cNvSpPr>
            <a:spLocks noGrp="1"/>
          </p:cNvSpPr>
          <p:nvPr>
            <p:ph type="sldNum" sz="quarter" idx="12"/>
          </p:nvPr>
        </p:nvSpPr>
        <p:spPr/>
        <p:txBody>
          <a:bodyPr/>
          <a:lstStyle/>
          <a:p>
            <a:fld id="{9616618C-1E39-4B41-BC92-BB300AB0610D}" type="slidenum">
              <a:rPr lang="fr-FR" smtClean="0"/>
              <a:t>‹N°›</a:t>
            </a:fld>
            <a:endParaRPr lang="fr-FR"/>
          </a:p>
        </p:txBody>
      </p:sp>
    </p:spTree>
    <p:extLst>
      <p:ext uri="{BB962C8B-B14F-4D97-AF65-F5344CB8AC3E}">
        <p14:creationId xmlns:p14="http://schemas.microsoft.com/office/powerpoint/2010/main" val="40477829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r>
              <a:rPr lang="fr-FR" smtClean="0"/>
              <a:t>TR </a:t>
            </a:r>
            <a:endParaRPr lang="fr-FR"/>
          </a:p>
        </p:txBody>
      </p:sp>
      <p:sp>
        <p:nvSpPr>
          <p:cNvPr id="5" name="Espace réservé du pied de page 4"/>
          <p:cNvSpPr>
            <a:spLocks noGrp="1"/>
          </p:cNvSpPr>
          <p:nvPr>
            <p:ph type="ftr" sz="quarter" idx="11"/>
          </p:nvPr>
        </p:nvSpPr>
        <p:spPr/>
        <p:txBody>
          <a:bodyPr/>
          <a:lstStyle/>
          <a:p>
            <a:r>
              <a:rPr lang="fr-FR" smtClean="0"/>
              <a:t>agrégation interne de Sciences Physique - exposé</a:t>
            </a:r>
            <a:endParaRPr lang="fr-FR"/>
          </a:p>
        </p:txBody>
      </p:sp>
      <p:sp>
        <p:nvSpPr>
          <p:cNvPr id="6" name="Espace réservé du numéro de diapositive 5"/>
          <p:cNvSpPr>
            <a:spLocks noGrp="1"/>
          </p:cNvSpPr>
          <p:nvPr>
            <p:ph type="sldNum" sz="quarter" idx="12"/>
          </p:nvPr>
        </p:nvSpPr>
        <p:spPr/>
        <p:txBody>
          <a:bodyPr/>
          <a:lstStyle/>
          <a:p>
            <a:fld id="{9616618C-1E39-4B41-BC92-BB300AB0610D}" type="slidenum">
              <a:rPr lang="fr-FR" smtClean="0"/>
              <a:t>‹N°›</a:t>
            </a:fld>
            <a:endParaRPr lang="fr-FR"/>
          </a:p>
        </p:txBody>
      </p:sp>
    </p:spTree>
    <p:extLst>
      <p:ext uri="{BB962C8B-B14F-4D97-AF65-F5344CB8AC3E}">
        <p14:creationId xmlns:p14="http://schemas.microsoft.com/office/powerpoint/2010/main" val="35208530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r>
              <a:rPr lang="fr-FR" smtClean="0"/>
              <a:t>TR </a:t>
            </a:r>
            <a:endParaRPr lang="fr-FR"/>
          </a:p>
        </p:txBody>
      </p:sp>
      <p:sp>
        <p:nvSpPr>
          <p:cNvPr id="5" name="Espace réservé du pied de page 4"/>
          <p:cNvSpPr>
            <a:spLocks noGrp="1"/>
          </p:cNvSpPr>
          <p:nvPr>
            <p:ph type="ftr" sz="quarter" idx="11"/>
          </p:nvPr>
        </p:nvSpPr>
        <p:spPr/>
        <p:txBody>
          <a:bodyPr/>
          <a:lstStyle/>
          <a:p>
            <a:r>
              <a:rPr lang="fr-FR" smtClean="0"/>
              <a:t>agrégation interne de Sciences Physique - exposé</a:t>
            </a:r>
            <a:endParaRPr lang="fr-FR"/>
          </a:p>
        </p:txBody>
      </p:sp>
      <p:sp>
        <p:nvSpPr>
          <p:cNvPr id="6" name="Espace réservé du numéro de diapositive 5"/>
          <p:cNvSpPr>
            <a:spLocks noGrp="1"/>
          </p:cNvSpPr>
          <p:nvPr>
            <p:ph type="sldNum" sz="quarter" idx="12"/>
          </p:nvPr>
        </p:nvSpPr>
        <p:spPr/>
        <p:txBody>
          <a:bodyPr/>
          <a:lstStyle/>
          <a:p>
            <a:fld id="{9616618C-1E39-4B41-BC92-BB300AB0610D}" type="slidenum">
              <a:rPr lang="fr-FR" smtClean="0"/>
              <a:t>‹N°›</a:t>
            </a:fld>
            <a:endParaRPr lang="fr-FR"/>
          </a:p>
        </p:txBody>
      </p:sp>
    </p:spTree>
    <p:extLst>
      <p:ext uri="{BB962C8B-B14F-4D97-AF65-F5344CB8AC3E}">
        <p14:creationId xmlns:p14="http://schemas.microsoft.com/office/powerpoint/2010/main" val="3114742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r>
              <a:rPr lang="fr-FR" smtClean="0"/>
              <a:t>TR </a:t>
            </a:r>
            <a:endParaRPr lang="fr-FR"/>
          </a:p>
        </p:txBody>
      </p:sp>
      <p:sp>
        <p:nvSpPr>
          <p:cNvPr id="5" name="Espace réservé du pied de page 4"/>
          <p:cNvSpPr>
            <a:spLocks noGrp="1"/>
          </p:cNvSpPr>
          <p:nvPr>
            <p:ph type="ftr" sz="quarter" idx="11"/>
          </p:nvPr>
        </p:nvSpPr>
        <p:spPr/>
        <p:txBody>
          <a:bodyPr/>
          <a:lstStyle/>
          <a:p>
            <a:r>
              <a:rPr lang="fr-FR" smtClean="0"/>
              <a:t>agrégation interne de Sciences Physique - exposé</a:t>
            </a:r>
            <a:endParaRPr lang="fr-FR"/>
          </a:p>
        </p:txBody>
      </p:sp>
      <p:sp>
        <p:nvSpPr>
          <p:cNvPr id="6" name="Espace réservé du numéro de diapositive 5"/>
          <p:cNvSpPr>
            <a:spLocks noGrp="1"/>
          </p:cNvSpPr>
          <p:nvPr>
            <p:ph type="sldNum" sz="quarter" idx="12"/>
          </p:nvPr>
        </p:nvSpPr>
        <p:spPr/>
        <p:txBody>
          <a:bodyPr/>
          <a:lstStyle/>
          <a:p>
            <a:fld id="{9616618C-1E39-4B41-BC92-BB300AB0610D}" type="slidenum">
              <a:rPr lang="fr-FR" smtClean="0"/>
              <a:t>‹N°›</a:t>
            </a:fld>
            <a:endParaRPr lang="fr-FR"/>
          </a:p>
        </p:txBody>
      </p:sp>
    </p:spTree>
    <p:extLst>
      <p:ext uri="{BB962C8B-B14F-4D97-AF65-F5344CB8AC3E}">
        <p14:creationId xmlns:p14="http://schemas.microsoft.com/office/powerpoint/2010/main" val="35117466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Modifiez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Espace réservé de la date 3"/>
          <p:cNvSpPr>
            <a:spLocks noGrp="1"/>
          </p:cNvSpPr>
          <p:nvPr>
            <p:ph type="dt" sz="half" idx="10"/>
          </p:nvPr>
        </p:nvSpPr>
        <p:spPr/>
        <p:txBody>
          <a:bodyPr/>
          <a:lstStyle/>
          <a:p>
            <a:r>
              <a:rPr lang="fr-FR" smtClean="0"/>
              <a:t>TR </a:t>
            </a:r>
            <a:endParaRPr lang="fr-FR"/>
          </a:p>
        </p:txBody>
      </p:sp>
      <p:sp>
        <p:nvSpPr>
          <p:cNvPr id="5" name="Espace réservé du pied de page 4"/>
          <p:cNvSpPr>
            <a:spLocks noGrp="1"/>
          </p:cNvSpPr>
          <p:nvPr>
            <p:ph type="ftr" sz="quarter" idx="11"/>
          </p:nvPr>
        </p:nvSpPr>
        <p:spPr/>
        <p:txBody>
          <a:bodyPr/>
          <a:lstStyle/>
          <a:p>
            <a:r>
              <a:rPr lang="fr-FR" smtClean="0"/>
              <a:t>agrégation interne de Sciences Physique - exposé</a:t>
            </a:r>
            <a:endParaRPr lang="fr-FR"/>
          </a:p>
        </p:txBody>
      </p:sp>
      <p:sp>
        <p:nvSpPr>
          <p:cNvPr id="6" name="Espace réservé du numéro de diapositive 5"/>
          <p:cNvSpPr>
            <a:spLocks noGrp="1"/>
          </p:cNvSpPr>
          <p:nvPr>
            <p:ph type="sldNum" sz="quarter" idx="12"/>
          </p:nvPr>
        </p:nvSpPr>
        <p:spPr/>
        <p:txBody>
          <a:bodyPr/>
          <a:lstStyle/>
          <a:p>
            <a:fld id="{9616618C-1E39-4B41-BC92-BB300AB0610D}" type="slidenum">
              <a:rPr lang="fr-FR" smtClean="0"/>
              <a:t>‹N°›</a:t>
            </a:fld>
            <a:endParaRPr lang="fr-FR"/>
          </a:p>
        </p:txBody>
      </p:sp>
    </p:spTree>
    <p:extLst>
      <p:ext uri="{BB962C8B-B14F-4D97-AF65-F5344CB8AC3E}">
        <p14:creationId xmlns:p14="http://schemas.microsoft.com/office/powerpoint/2010/main" val="37845218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r>
              <a:rPr lang="fr-FR" smtClean="0"/>
              <a:t>TR </a:t>
            </a:r>
            <a:endParaRPr lang="fr-FR"/>
          </a:p>
        </p:txBody>
      </p:sp>
      <p:sp>
        <p:nvSpPr>
          <p:cNvPr id="6" name="Espace réservé du pied de page 5"/>
          <p:cNvSpPr>
            <a:spLocks noGrp="1"/>
          </p:cNvSpPr>
          <p:nvPr>
            <p:ph type="ftr" sz="quarter" idx="11"/>
          </p:nvPr>
        </p:nvSpPr>
        <p:spPr/>
        <p:txBody>
          <a:bodyPr/>
          <a:lstStyle/>
          <a:p>
            <a:r>
              <a:rPr lang="fr-FR" smtClean="0"/>
              <a:t>agrégation interne de Sciences Physique - exposé</a:t>
            </a:r>
            <a:endParaRPr lang="fr-FR"/>
          </a:p>
        </p:txBody>
      </p:sp>
      <p:sp>
        <p:nvSpPr>
          <p:cNvPr id="7" name="Espace réservé du numéro de diapositive 6"/>
          <p:cNvSpPr>
            <a:spLocks noGrp="1"/>
          </p:cNvSpPr>
          <p:nvPr>
            <p:ph type="sldNum" sz="quarter" idx="12"/>
          </p:nvPr>
        </p:nvSpPr>
        <p:spPr/>
        <p:txBody>
          <a:bodyPr/>
          <a:lstStyle/>
          <a:p>
            <a:fld id="{9616618C-1E39-4B41-BC92-BB300AB0610D}" type="slidenum">
              <a:rPr lang="fr-FR" smtClean="0"/>
              <a:t>‹N°›</a:t>
            </a:fld>
            <a:endParaRPr lang="fr-FR"/>
          </a:p>
        </p:txBody>
      </p:sp>
    </p:spTree>
    <p:extLst>
      <p:ext uri="{BB962C8B-B14F-4D97-AF65-F5344CB8AC3E}">
        <p14:creationId xmlns:p14="http://schemas.microsoft.com/office/powerpoint/2010/main" val="14032959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r>
              <a:rPr lang="fr-FR" smtClean="0"/>
              <a:t>TR </a:t>
            </a:r>
            <a:endParaRPr lang="fr-FR"/>
          </a:p>
        </p:txBody>
      </p:sp>
      <p:sp>
        <p:nvSpPr>
          <p:cNvPr id="8" name="Espace réservé du pied de page 7"/>
          <p:cNvSpPr>
            <a:spLocks noGrp="1"/>
          </p:cNvSpPr>
          <p:nvPr>
            <p:ph type="ftr" sz="quarter" idx="11"/>
          </p:nvPr>
        </p:nvSpPr>
        <p:spPr/>
        <p:txBody>
          <a:bodyPr/>
          <a:lstStyle/>
          <a:p>
            <a:r>
              <a:rPr lang="fr-FR" smtClean="0"/>
              <a:t>agrégation interne de Sciences Physique - exposé</a:t>
            </a:r>
            <a:endParaRPr lang="fr-FR"/>
          </a:p>
        </p:txBody>
      </p:sp>
      <p:sp>
        <p:nvSpPr>
          <p:cNvPr id="9" name="Espace réservé du numéro de diapositive 8"/>
          <p:cNvSpPr>
            <a:spLocks noGrp="1"/>
          </p:cNvSpPr>
          <p:nvPr>
            <p:ph type="sldNum" sz="quarter" idx="12"/>
          </p:nvPr>
        </p:nvSpPr>
        <p:spPr/>
        <p:txBody>
          <a:bodyPr/>
          <a:lstStyle/>
          <a:p>
            <a:fld id="{9616618C-1E39-4B41-BC92-BB300AB0610D}" type="slidenum">
              <a:rPr lang="fr-FR" smtClean="0"/>
              <a:t>‹N°›</a:t>
            </a:fld>
            <a:endParaRPr lang="fr-FR"/>
          </a:p>
        </p:txBody>
      </p:sp>
    </p:spTree>
    <p:extLst>
      <p:ext uri="{BB962C8B-B14F-4D97-AF65-F5344CB8AC3E}">
        <p14:creationId xmlns:p14="http://schemas.microsoft.com/office/powerpoint/2010/main" val="22285976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2"/>
          <p:cNvSpPr>
            <a:spLocks noGrp="1"/>
          </p:cNvSpPr>
          <p:nvPr>
            <p:ph type="dt" sz="half" idx="10"/>
          </p:nvPr>
        </p:nvSpPr>
        <p:spPr/>
        <p:txBody>
          <a:bodyPr/>
          <a:lstStyle/>
          <a:p>
            <a:r>
              <a:rPr lang="fr-FR" smtClean="0"/>
              <a:t>TR </a:t>
            </a:r>
            <a:endParaRPr lang="fr-FR"/>
          </a:p>
        </p:txBody>
      </p:sp>
      <p:sp>
        <p:nvSpPr>
          <p:cNvPr id="4" name="Espace réservé du pied de page 3"/>
          <p:cNvSpPr>
            <a:spLocks noGrp="1"/>
          </p:cNvSpPr>
          <p:nvPr>
            <p:ph type="ftr" sz="quarter" idx="11"/>
          </p:nvPr>
        </p:nvSpPr>
        <p:spPr/>
        <p:txBody>
          <a:bodyPr/>
          <a:lstStyle/>
          <a:p>
            <a:r>
              <a:rPr lang="fr-FR" smtClean="0"/>
              <a:t>agrégation interne de Sciences Physique - exposé</a:t>
            </a:r>
            <a:endParaRPr lang="fr-FR"/>
          </a:p>
        </p:txBody>
      </p:sp>
      <p:sp>
        <p:nvSpPr>
          <p:cNvPr id="5" name="Espace réservé du numéro de diapositive 4"/>
          <p:cNvSpPr>
            <a:spLocks noGrp="1"/>
          </p:cNvSpPr>
          <p:nvPr>
            <p:ph type="sldNum" sz="quarter" idx="12"/>
          </p:nvPr>
        </p:nvSpPr>
        <p:spPr/>
        <p:txBody>
          <a:bodyPr/>
          <a:lstStyle/>
          <a:p>
            <a:fld id="{9616618C-1E39-4B41-BC92-BB300AB0610D}" type="slidenum">
              <a:rPr lang="fr-FR" smtClean="0"/>
              <a:t>‹N°›</a:t>
            </a:fld>
            <a:endParaRPr lang="fr-FR"/>
          </a:p>
        </p:txBody>
      </p:sp>
    </p:spTree>
    <p:extLst>
      <p:ext uri="{BB962C8B-B14F-4D97-AF65-F5344CB8AC3E}">
        <p14:creationId xmlns:p14="http://schemas.microsoft.com/office/powerpoint/2010/main" val="38468632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r>
              <a:rPr lang="fr-FR" smtClean="0"/>
              <a:t>TR </a:t>
            </a:r>
            <a:endParaRPr lang="fr-FR"/>
          </a:p>
        </p:txBody>
      </p:sp>
      <p:sp>
        <p:nvSpPr>
          <p:cNvPr id="3" name="Espace réservé du pied de page 2"/>
          <p:cNvSpPr>
            <a:spLocks noGrp="1"/>
          </p:cNvSpPr>
          <p:nvPr>
            <p:ph type="ftr" sz="quarter" idx="11"/>
          </p:nvPr>
        </p:nvSpPr>
        <p:spPr/>
        <p:txBody>
          <a:bodyPr/>
          <a:lstStyle/>
          <a:p>
            <a:r>
              <a:rPr lang="fr-FR" smtClean="0"/>
              <a:t>agrégation interne de Sciences Physique - exposé</a:t>
            </a:r>
            <a:endParaRPr lang="fr-FR"/>
          </a:p>
        </p:txBody>
      </p:sp>
      <p:sp>
        <p:nvSpPr>
          <p:cNvPr id="4" name="Espace réservé du numéro de diapositive 3"/>
          <p:cNvSpPr>
            <a:spLocks noGrp="1"/>
          </p:cNvSpPr>
          <p:nvPr>
            <p:ph type="sldNum" sz="quarter" idx="12"/>
          </p:nvPr>
        </p:nvSpPr>
        <p:spPr/>
        <p:txBody>
          <a:bodyPr/>
          <a:lstStyle/>
          <a:p>
            <a:fld id="{9616618C-1E39-4B41-BC92-BB300AB0610D}" type="slidenum">
              <a:rPr lang="fr-FR" smtClean="0"/>
              <a:t>‹N°›</a:t>
            </a:fld>
            <a:endParaRPr lang="fr-FR"/>
          </a:p>
        </p:txBody>
      </p:sp>
    </p:spTree>
    <p:extLst>
      <p:ext uri="{BB962C8B-B14F-4D97-AF65-F5344CB8AC3E}">
        <p14:creationId xmlns:p14="http://schemas.microsoft.com/office/powerpoint/2010/main" val="15899425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Modifiez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r>
              <a:rPr lang="fr-FR" smtClean="0"/>
              <a:t>TR </a:t>
            </a:r>
            <a:endParaRPr lang="fr-FR"/>
          </a:p>
        </p:txBody>
      </p:sp>
      <p:sp>
        <p:nvSpPr>
          <p:cNvPr id="6" name="Espace réservé du pied de page 5"/>
          <p:cNvSpPr>
            <a:spLocks noGrp="1"/>
          </p:cNvSpPr>
          <p:nvPr>
            <p:ph type="ftr" sz="quarter" idx="11"/>
          </p:nvPr>
        </p:nvSpPr>
        <p:spPr/>
        <p:txBody>
          <a:bodyPr/>
          <a:lstStyle/>
          <a:p>
            <a:r>
              <a:rPr lang="fr-FR" smtClean="0"/>
              <a:t>agrégation interne de Sciences Physique - exposé</a:t>
            </a:r>
            <a:endParaRPr lang="fr-FR"/>
          </a:p>
        </p:txBody>
      </p:sp>
      <p:sp>
        <p:nvSpPr>
          <p:cNvPr id="7" name="Espace réservé du numéro de diapositive 6"/>
          <p:cNvSpPr>
            <a:spLocks noGrp="1"/>
          </p:cNvSpPr>
          <p:nvPr>
            <p:ph type="sldNum" sz="quarter" idx="12"/>
          </p:nvPr>
        </p:nvSpPr>
        <p:spPr/>
        <p:txBody>
          <a:bodyPr/>
          <a:lstStyle/>
          <a:p>
            <a:fld id="{9616618C-1E39-4B41-BC92-BB300AB0610D}" type="slidenum">
              <a:rPr lang="fr-FR" smtClean="0"/>
              <a:t>‹N°›</a:t>
            </a:fld>
            <a:endParaRPr lang="fr-FR"/>
          </a:p>
        </p:txBody>
      </p:sp>
    </p:spTree>
    <p:extLst>
      <p:ext uri="{BB962C8B-B14F-4D97-AF65-F5344CB8AC3E}">
        <p14:creationId xmlns:p14="http://schemas.microsoft.com/office/powerpoint/2010/main" val="19159386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Modifiez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r>
              <a:rPr lang="fr-FR" smtClean="0"/>
              <a:t>TR </a:t>
            </a:r>
            <a:endParaRPr lang="fr-FR"/>
          </a:p>
        </p:txBody>
      </p:sp>
      <p:sp>
        <p:nvSpPr>
          <p:cNvPr id="6" name="Espace réservé du pied de page 5"/>
          <p:cNvSpPr>
            <a:spLocks noGrp="1"/>
          </p:cNvSpPr>
          <p:nvPr>
            <p:ph type="ftr" sz="quarter" idx="11"/>
          </p:nvPr>
        </p:nvSpPr>
        <p:spPr/>
        <p:txBody>
          <a:bodyPr/>
          <a:lstStyle/>
          <a:p>
            <a:r>
              <a:rPr lang="fr-FR" smtClean="0"/>
              <a:t>agrégation interne de Sciences Physique - exposé</a:t>
            </a:r>
            <a:endParaRPr lang="fr-FR"/>
          </a:p>
        </p:txBody>
      </p:sp>
      <p:sp>
        <p:nvSpPr>
          <p:cNvPr id="7" name="Espace réservé du numéro de diapositive 6"/>
          <p:cNvSpPr>
            <a:spLocks noGrp="1"/>
          </p:cNvSpPr>
          <p:nvPr>
            <p:ph type="sldNum" sz="quarter" idx="12"/>
          </p:nvPr>
        </p:nvSpPr>
        <p:spPr/>
        <p:txBody>
          <a:bodyPr/>
          <a:lstStyle/>
          <a:p>
            <a:fld id="{9616618C-1E39-4B41-BC92-BB300AB0610D}" type="slidenum">
              <a:rPr lang="fr-FR" smtClean="0"/>
              <a:t>‹N°›</a:t>
            </a:fld>
            <a:endParaRPr lang="fr-FR"/>
          </a:p>
        </p:txBody>
      </p:sp>
    </p:spTree>
    <p:extLst>
      <p:ext uri="{BB962C8B-B14F-4D97-AF65-F5344CB8AC3E}">
        <p14:creationId xmlns:p14="http://schemas.microsoft.com/office/powerpoint/2010/main" val="160325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Modifiez le style du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fr-FR" smtClean="0"/>
              <a:t>TR </a:t>
            </a:r>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fr-FR" smtClean="0"/>
              <a:t>agrégation interne de Sciences Physique - exposé</a:t>
            </a:r>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16618C-1E39-4B41-BC92-BB300AB0610D}" type="slidenum">
              <a:rPr lang="fr-FR" smtClean="0"/>
              <a:t>‹N°›</a:t>
            </a:fld>
            <a:endParaRPr lang="fr-FR"/>
          </a:p>
        </p:txBody>
      </p:sp>
    </p:spTree>
    <p:extLst>
      <p:ext uri="{BB962C8B-B14F-4D97-AF65-F5344CB8AC3E}">
        <p14:creationId xmlns:p14="http://schemas.microsoft.com/office/powerpoint/2010/main" val="8162587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9.xml.rels><?xml version="1.0" encoding="UTF-8" standalone="yes"?>
<Relationships xmlns="http://schemas.openxmlformats.org/package/2006/relationships"><Relationship Id="rId3" Type="http://schemas.openxmlformats.org/officeDocument/2006/relationships/hyperlink" Target="Activite1-Quanta%20de%20lumi&#232;re.doc"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avi"/><Relationship Id="rId1" Type="http://schemas.microsoft.com/office/2007/relationships/media" Target="../media/media1.avi"/><Relationship Id="rId6" Type="http://schemas.openxmlformats.org/officeDocument/2006/relationships/image" Target="../media/image25.png"/><Relationship Id="rId5" Type="http://schemas.openxmlformats.org/officeDocument/2006/relationships/hyperlink" Target="Activite2-Deux%20facettes%20de%20la%20lumi&#232;re.doc" TargetMode="External"/><Relationship Id="rId4" Type="http://schemas.openxmlformats.org/officeDocument/2006/relationships/notesSlide" Target="../notesSlides/notesSlide3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Activite3-Atomes%20Ne%20-%20ondes%20ou%20particules.doc" TargetMode="External"/><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hyperlink" Target="PhysRevA.46.R17.pdf" TargetMode="External"/><Relationship Id="rId4" Type="http://schemas.openxmlformats.org/officeDocument/2006/relationships/image" Target="../media/image27.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79512" y="1958975"/>
            <a:ext cx="8856984" cy="1470025"/>
          </a:xfrm>
        </p:spPr>
        <p:txBody>
          <a:bodyPr>
            <a:normAutofit/>
          </a:bodyPr>
          <a:lstStyle/>
          <a:p>
            <a:pPr algn="l"/>
            <a:r>
              <a:rPr lang="fr-FR" sz="4000" b="1" dirty="0" smtClean="0">
                <a:solidFill>
                  <a:schemeClr val="tx2"/>
                </a:solidFill>
              </a:rPr>
              <a:t>Dualité onde / corpuscule</a:t>
            </a:r>
            <a:endParaRPr lang="fr-FR" sz="4000" b="1" dirty="0">
              <a:solidFill>
                <a:schemeClr val="tx2"/>
              </a:solidFill>
            </a:endParaRPr>
          </a:p>
        </p:txBody>
      </p:sp>
      <p:sp>
        <p:nvSpPr>
          <p:cNvPr id="3" name="Sous-titre 2"/>
          <p:cNvSpPr>
            <a:spLocks noGrp="1"/>
          </p:cNvSpPr>
          <p:nvPr>
            <p:ph type="subTitle" idx="1"/>
          </p:nvPr>
        </p:nvSpPr>
        <p:spPr>
          <a:xfrm>
            <a:off x="251520" y="4077072"/>
            <a:ext cx="8496944" cy="913656"/>
          </a:xfrm>
        </p:spPr>
        <p:txBody>
          <a:bodyPr>
            <a:noAutofit/>
          </a:bodyPr>
          <a:lstStyle/>
          <a:p>
            <a:pPr algn="l"/>
            <a:r>
              <a:rPr lang="fr-FR" sz="2400" dirty="0" smtClean="0">
                <a:solidFill>
                  <a:schemeClr val="tx1">
                    <a:lumMod val="75000"/>
                    <a:lumOff val="25000"/>
                  </a:schemeClr>
                </a:solidFill>
              </a:rPr>
              <a:t>Exposé consistant en une présentation d'un concept et son exploitation pédagogique</a:t>
            </a:r>
          </a:p>
          <a:p>
            <a:endParaRPr lang="fr-FR" sz="2400" dirty="0">
              <a:solidFill>
                <a:schemeClr val="tx1">
                  <a:lumMod val="75000"/>
                  <a:lumOff val="25000"/>
                </a:schemeClr>
              </a:solidFill>
            </a:endParaRPr>
          </a:p>
        </p:txBody>
      </p:sp>
    </p:spTree>
    <p:extLst>
      <p:ext uri="{BB962C8B-B14F-4D97-AF65-F5344CB8AC3E}">
        <p14:creationId xmlns:p14="http://schemas.microsoft.com/office/powerpoint/2010/main" val="226596652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p:cNvSpPr>
            <a:spLocks noGrp="1"/>
          </p:cNvSpPr>
          <p:nvPr>
            <p:ph type="ftr" sz="quarter" idx="11"/>
          </p:nvPr>
        </p:nvSpPr>
        <p:spPr/>
        <p:txBody>
          <a:bodyPr/>
          <a:lstStyle/>
          <a:p>
            <a:r>
              <a:rPr lang="fr-FR" smtClean="0"/>
              <a:t>agrégation interne de Sciences Physique - exposé</a:t>
            </a:r>
            <a:endParaRPr lang="fr-FR"/>
          </a:p>
        </p:txBody>
      </p:sp>
      <p:sp>
        <p:nvSpPr>
          <p:cNvPr id="5" name="Espace réservé de la date 4"/>
          <p:cNvSpPr>
            <a:spLocks noGrp="1"/>
          </p:cNvSpPr>
          <p:nvPr>
            <p:ph type="dt" sz="half" idx="10"/>
          </p:nvPr>
        </p:nvSpPr>
        <p:spPr>
          <a:xfrm>
            <a:off x="457200" y="6453336"/>
            <a:ext cx="514400" cy="268139"/>
          </a:xfrm>
        </p:spPr>
        <p:style>
          <a:lnRef idx="1">
            <a:schemeClr val="dk1"/>
          </a:lnRef>
          <a:fillRef idx="3">
            <a:schemeClr val="dk1"/>
          </a:fillRef>
          <a:effectRef idx="2">
            <a:schemeClr val="dk1"/>
          </a:effectRef>
          <a:fontRef idx="minor">
            <a:schemeClr val="lt1"/>
          </a:fontRef>
        </p:style>
        <p:txBody>
          <a:bodyPr tIns="0" bIns="0" anchor="ctr"/>
          <a:lstStyle/>
          <a:p>
            <a:pPr algn="ctr"/>
            <a:r>
              <a:rPr lang="fr-FR" sz="1400" b="1" smtClean="0">
                <a:solidFill>
                  <a:schemeClr val="bg1"/>
                </a:solidFill>
              </a:rPr>
              <a:t>TR </a:t>
            </a:r>
            <a:endParaRPr lang="fr-FR" sz="1400" b="1" dirty="0">
              <a:solidFill>
                <a:schemeClr val="bg1"/>
              </a:solidFill>
            </a:endParaRPr>
          </a:p>
        </p:txBody>
      </p:sp>
      <p:sp>
        <p:nvSpPr>
          <p:cNvPr id="6" name="Espace réservé du numéro de diapositive 5"/>
          <p:cNvSpPr>
            <a:spLocks noGrp="1"/>
          </p:cNvSpPr>
          <p:nvPr>
            <p:ph type="sldNum" sz="quarter" idx="12"/>
          </p:nvPr>
        </p:nvSpPr>
        <p:spPr/>
        <p:txBody>
          <a:bodyPr/>
          <a:lstStyle/>
          <a:p>
            <a:fld id="{9616618C-1E39-4B41-BC92-BB300AB0610D}" type="slidenum">
              <a:rPr lang="fr-FR" smtClean="0"/>
              <a:t>10</a:t>
            </a:fld>
            <a:endParaRPr lang="fr-FR"/>
          </a:p>
        </p:txBody>
      </p:sp>
      <p:sp>
        <p:nvSpPr>
          <p:cNvPr id="11" name="Espace réservé du contenu 2"/>
          <p:cNvSpPr>
            <a:spLocks noGrp="1"/>
          </p:cNvSpPr>
          <p:nvPr>
            <p:ph idx="1"/>
          </p:nvPr>
        </p:nvSpPr>
        <p:spPr>
          <a:xfrm>
            <a:off x="467544" y="1484784"/>
            <a:ext cx="8280920" cy="4824536"/>
          </a:xfrm>
        </p:spPr>
        <p:txBody>
          <a:bodyPr>
            <a:noAutofit/>
          </a:bodyPr>
          <a:lstStyle/>
          <a:p>
            <a:pPr marL="0" indent="0">
              <a:spcBef>
                <a:spcPts val="0"/>
              </a:spcBef>
              <a:buNone/>
            </a:pPr>
            <a:r>
              <a:rPr lang="fr-FR" sz="2800" b="1" dirty="0" smtClean="0">
                <a:solidFill>
                  <a:schemeClr val="tx1"/>
                </a:solidFill>
              </a:rPr>
              <a:t>L’effet photoélectrique</a:t>
            </a:r>
          </a:p>
          <a:p>
            <a:pPr marL="0" indent="0">
              <a:buNone/>
            </a:pPr>
            <a:endParaRPr lang="fr-FR" sz="2000" dirty="0">
              <a:solidFill>
                <a:schemeClr val="accent6">
                  <a:lumMod val="75000"/>
                </a:schemeClr>
              </a:solidFill>
            </a:endParaRPr>
          </a:p>
        </p:txBody>
      </p:sp>
      <mc:AlternateContent xmlns:mc="http://schemas.openxmlformats.org/markup-compatibility/2006" xmlns:a14="http://schemas.microsoft.com/office/drawing/2010/main">
        <mc:Choice Requires="a14">
          <p:sp>
            <p:nvSpPr>
              <p:cNvPr id="9" name="ZoneTexte 8"/>
              <p:cNvSpPr txBox="1"/>
              <p:nvPr/>
            </p:nvSpPr>
            <p:spPr>
              <a:xfrm>
                <a:off x="539552" y="2132856"/>
                <a:ext cx="8280920" cy="4247317"/>
              </a:xfrm>
              <a:prstGeom prst="rect">
                <a:avLst/>
              </a:prstGeom>
              <a:noFill/>
            </p:spPr>
            <p:txBody>
              <a:bodyPr wrap="square" rtlCol="0">
                <a:spAutoFit/>
              </a:bodyPr>
              <a:lstStyle/>
              <a:p>
                <a:r>
                  <a:rPr lang="fr-FR" b="1" dirty="0" smtClean="0"/>
                  <a:t>Observation 3 </a:t>
                </a:r>
                <a:r>
                  <a:rPr lang="fr-FR" dirty="0" smtClean="0"/>
                  <a:t>: la fréquence de la lumière incidente est constante et on fait varier son intensité :</a:t>
                </a:r>
              </a:p>
              <a:p>
                <a:endParaRPr lang="fr-FR" dirty="0"/>
              </a:p>
              <a:p>
                <a:endParaRPr lang="fr-FR" dirty="0" smtClean="0"/>
              </a:p>
              <a:p>
                <a:endParaRPr lang="fr-FR" dirty="0"/>
              </a:p>
              <a:p>
                <a:endParaRPr lang="fr-FR" dirty="0" smtClean="0"/>
              </a:p>
              <a:p>
                <a:endParaRPr lang="fr-FR" dirty="0"/>
              </a:p>
              <a:p>
                <a:endParaRPr lang="fr-FR" dirty="0" smtClean="0"/>
              </a:p>
              <a:p>
                <a:endParaRPr lang="fr-FR" dirty="0"/>
              </a:p>
              <a:p>
                <a:endParaRPr lang="fr-FR" dirty="0" smtClean="0"/>
              </a:p>
              <a:p>
                <a:endParaRPr lang="fr-FR" dirty="0"/>
              </a:p>
              <a:p>
                <a:endParaRPr lang="fr-FR" dirty="0" smtClean="0"/>
              </a:p>
              <a:p>
                <a:r>
                  <a:rPr lang="fr-FR" b="1" dirty="0" smtClean="0">
                    <a:solidFill>
                      <a:schemeClr val="tx1"/>
                    </a:solidFill>
                  </a:rPr>
                  <a:t>Conclusion</a:t>
                </a:r>
                <a:r>
                  <a:rPr lang="fr-FR" dirty="0" smtClean="0">
                    <a:solidFill>
                      <a:schemeClr val="tx1"/>
                    </a:solidFill>
                  </a:rPr>
                  <a:t> : aucun électron n’est produit si </a:t>
                </a:r>
                <a14:m>
                  <m:oMath xmlns:m="http://schemas.openxmlformats.org/officeDocument/2006/math">
                    <m:r>
                      <a:rPr lang="fr-FR" i="1" dirty="0" smtClean="0">
                        <a:solidFill>
                          <a:schemeClr val="tx1"/>
                        </a:solidFill>
                        <a:latin typeface="Cambria Math"/>
                      </a:rPr>
                      <m:t>𝑓</m:t>
                    </m:r>
                  </m:oMath>
                </a14:m>
                <a:r>
                  <a:rPr lang="fr-FR" dirty="0" smtClean="0">
                    <a:solidFill>
                      <a:schemeClr val="tx1"/>
                    </a:solidFill>
                  </a:rPr>
                  <a:t> est en dessous d’un certain seuil. </a:t>
                </a:r>
                <a:r>
                  <a:rPr lang="fr-FR" b="1" dirty="0" smtClean="0">
                    <a:solidFill>
                      <a:schemeClr val="accent6">
                        <a:lumMod val="75000"/>
                      </a:schemeClr>
                    </a:solidFill>
                  </a:rPr>
                  <a:t>Ce seuil ne dépend pas de l’intensité du rayonnement</a:t>
                </a:r>
                <a:r>
                  <a:rPr lang="fr-FR" dirty="0" smtClean="0">
                    <a:solidFill>
                      <a:schemeClr val="accent6">
                        <a:lumMod val="75000"/>
                      </a:schemeClr>
                    </a:solidFill>
                  </a:rPr>
                  <a:t> </a:t>
                </a:r>
                <a:r>
                  <a:rPr lang="fr-FR" dirty="0" smtClean="0">
                    <a:solidFill>
                      <a:schemeClr val="tx1"/>
                    </a:solidFill>
                  </a:rPr>
                  <a:t>incident mais seulement du métal constituant l’émetteur.</a:t>
                </a:r>
                <a:endParaRPr lang="fr-FR" dirty="0">
                  <a:solidFill>
                    <a:schemeClr val="tx1"/>
                  </a:solidFill>
                </a:endParaRPr>
              </a:p>
            </p:txBody>
          </p:sp>
        </mc:Choice>
        <mc:Fallback xmlns="">
          <p:sp>
            <p:nvSpPr>
              <p:cNvPr id="9" name="ZoneTexte 8"/>
              <p:cNvSpPr txBox="1">
                <a:spLocks noRot="1" noChangeAspect="1" noMove="1" noResize="1" noEditPoints="1" noAdjustHandles="1" noChangeArrowheads="1" noChangeShapeType="1" noTextEdit="1"/>
              </p:cNvSpPr>
              <p:nvPr/>
            </p:nvSpPr>
            <p:spPr>
              <a:xfrm>
                <a:off x="539552" y="2132856"/>
                <a:ext cx="8280920" cy="4247317"/>
              </a:xfrm>
              <a:prstGeom prst="rect">
                <a:avLst/>
              </a:prstGeom>
              <a:blipFill rotWithShape="1">
                <a:blip r:embed="rId3"/>
                <a:stretch>
                  <a:fillRect l="-663" t="-717" r="-1325" b="-1291"/>
                </a:stretch>
              </a:blipFill>
            </p:spPr>
            <p:txBody>
              <a:bodyPr/>
              <a:lstStyle/>
              <a:p>
                <a:r>
                  <a:rPr lang="fr-FR">
                    <a:noFill/>
                  </a:rPr>
                  <a:t> </a:t>
                </a:r>
              </a:p>
            </p:txBody>
          </p:sp>
        </mc:Fallback>
      </mc:AlternateContent>
      <p:pic>
        <p:nvPicPr>
          <p:cNvPr id="10" name="Image 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323108" y="2793628"/>
            <a:ext cx="5112568" cy="2505665"/>
          </a:xfrm>
          <a:prstGeom prst="rect">
            <a:avLst/>
          </a:prstGeom>
        </p:spPr>
      </p:pic>
      <p:sp>
        <p:nvSpPr>
          <p:cNvPr id="13" name="Titre 1"/>
          <p:cNvSpPr>
            <a:spLocks noGrp="1"/>
          </p:cNvSpPr>
          <p:nvPr>
            <p:ph type="title"/>
          </p:nvPr>
        </p:nvSpPr>
        <p:spPr>
          <a:xfrm>
            <a:off x="251520" y="274638"/>
            <a:ext cx="8784976" cy="1143000"/>
          </a:xfrm>
        </p:spPr>
        <p:txBody>
          <a:bodyPr>
            <a:noAutofit/>
          </a:bodyPr>
          <a:lstStyle/>
          <a:p>
            <a:pPr algn="l"/>
            <a:r>
              <a:rPr lang="fr-FR" sz="3200" b="1" dirty="0" smtClean="0">
                <a:solidFill>
                  <a:schemeClr val="tx2"/>
                </a:solidFill>
              </a:rPr>
              <a:t>1. Dualité onde/corpuscule de la lumière</a:t>
            </a:r>
            <a:endParaRPr lang="fr-FR" sz="3200" b="1" dirty="0">
              <a:solidFill>
                <a:schemeClr val="tx2"/>
              </a:solidFill>
            </a:endParaRPr>
          </a:p>
        </p:txBody>
      </p:sp>
    </p:spTree>
    <p:extLst>
      <p:ext uri="{BB962C8B-B14F-4D97-AF65-F5344CB8AC3E}">
        <p14:creationId xmlns:p14="http://schemas.microsoft.com/office/powerpoint/2010/main" val="1049550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p:cNvSpPr>
            <a:spLocks noGrp="1"/>
          </p:cNvSpPr>
          <p:nvPr>
            <p:ph type="ftr" sz="quarter" idx="11"/>
          </p:nvPr>
        </p:nvSpPr>
        <p:spPr/>
        <p:txBody>
          <a:bodyPr/>
          <a:lstStyle/>
          <a:p>
            <a:r>
              <a:rPr lang="fr-FR" smtClean="0"/>
              <a:t>agrégation interne de Sciences Physique - exposé</a:t>
            </a:r>
            <a:endParaRPr lang="fr-FR"/>
          </a:p>
        </p:txBody>
      </p:sp>
      <p:sp>
        <p:nvSpPr>
          <p:cNvPr id="5" name="Espace réservé de la date 4"/>
          <p:cNvSpPr>
            <a:spLocks noGrp="1"/>
          </p:cNvSpPr>
          <p:nvPr>
            <p:ph type="dt" sz="half" idx="10"/>
          </p:nvPr>
        </p:nvSpPr>
        <p:spPr>
          <a:xfrm>
            <a:off x="457200" y="6453336"/>
            <a:ext cx="514400" cy="268139"/>
          </a:xfrm>
        </p:spPr>
        <p:style>
          <a:lnRef idx="1">
            <a:schemeClr val="dk1"/>
          </a:lnRef>
          <a:fillRef idx="3">
            <a:schemeClr val="dk1"/>
          </a:fillRef>
          <a:effectRef idx="2">
            <a:schemeClr val="dk1"/>
          </a:effectRef>
          <a:fontRef idx="minor">
            <a:schemeClr val="lt1"/>
          </a:fontRef>
        </p:style>
        <p:txBody>
          <a:bodyPr tIns="0" bIns="0" anchor="ctr"/>
          <a:lstStyle/>
          <a:p>
            <a:pPr algn="ctr"/>
            <a:r>
              <a:rPr lang="fr-FR" sz="1400" b="1" smtClean="0">
                <a:solidFill>
                  <a:schemeClr val="bg1"/>
                </a:solidFill>
              </a:rPr>
              <a:t>TR </a:t>
            </a:r>
            <a:endParaRPr lang="fr-FR" sz="1400" b="1" dirty="0">
              <a:solidFill>
                <a:schemeClr val="bg1"/>
              </a:solidFill>
            </a:endParaRPr>
          </a:p>
        </p:txBody>
      </p:sp>
      <p:sp>
        <p:nvSpPr>
          <p:cNvPr id="6" name="Espace réservé du numéro de diapositive 5"/>
          <p:cNvSpPr>
            <a:spLocks noGrp="1"/>
          </p:cNvSpPr>
          <p:nvPr>
            <p:ph type="sldNum" sz="quarter" idx="12"/>
          </p:nvPr>
        </p:nvSpPr>
        <p:spPr/>
        <p:txBody>
          <a:bodyPr/>
          <a:lstStyle/>
          <a:p>
            <a:fld id="{9616618C-1E39-4B41-BC92-BB300AB0610D}" type="slidenum">
              <a:rPr lang="fr-FR" smtClean="0"/>
              <a:t>11</a:t>
            </a:fld>
            <a:endParaRPr lang="fr-FR"/>
          </a:p>
        </p:txBody>
      </p:sp>
      <p:sp>
        <p:nvSpPr>
          <p:cNvPr id="11" name="Espace réservé du contenu 2"/>
          <p:cNvSpPr>
            <a:spLocks noGrp="1"/>
          </p:cNvSpPr>
          <p:nvPr>
            <p:ph idx="1"/>
          </p:nvPr>
        </p:nvSpPr>
        <p:spPr>
          <a:xfrm>
            <a:off x="467544" y="1484784"/>
            <a:ext cx="8280920" cy="4824536"/>
          </a:xfrm>
        </p:spPr>
        <p:txBody>
          <a:bodyPr>
            <a:noAutofit/>
          </a:bodyPr>
          <a:lstStyle/>
          <a:p>
            <a:pPr marL="0" indent="0">
              <a:spcBef>
                <a:spcPts val="0"/>
              </a:spcBef>
              <a:buNone/>
            </a:pPr>
            <a:r>
              <a:rPr lang="fr-FR" sz="2800" b="1" dirty="0" smtClean="0">
                <a:solidFill>
                  <a:schemeClr val="tx1"/>
                </a:solidFill>
              </a:rPr>
              <a:t>L’effet photoélectrique</a:t>
            </a:r>
          </a:p>
          <a:p>
            <a:pPr marL="0" indent="0">
              <a:buNone/>
            </a:pPr>
            <a:endParaRPr lang="fr-FR" sz="2000" dirty="0">
              <a:solidFill>
                <a:schemeClr val="accent6">
                  <a:lumMod val="75000"/>
                </a:schemeClr>
              </a:solidFill>
            </a:endParaRPr>
          </a:p>
        </p:txBody>
      </p:sp>
      <mc:AlternateContent xmlns:mc="http://schemas.openxmlformats.org/markup-compatibility/2006" xmlns:a14="http://schemas.microsoft.com/office/drawing/2010/main">
        <mc:Choice Requires="a14">
          <p:sp>
            <p:nvSpPr>
              <p:cNvPr id="3" name="Rectangle 2"/>
              <p:cNvSpPr/>
              <p:nvPr/>
            </p:nvSpPr>
            <p:spPr>
              <a:xfrm>
                <a:off x="611560" y="2132856"/>
                <a:ext cx="7560840" cy="2662267"/>
              </a:xfrm>
              <a:prstGeom prst="rect">
                <a:avLst/>
              </a:prstGeom>
            </p:spPr>
            <p:txBody>
              <a:bodyPr wrap="square">
                <a:spAutoFit/>
              </a:bodyPr>
              <a:lstStyle/>
              <a:p>
                <a:pPr>
                  <a:spcAft>
                    <a:spcPts val="600"/>
                  </a:spcAft>
                </a:pPr>
                <a:r>
                  <a:rPr lang="fr-FR" b="1" dirty="0" smtClean="0">
                    <a:solidFill>
                      <a:schemeClr val="tx1"/>
                    </a:solidFill>
                  </a:rPr>
                  <a:t>Albert Einstein en 1905 : </a:t>
                </a:r>
              </a:p>
              <a:p>
                <a:r>
                  <a:rPr lang="fr-FR" dirty="0" smtClean="0">
                    <a:solidFill>
                      <a:schemeClr val="tx1"/>
                    </a:solidFill>
                  </a:rPr>
                  <a:t>«</a:t>
                </a:r>
                <a:r>
                  <a:rPr lang="fr-FR" dirty="0">
                    <a:solidFill>
                      <a:schemeClr val="tx1"/>
                    </a:solidFill>
                  </a:rPr>
                  <a:t> </a:t>
                </a:r>
                <a:r>
                  <a:rPr lang="fr-FR" i="1" dirty="0">
                    <a:solidFill>
                      <a:schemeClr val="tx1"/>
                    </a:solidFill>
                  </a:rPr>
                  <a:t>l'énergie d'un rayon lumineux se propageant </a:t>
                </a:r>
                <a:r>
                  <a:rPr lang="fr-FR" i="1" dirty="0" smtClean="0">
                    <a:solidFill>
                      <a:schemeClr val="tx1"/>
                    </a:solidFill>
                  </a:rPr>
                  <a:t>depuis un point source n’est pas distribuée de façon continue dans un espace de plus en plus grand mais consiste en un nombre fini de quanta d’énergie qui sont localisés en certains points de l’espace, se déplacent sans se diviser, et qui peuvent seulement être produits ou absorbés par unités entières.</a:t>
                </a:r>
                <a:r>
                  <a:rPr lang="fr-FR" dirty="0" smtClean="0">
                    <a:solidFill>
                      <a:schemeClr val="tx1"/>
                    </a:solidFill>
                  </a:rPr>
                  <a:t> »</a:t>
                </a:r>
              </a:p>
              <a:p>
                <a:r>
                  <a:rPr lang="fr-FR" dirty="0" smtClean="0">
                    <a:solidFill>
                      <a:schemeClr val="tx1"/>
                    </a:solidFill>
                  </a:rPr>
                  <a:t>Einstein baptisera plus tard ses quantas </a:t>
                </a:r>
                <a:r>
                  <a:rPr lang="fr-FR" b="1" dirty="0" smtClean="0">
                    <a:solidFill>
                      <a:schemeClr val="accent6">
                        <a:lumMod val="75000"/>
                      </a:schemeClr>
                    </a:solidFill>
                  </a:rPr>
                  <a:t>des photons </a:t>
                </a:r>
                <a:r>
                  <a:rPr lang="fr-FR" dirty="0" smtClean="0">
                    <a:solidFill>
                      <a:schemeClr val="tx1"/>
                    </a:solidFill>
                  </a:rPr>
                  <a:t>et leur attribue l’énergie :</a:t>
                </a:r>
                <a:endParaRPr lang="fr-FR" dirty="0">
                  <a:solidFill>
                    <a:schemeClr val="tx1"/>
                  </a:solidFill>
                </a:endParaRPr>
              </a:p>
              <a:p>
                <a:pPr/>
                <a14:m>
                  <m:oMathPara xmlns:m="http://schemas.openxmlformats.org/officeDocument/2006/math">
                    <m:oMathParaPr>
                      <m:jc m:val="centerGroup"/>
                    </m:oMathParaPr>
                    <m:oMath xmlns:m="http://schemas.openxmlformats.org/officeDocument/2006/math">
                      <m:r>
                        <a:rPr lang="fr-FR" b="1" i="1" smtClean="0">
                          <a:solidFill>
                            <a:schemeClr val="accent6">
                              <a:lumMod val="75000"/>
                            </a:schemeClr>
                          </a:solidFill>
                          <a:latin typeface="Cambria Math"/>
                        </a:rPr>
                        <m:t>𝑬</m:t>
                      </m:r>
                      <m:r>
                        <a:rPr lang="fr-FR" b="1" i="1" smtClean="0">
                          <a:solidFill>
                            <a:schemeClr val="accent6">
                              <a:lumMod val="75000"/>
                            </a:schemeClr>
                          </a:solidFill>
                          <a:latin typeface="Cambria Math"/>
                        </a:rPr>
                        <m:t>=</m:t>
                      </m:r>
                      <m:r>
                        <a:rPr lang="fr-FR" b="1" i="1" smtClean="0">
                          <a:solidFill>
                            <a:schemeClr val="accent6">
                              <a:lumMod val="75000"/>
                            </a:schemeClr>
                          </a:solidFill>
                          <a:latin typeface="Cambria Math"/>
                        </a:rPr>
                        <m:t>𝒉𝒇</m:t>
                      </m:r>
                    </m:oMath>
                  </m:oMathPara>
                </a14:m>
                <a:endParaRPr lang="fr-FR" b="1" dirty="0" smtClean="0">
                  <a:solidFill>
                    <a:schemeClr val="accent6">
                      <a:lumMod val="75000"/>
                    </a:schemeClr>
                  </a:solidFill>
                </a:endParaRPr>
              </a:p>
            </p:txBody>
          </p:sp>
        </mc:Choice>
        <mc:Fallback xmlns="">
          <p:sp>
            <p:nvSpPr>
              <p:cNvPr id="3" name="Rectangle 2"/>
              <p:cNvSpPr>
                <a:spLocks noRot="1" noChangeAspect="1" noMove="1" noResize="1" noEditPoints="1" noAdjustHandles="1" noChangeArrowheads="1" noChangeShapeType="1" noTextEdit="1"/>
              </p:cNvSpPr>
              <p:nvPr/>
            </p:nvSpPr>
            <p:spPr>
              <a:xfrm>
                <a:off x="611560" y="2132856"/>
                <a:ext cx="7560840" cy="2662267"/>
              </a:xfrm>
              <a:prstGeom prst="rect">
                <a:avLst/>
              </a:prstGeom>
              <a:blipFill rotWithShape="1">
                <a:blip r:embed="rId3"/>
                <a:stretch>
                  <a:fillRect l="-645" t="-1144" b="-1373"/>
                </a:stretch>
              </a:blipFill>
            </p:spPr>
            <p:txBody>
              <a:bodyPr/>
              <a:lstStyle/>
              <a:p>
                <a:r>
                  <a:rPr lang="fr-FR">
                    <a:noFill/>
                  </a:rPr>
                  <a:t> </a:t>
                </a:r>
              </a:p>
            </p:txBody>
          </p:sp>
        </mc:Fallback>
      </mc:AlternateContent>
      <p:sp>
        <p:nvSpPr>
          <p:cNvPr id="12" name="Titre 1"/>
          <p:cNvSpPr>
            <a:spLocks noGrp="1"/>
          </p:cNvSpPr>
          <p:nvPr>
            <p:ph type="title"/>
          </p:nvPr>
        </p:nvSpPr>
        <p:spPr>
          <a:xfrm>
            <a:off x="251520" y="274638"/>
            <a:ext cx="8784976" cy="1143000"/>
          </a:xfrm>
        </p:spPr>
        <p:txBody>
          <a:bodyPr>
            <a:noAutofit/>
          </a:bodyPr>
          <a:lstStyle/>
          <a:p>
            <a:pPr algn="l"/>
            <a:r>
              <a:rPr lang="fr-FR" sz="3200" b="1" dirty="0" smtClean="0">
                <a:solidFill>
                  <a:schemeClr val="tx2"/>
                </a:solidFill>
              </a:rPr>
              <a:t>1. Dualité onde/corpuscule de la lumière</a:t>
            </a:r>
            <a:endParaRPr lang="fr-FR" sz="3200" b="1" dirty="0">
              <a:solidFill>
                <a:schemeClr val="tx2"/>
              </a:solidFill>
            </a:endParaRPr>
          </a:p>
        </p:txBody>
      </p:sp>
    </p:spTree>
    <p:extLst>
      <p:ext uri="{BB962C8B-B14F-4D97-AF65-F5344CB8AC3E}">
        <p14:creationId xmlns:p14="http://schemas.microsoft.com/office/powerpoint/2010/main" val="22835326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p:cNvSpPr>
            <a:spLocks noGrp="1"/>
          </p:cNvSpPr>
          <p:nvPr>
            <p:ph type="ftr" sz="quarter" idx="11"/>
          </p:nvPr>
        </p:nvSpPr>
        <p:spPr/>
        <p:txBody>
          <a:bodyPr/>
          <a:lstStyle/>
          <a:p>
            <a:r>
              <a:rPr lang="fr-FR" smtClean="0"/>
              <a:t>agrégation interne de Sciences Physique - exposé</a:t>
            </a:r>
            <a:endParaRPr lang="fr-FR"/>
          </a:p>
        </p:txBody>
      </p:sp>
      <p:sp>
        <p:nvSpPr>
          <p:cNvPr id="5" name="Espace réservé de la date 4"/>
          <p:cNvSpPr>
            <a:spLocks noGrp="1"/>
          </p:cNvSpPr>
          <p:nvPr>
            <p:ph type="dt" sz="half" idx="10"/>
          </p:nvPr>
        </p:nvSpPr>
        <p:spPr>
          <a:xfrm>
            <a:off x="457200" y="6453336"/>
            <a:ext cx="514400" cy="268139"/>
          </a:xfrm>
        </p:spPr>
        <p:style>
          <a:lnRef idx="1">
            <a:schemeClr val="dk1"/>
          </a:lnRef>
          <a:fillRef idx="3">
            <a:schemeClr val="dk1"/>
          </a:fillRef>
          <a:effectRef idx="2">
            <a:schemeClr val="dk1"/>
          </a:effectRef>
          <a:fontRef idx="minor">
            <a:schemeClr val="lt1"/>
          </a:fontRef>
        </p:style>
        <p:txBody>
          <a:bodyPr tIns="0" bIns="0" anchor="ctr"/>
          <a:lstStyle/>
          <a:p>
            <a:pPr algn="ctr"/>
            <a:r>
              <a:rPr lang="fr-FR" sz="1400" b="1" smtClean="0">
                <a:solidFill>
                  <a:schemeClr val="bg1"/>
                </a:solidFill>
              </a:rPr>
              <a:t>TR </a:t>
            </a:r>
            <a:endParaRPr lang="fr-FR" sz="1400" b="1" dirty="0">
              <a:solidFill>
                <a:schemeClr val="bg1"/>
              </a:solidFill>
            </a:endParaRPr>
          </a:p>
        </p:txBody>
      </p:sp>
      <p:sp>
        <p:nvSpPr>
          <p:cNvPr id="6" name="Espace réservé du numéro de diapositive 5"/>
          <p:cNvSpPr>
            <a:spLocks noGrp="1"/>
          </p:cNvSpPr>
          <p:nvPr>
            <p:ph type="sldNum" sz="quarter" idx="12"/>
          </p:nvPr>
        </p:nvSpPr>
        <p:spPr/>
        <p:txBody>
          <a:bodyPr/>
          <a:lstStyle/>
          <a:p>
            <a:fld id="{9616618C-1E39-4B41-BC92-BB300AB0610D}" type="slidenum">
              <a:rPr lang="fr-FR" smtClean="0"/>
              <a:t>12</a:t>
            </a:fld>
            <a:endParaRPr lang="fr-FR"/>
          </a:p>
        </p:txBody>
      </p:sp>
      <p:sp>
        <p:nvSpPr>
          <p:cNvPr id="7" name="Titre 1"/>
          <p:cNvSpPr>
            <a:spLocks noGrp="1"/>
          </p:cNvSpPr>
          <p:nvPr>
            <p:ph type="title"/>
          </p:nvPr>
        </p:nvSpPr>
        <p:spPr>
          <a:xfrm>
            <a:off x="251520" y="274638"/>
            <a:ext cx="8784976" cy="1143000"/>
          </a:xfrm>
        </p:spPr>
        <p:txBody>
          <a:bodyPr>
            <a:noAutofit/>
          </a:bodyPr>
          <a:lstStyle/>
          <a:p>
            <a:pPr algn="l"/>
            <a:r>
              <a:rPr lang="fr-FR" sz="3200" b="1" dirty="0">
                <a:solidFill>
                  <a:schemeClr val="tx2"/>
                </a:solidFill>
              </a:rPr>
              <a:t>2</a:t>
            </a:r>
            <a:r>
              <a:rPr lang="fr-FR" sz="3200" b="1" dirty="0" smtClean="0">
                <a:solidFill>
                  <a:schemeClr val="tx2"/>
                </a:solidFill>
              </a:rPr>
              <a:t>. Dualité onde/corpuscule de la matière</a:t>
            </a:r>
            <a:endParaRPr lang="fr-FR" sz="3200" b="1" dirty="0">
              <a:solidFill>
                <a:schemeClr val="tx2"/>
              </a:solidFill>
            </a:endParaRPr>
          </a:p>
        </p:txBody>
      </p:sp>
      <mc:AlternateContent xmlns:mc="http://schemas.openxmlformats.org/markup-compatibility/2006" xmlns:a14="http://schemas.microsoft.com/office/drawing/2010/main">
        <mc:Choice Requires="a14">
          <p:sp>
            <p:nvSpPr>
              <p:cNvPr id="8" name="ZoneTexte 7"/>
              <p:cNvSpPr txBox="1"/>
              <p:nvPr/>
            </p:nvSpPr>
            <p:spPr>
              <a:xfrm>
                <a:off x="899592" y="1412776"/>
                <a:ext cx="7632848" cy="3160224"/>
              </a:xfrm>
              <a:prstGeom prst="rect">
                <a:avLst/>
              </a:prstGeom>
              <a:noFill/>
            </p:spPr>
            <p:txBody>
              <a:bodyPr wrap="square" rtlCol="0">
                <a:spAutoFit/>
              </a:bodyPr>
              <a:lstStyle/>
              <a:p>
                <a:r>
                  <a:rPr lang="fr-FR" sz="2000" b="1" dirty="0" smtClean="0">
                    <a:solidFill>
                      <a:schemeClr val="tx1"/>
                    </a:solidFill>
                  </a:rPr>
                  <a:t>La relation de De Broglie</a:t>
                </a:r>
              </a:p>
              <a:p>
                <a:r>
                  <a:rPr lang="fr-FR" sz="2000" dirty="0" smtClean="0">
                    <a:solidFill>
                      <a:schemeClr val="tx1"/>
                    </a:solidFill>
                  </a:rPr>
                  <a:t>À tout corpuscule dont la quantité de mouvement vaut p, on peut associer un comportement ondulatoire avec une longueur d’onde de valeur :</a:t>
                </a:r>
              </a:p>
              <a:p>
                <a:endParaRPr lang="fr-FR" sz="2000" dirty="0">
                  <a:solidFill>
                    <a:schemeClr val="tx1"/>
                  </a:solidFill>
                </a:endParaRPr>
              </a:p>
              <a:p>
                <a:pPr/>
                <a14:m>
                  <m:oMathPara xmlns:m="http://schemas.openxmlformats.org/officeDocument/2006/math">
                    <m:oMathParaPr>
                      <m:jc m:val="centerGroup"/>
                    </m:oMathParaPr>
                    <m:oMath xmlns:m="http://schemas.openxmlformats.org/officeDocument/2006/math">
                      <m:r>
                        <a:rPr lang="fr-FR" sz="2000" b="1" i="1" dirty="0" smtClean="0">
                          <a:solidFill>
                            <a:schemeClr val="accent6">
                              <a:lumMod val="75000"/>
                            </a:schemeClr>
                          </a:solidFill>
                          <a:latin typeface="Cambria Math"/>
                        </a:rPr>
                        <m:t>𝝀</m:t>
                      </m:r>
                      <m:r>
                        <a:rPr lang="fr-FR" sz="2000" b="1" i="1">
                          <a:solidFill>
                            <a:schemeClr val="accent6">
                              <a:lumMod val="75000"/>
                            </a:schemeClr>
                          </a:solidFill>
                          <a:latin typeface="Cambria Math"/>
                        </a:rPr>
                        <m:t>=</m:t>
                      </m:r>
                      <m:f>
                        <m:fPr>
                          <m:ctrlPr>
                            <a:rPr lang="fr-FR" sz="2000" b="1" i="1" smtClean="0">
                              <a:solidFill>
                                <a:schemeClr val="accent6">
                                  <a:lumMod val="75000"/>
                                </a:schemeClr>
                              </a:solidFill>
                              <a:latin typeface="Cambria Math"/>
                            </a:rPr>
                          </m:ctrlPr>
                        </m:fPr>
                        <m:num>
                          <m:r>
                            <a:rPr lang="fr-FR" sz="2000" b="1" i="1" smtClean="0">
                              <a:solidFill>
                                <a:schemeClr val="accent6">
                                  <a:lumMod val="75000"/>
                                </a:schemeClr>
                              </a:solidFill>
                              <a:latin typeface="Cambria Math"/>
                            </a:rPr>
                            <m:t>𝒉</m:t>
                          </m:r>
                        </m:num>
                        <m:den>
                          <m:r>
                            <a:rPr lang="fr-FR" sz="2000" b="1" i="1" smtClean="0">
                              <a:solidFill>
                                <a:schemeClr val="accent6">
                                  <a:lumMod val="75000"/>
                                </a:schemeClr>
                              </a:solidFill>
                              <a:latin typeface="Cambria Math"/>
                            </a:rPr>
                            <m:t>𝒑</m:t>
                          </m:r>
                        </m:den>
                      </m:f>
                    </m:oMath>
                  </m:oMathPara>
                </a14:m>
                <a:endParaRPr lang="fr-FR" sz="2000" b="1" dirty="0">
                  <a:solidFill>
                    <a:schemeClr val="tx1"/>
                  </a:solidFill>
                </a:endParaRPr>
              </a:p>
              <a:p>
                <a:endParaRPr lang="fr-FR" sz="2000" dirty="0" smtClean="0">
                  <a:solidFill>
                    <a:schemeClr val="tx1"/>
                  </a:solidFill>
                </a:endParaRPr>
              </a:p>
              <a:p>
                <a:r>
                  <a:rPr lang="fr-FR" sz="2000" dirty="0" smtClean="0">
                    <a:solidFill>
                      <a:schemeClr val="tx1"/>
                    </a:solidFill>
                  </a:rPr>
                  <a:t>avec </a:t>
                </a:r>
                <a14:m>
                  <m:oMath xmlns:m="http://schemas.openxmlformats.org/officeDocument/2006/math">
                    <m:r>
                      <a:rPr lang="fr-FR" sz="2000" i="1" dirty="0">
                        <a:solidFill>
                          <a:schemeClr val="tx1"/>
                        </a:solidFill>
                        <a:latin typeface="Cambria Math"/>
                      </a:rPr>
                      <m:t>h</m:t>
                    </m:r>
                    <m:r>
                      <a:rPr lang="fr-FR" sz="2000" i="1" dirty="0">
                        <a:solidFill>
                          <a:schemeClr val="tx1"/>
                        </a:solidFill>
                        <a:latin typeface="Cambria Math"/>
                      </a:rPr>
                      <m:t> = 6,63× </m:t>
                    </m:r>
                    <m:sSup>
                      <m:sSupPr>
                        <m:ctrlPr>
                          <a:rPr lang="fr-FR" sz="2000" i="1" dirty="0">
                            <a:solidFill>
                              <a:schemeClr val="tx1"/>
                            </a:solidFill>
                            <a:latin typeface="Cambria Math"/>
                          </a:rPr>
                        </m:ctrlPr>
                      </m:sSupPr>
                      <m:e>
                        <m:r>
                          <a:rPr lang="fr-FR" sz="2000" i="1" dirty="0">
                            <a:solidFill>
                              <a:schemeClr val="tx1"/>
                            </a:solidFill>
                            <a:latin typeface="Cambria Math"/>
                          </a:rPr>
                          <m:t>10</m:t>
                        </m:r>
                      </m:e>
                      <m:sup>
                        <m:r>
                          <a:rPr lang="fr-FR" sz="2000" i="1" dirty="0">
                            <a:solidFill>
                              <a:schemeClr val="tx1"/>
                            </a:solidFill>
                            <a:latin typeface="Cambria Math"/>
                          </a:rPr>
                          <m:t>−34</m:t>
                        </m:r>
                      </m:sup>
                    </m:sSup>
                    <m:r>
                      <a:rPr lang="fr-FR" sz="2000" i="1" dirty="0">
                        <a:solidFill>
                          <a:schemeClr val="tx1"/>
                        </a:solidFill>
                        <a:latin typeface="Cambria Math"/>
                      </a:rPr>
                      <m:t> </m:t>
                    </m:r>
                    <m:r>
                      <m:rPr>
                        <m:sty m:val="p"/>
                      </m:rPr>
                      <a:rPr lang="fr-FR" sz="2000" dirty="0">
                        <a:solidFill>
                          <a:schemeClr val="tx1"/>
                        </a:solidFill>
                        <a:latin typeface="Cambria Math"/>
                      </a:rPr>
                      <m:t>J</m:t>
                    </m:r>
                    <m:r>
                      <a:rPr lang="fr-FR" sz="2000" dirty="0">
                        <a:solidFill>
                          <a:schemeClr val="tx1"/>
                        </a:solidFill>
                        <a:latin typeface="Cambria Math"/>
                        <a:ea typeface="Cambria Math"/>
                      </a:rPr>
                      <m:t>∙</m:t>
                    </m:r>
                    <m:r>
                      <m:rPr>
                        <m:sty m:val="p"/>
                      </m:rPr>
                      <a:rPr lang="fr-FR" sz="2000" dirty="0">
                        <a:solidFill>
                          <a:schemeClr val="tx1"/>
                        </a:solidFill>
                        <a:latin typeface="Cambria Math"/>
                        <a:ea typeface="Cambria Math"/>
                      </a:rPr>
                      <m:t>s</m:t>
                    </m:r>
                  </m:oMath>
                </a14:m>
                <a:endParaRPr lang="fr-FR" sz="2000" dirty="0">
                  <a:solidFill>
                    <a:schemeClr val="tx1"/>
                  </a:solidFill>
                </a:endParaRPr>
              </a:p>
              <a:p>
                <a:endParaRPr lang="fr-FR" dirty="0"/>
              </a:p>
            </p:txBody>
          </p:sp>
        </mc:Choice>
        <mc:Fallback xmlns="">
          <p:sp>
            <p:nvSpPr>
              <p:cNvPr id="8" name="ZoneTexte 7"/>
              <p:cNvSpPr txBox="1">
                <a:spLocks noRot="1" noChangeAspect="1" noMove="1" noResize="1" noEditPoints="1" noAdjustHandles="1" noChangeArrowheads="1" noChangeShapeType="1" noTextEdit="1"/>
              </p:cNvSpPr>
              <p:nvPr/>
            </p:nvSpPr>
            <p:spPr>
              <a:xfrm>
                <a:off x="899592" y="1412776"/>
                <a:ext cx="7632848" cy="3160224"/>
              </a:xfrm>
              <a:prstGeom prst="rect">
                <a:avLst/>
              </a:prstGeom>
              <a:blipFill rotWithShape="1">
                <a:blip r:embed="rId3"/>
                <a:stretch>
                  <a:fillRect l="-879" t="-965"/>
                </a:stretch>
              </a:blipFill>
            </p:spPr>
            <p:txBody>
              <a:bodyPr/>
              <a:lstStyle/>
              <a:p>
                <a:r>
                  <a:rPr lang="fr-FR">
                    <a:noFill/>
                  </a:rPr>
                  <a:t> </a:t>
                </a:r>
              </a:p>
            </p:txBody>
          </p:sp>
        </mc:Fallback>
      </mc:AlternateContent>
    </p:spTree>
    <p:extLst>
      <p:ext uri="{BB962C8B-B14F-4D97-AF65-F5344CB8AC3E}">
        <p14:creationId xmlns:p14="http://schemas.microsoft.com/office/powerpoint/2010/main" val="176322609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p:cNvSpPr>
            <a:spLocks noGrp="1"/>
          </p:cNvSpPr>
          <p:nvPr>
            <p:ph type="ftr" sz="quarter" idx="11"/>
          </p:nvPr>
        </p:nvSpPr>
        <p:spPr/>
        <p:txBody>
          <a:bodyPr/>
          <a:lstStyle/>
          <a:p>
            <a:r>
              <a:rPr lang="fr-FR" smtClean="0"/>
              <a:t>agrégation interne de Sciences Physique - exposé</a:t>
            </a:r>
            <a:endParaRPr lang="fr-FR"/>
          </a:p>
        </p:txBody>
      </p:sp>
      <p:sp>
        <p:nvSpPr>
          <p:cNvPr id="5" name="Espace réservé de la date 4"/>
          <p:cNvSpPr>
            <a:spLocks noGrp="1"/>
          </p:cNvSpPr>
          <p:nvPr>
            <p:ph type="dt" sz="half" idx="10"/>
          </p:nvPr>
        </p:nvSpPr>
        <p:spPr>
          <a:xfrm>
            <a:off x="457200" y="6453336"/>
            <a:ext cx="514400" cy="268139"/>
          </a:xfrm>
        </p:spPr>
        <p:style>
          <a:lnRef idx="1">
            <a:schemeClr val="dk1"/>
          </a:lnRef>
          <a:fillRef idx="3">
            <a:schemeClr val="dk1"/>
          </a:fillRef>
          <a:effectRef idx="2">
            <a:schemeClr val="dk1"/>
          </a:effectRef>
          <a:fontRef idx="minor">
            <a:schemeClr val="lt1"/>
          </a:fontRef>
        </p:style>
        <p:txBody>
          <a:bodyPr tIns="0" bIns="0" anchor="ctr"/>
          <a:lstStyle/>
          <a:p>
            <a:pPr algn="ctr"/>
            <a:r>
              <a:rPr lang="fr-FR" sz="1400" b="1" smtClean="0">
                <a:solidFill>
                  <a:schemeClr val="bg1"/>
                </a:solidFill>
              </a:rPr>
              <a:t>TR </a:t>
            </a:r>
            <a:endParaRPr lang="fr-FR" sz="1400" b="1" dirty="0">
              <a:solidFill>
                <a:schemeClr val="bg1"/>
              </a:solidFill>
            </a:endParaRPr>
          </a:p>
        </p:txBody>
      </p:sp>
      <p:sp>
        <p:nvSpPr>
          <p:cNvPr id="6" name="Espace réservé du numéro de diapositive 5"/>
          <p:cNvSpPr>
            <a:spLocks noGrp="1"/>
          </p:cNvSpPr>
          <p:nvPr>
            <p:ph type="sldNum" sz="quarter" idx="12"/>
          </p:nvPr>
        </p:nvSpPr>
        <p:spPr/>
        <p:txBody>
          <a:bodyPr/>
          <a:lstStyle/>
          <a:p>
            <a:fld id="{9616618C-1E39-4B41-BC92-BB300AB0610D}" type="slidenum">
              <a:rPr lang="fr-FR" smtClean="0"/>
              <a:t>13</a:t>
            </a:fld>
            <a:endParaRPr lang="fr-FR"/>
          </a:p>
        </p:txBody>
      </p:sp>
      <p:sp>
        <p:nvSpPr>
          <p:cNvPr id="7" name="Titre 1"/>
          <p:cNvSpPr>
            <a:spLocks noGrp="1"/>
          </p:cNvSpPr>
          <p:nvPr>
            <p:ph type="title"/>
          </p:nvPr>
        </p:nvSpPr>
        <p:spPr>
          <a:xfrm>
            <a:off x="251520" y="274638"/>
            <a:ext cx="8784976" cy="1143000"/>
          </a:xfrm>
        </p:spPr>
        <p:txBody>
          <a:bodyPr>
            <a:noAutofit/>
          </a:bodyPr>
          <a:lstStyle/>
          <a:p>
            <a:pPr algn="l"/>
            <a:r>
              <a:rPr lang="fr-FR" sz="3200" b="1" dirty="0">
                <a:solidFill>
                  <a:schemeClr val="tx2"/>
                </a:solidFill>
              </a:rPr>
              <a:t>2</a:t>
            </a:r>
            <a:r>
              <a:rPr lang="fr-FR" sz="3200" b="1" dirty="0" smtClean="0">
                <a:solidFill>
                  <a:schemeClr val="tx2"/>
                </a:solidFill>
              </a:rPr>
              <a:t>. Dualité onde/corpuscule de la matière</a:t>
            </a:r>
            <a:endParaRPr lang="fr-FR" sz="3200" b="1" dirty="0">
              <a:solidFill>
                <a:schemeClr val="tx2"/>
              </a:solidFill>
            </a:endParaRPr>
          </a:p>
        </p:txBody>
      </p:sp>
      <mc:AlternateContent xmlns:mc="http://schemas.openxmlformats.org/markup-compatibility/2006" xmlns:a14="http://schemas.microsoft.com/office/drawing/2010/main">
        <mc:Choice Requires="a14">
          <p:sp>
            <p:nvSpPr>
              <p:cNvPr id="9" name="Espace réservé du contenu 2"/>
              <p:cNvSpPr>
                <a:spLocks noGrp="1"/>
              </p:cNvSpPr>
              <p:nvPr>
                <p:ph idx="1"/>
              </p:nvPr>
            </p:nvSpPr>
            <p:spPr>
              <a:xfrm>
                <a:off x="251520" y="1268760"/>
                <a:ext cx="8892480" cy="4896544"/>
              </a:xfrm>
            </p:spPr>
            <p:txBody>
              <a:bodyPr>
                <a:noAutofit/>
              </a:bodyPr>
              <a:lstStyle/>
              <a:p>
                <a:pPr marL="0" indent="0">
                  <a:spcBef>
                    <a:spcPts val="0"/>
                  </a:spcBef>
                  <a:buNone/>
                </a:pPr>
                <a:r>
                  <a:rPr lang="fr-FR" sz="2000" b="1" dirty="0" smtClean="0">
                    <a:solidFill>
                      <a:schemeClr val="tx1"/>
                    </a:solidFill>
                  </a:rPr>
                  <a:t>La diffraction des électrons</a:t>
                </a:r>
                <a:endParaRPr lang="fr-FR" sz="2400" b="1" dirty="0" smtClean="0">
                  <a:solidFill>
                    <a:schemeClr val="tx1"/>
                  </a:solidFill>
                </a:endParaRPr>
              </a:p>
              <a:p>
                <a:pPr marL="0" indent="0">
                  <a:spcBef>
                    <a:spcPts val="0"/>
                  </a:spcBef>
                  <a:buNone/>
                </a:pPr>
                <a:endParaRPr lang="fr-FR" sz="1800" dirty="0">
                  <a:solidFill>
                    <a:schemeClr val="tx1"/>
                  </a:solidFill>
                </a:endParaRPr>
              </a:p>
              <a:p>
                <a:pPr marL="0" indent="0">
                  <a:spcBef>
                    <a:spcPts val="0"/>
                  </a:spcBef>
                  <a:buNone/>
                </a:pPr>
                <a:r>
                  <a:rPr lang="fr-FR" sz="1800" dirty="0" smtClean="0">
                    <a:solidFill>
                      <a:schemeClr val="tx1"/>
                    </a:solidFill>
                  </a:rPr>
                  <a:t>Une des premières mises en évidence a été faite par Davisson et Germer en 1927 : </a:t>
                </a:r>
                <a:r>
                  <a:rPr lang="fr-FR" sz="1800" b="1" dirty="0" smtClean="0">
                    <a:solidFill>
                      <a:schemeClr val="tx1"/>
                    </a:solidFill>
                  </a:rPr>
                  <a:t>la diffraction d’électrons par un cristal de nickel</a:t>
                </a:r>
                <a:r>
                  <a:rPr lang="fr-FR" sz="1800" dirty="0" smtClean="0">
                    <a:solidFill>
                      <a:schemeClr val="tx1"/>
                    </a:solidFill>
                  </a:rPr>
                  <a:t>.</a:t>
                </a:r>
              </a:p>
              <a:p>
                <a:pPr marL="0" indent="0">
                  <a:spcBef>
                    <a:spcPts val="0"/>
                  </a:spcBef>
                  <a:buNone/>
                </a:pPr>
                <a:endParaRPr lang="fr-FR" sz="1800" dirty="0">
                  <a:solidFill>
                    <a:schemeClr val="tx1"/>
                  </a:solidFill>
                </a:endParaRPr>
              </a:p>
              <a:p>
                <a:pPr marL="5470525" lvl="8" indent="0">
                  <a:spcBef>
                    <a:spcPts val="0"/>
                  </a:spcBef>
                  <a:buNone/>
                </a:pPr>
                <a:r>
                  <a:rPr lang="fr-FR" sz="1800" dirty="0" smtClean="0">
                    <a:solidFill>
                      <a:schemeClr val="tx1"/>
                    </a:solidFill>
                  </a:rPr>
                  <a:t>Ils trouvent une interférence constructive pour :</a:t>
                </a:r>
              </a:p>
              <a:p>
                <a:pPr marL="5911850" lvl="8" indent="0">
                  <a:spcBef>
                    <a:spcPts val="0"/>
                  </a:spcBef>
                  <a:buNone/>
                </a:pPr>
                <a14:m>
                  <m:oMathPara xmlns:m="http://schemas.openxmlformats.org/officeDocument/2006/math">
                    <m:oMathParaPr>
                      <m:jc m:val="center"/>
                    </m:oMathParaPr>
                    <m:oMath xmlns:m="http://schemas.openxmlformats.org/officeDocument/2006/math">
                      <m:r>
                        <a:rPr lang="fr-FR" sz="1800" b="0" i="1" smtClean="0">
                          <a:solidFill>
                            <a:schemeClr val="tx1"/>
                          </a:solidFill>
                          <a:latin typeface="Cambria Math"/>
                        </a:rPr>
                        <m:t>2</m:t>
                      </m:r>
                      <m:r>
                        <a:rPr lang="fr-FR" sz="1800" b="0" i="1" smtClean="0">
                          <a:solidFill>
                            <a:schemeClr val="tx1"/>
                          </a:solidFill>
                          <a:latin typeface="Cambria Math"/>
                        </a:rPr>
                        <m:t>𝑑</m:t>
                      </m:r>
                      <m:func>
                        <m:funcPr>
                          <m:ctrlPr>
                            <a:rPr lang="fr-FR" sz="1800" b="0" i="1" smtClean="0">
                              <a:solidFill>
                                <a:schemeClr val="tx1"/>
                              </a:solidFill>
                              <a:latin typeface="Cambria Math"/>
                            </a:rPr>
                          </m:ctrlPr>
                        </m:funcPr>
                        <m:fName>
                          <m:r>
                            <m:rPr>
                              <m:sty m:val="p"/>
                            </m:rPr>
                            <a:rPr lang="fr-FR" sz="1800" b="0" i="0" smtClean="0">
                              <a:solidFill>
                                <a:schemeClr val="tx1"/>
                              </a:solidFill>
                              <a:latin typeface="Cambria Math"/>
                            </a:rPr>
                            <m:t>sin</m:t>
                          </m:r>
                        </m:fName>
                        <m:e>
                          <m:r>
                            <a:rPr lang="fr-FR" sz="1800" b="0" i="1" smtClean="0">
                              <a:solidFill>
                                <a:schemeClr val="tx1"/>
                              </a:solidFill>
                              <a:latin typeface="Cambria Math"/>
                            </a:rPr>
                            <m:t>𝜃</m:t>
                          </m:r>
                        </m:e>
                      </m:func>
                      <m:r>
                        <a:rPr lang="fr-FR" sz="1800" b="0" i="1" smtClean="0">
                          <a:solidFill>
                            <a:schemeClr val="tx1"/>
                          </a:solidFill>
                          <a:latin typeface="Cambria Math"/>
                        </a:rPr>
                        <m:t>=</m:t>
                      </m:r>
                      <m:r>
                        <a:rPr lang="fr-FR" sz="1800" b="0" i="1" smtClean="0">
                          <a:solidFill>
                            <a:schemeClr val="tx1"/>
                          </a:solidFill>
                          <a:latin typeface="Cambria Math"/>
                        </a:rPr>
                        <m:t>𝑛</m:t>
                      </m:r>
                      <m:r>
                        <a:rPr lang="fr-FR" sz="1800" b="0" i="1" smtClean="0">
                          <a:solidFill>
                            <a:schemeClr val="tx1"/>
                          </a:solidFill>
                          <a:latin typeface="Cambria Math"/>
                        </a:rPr>
                        <m:t>𝜆</m:t>
                      </m:r>
                    </m:oMath>
                  </m:oMathPara>
                </a14:m>
                <a:endParaRPr lang="fr-FR" sz="1800" b="0" dirty="0" smtClean="0">
                  <a:solidFill>
                    <a:schemeClr val="tx1"/>
                  </a:solidFill>
                </a:endParaRPr>
              </a:p>
              <a:p>
                <a:pPr marL="5470525" lvl="8" indent="0">
                  <a:spcBef>
                    <a:spcPts val="0"/>
                  </a:spcBef>
                  <a:buNone/>
                </a:pPr>
                <a:endParaRPr lang="fr-FR" sz="1800" dirty="0" smtClean="0">
                  <a:solidFill>
                    <a:schemeClr val="tx1"/>
                  </a:solidFill>
                </a:endParaRPr>
              </a:p>
              <a:p>
                <a:pPr marL="5470525" lvl="8" indent="0">
                  <a:spcBef>
                    <a:spcPts val="0"/>
                  </a:spcBef>
                  <a:buNone/>
                </a:pPr>
                <a:r>
                  <a:rPr lang="fr-FR" sz="1800" b="1" dirty="0" smtClean="0">
                    <a:solidFill>
                      <a:schemeClr val="accent6">
                        <a:lumMod val="75000"/>
                      </a:schemeClr>
                    </a:solidFill>
                  </a:rPr>
                  <a:t>Loi semblable à celle que Bragg avait obtenue pour des rayons X</a:t>
                </a:r>
                <a:endParaRPr lang="fr-FR" sz="1800" b="1" dirty="0">
                  <a:solidFill>
                    <a:schemeClr val="accent6">
                      <a:lumMod val="75000"/>
                    </a:schemeClr>
                  </a:solidFill>
                </a:endParaRPr>
              </a:p>
            </p:txBody>
          </p:sp>
        </mc:Choice>
        <mc:Fallback xmlns="">
          <p:sp>
            <p:nvSpPr>
              <p:cNvPr id="9" name="Espace réservé du contenu 2"/>
              <p:cNvSpPr>
                <a:spLocks noGrp="1" noRot="1" noChangeAspect="1" noMove="1" noResize="1" noEditPoints="1" noAdjustHandles="1" noChangeArrowheads="1" noChangeShapeType="1" noTextEdit="1"/>
              </p:cNvSpPr>
              <p:nvPr>
                <p:ph idx="1"/>
              </p:nvPr>
            </p:nvSpPr>
            <p:spPr>
              <a:xfrm>
                <a:off x="251520" y="1268760"/>
                <a:ext cx="8892480" cy="4896544"/>
              </a:xfrm>
              <a:blipFill rotWithShape="1">
                <a:blip r:embed="rId3"/>
                <a:stretch>
                  <a:fillRect l="-685" t="-623" r="-754"/>
                </a:stretch>
              </a:blipFill>
            </p:spPr>
            <p:txBody>
              <a:bodyPr/>
              <a:lstStyle/>
              <a:p>
                <a:r>
                  <a:rPr lang="fr-FR">
                    <a:noFill/>
                  </a:rPr>
                  <a:t> </a:t>
                </a:r>
              </a:p>
            </p:txBody>
          </p:sp>
        </mc:Fallback>
      </mc:AlternateContent>
      <p:pic>
        <p:nvPicPr>
          <p:cNvPr id="10" name="Image 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51520" y="2708920"/>
            <a:ext cx="4831556" cy="2693199"/>
          </a:xfrm>
          <a:prstGeom prst="rect">
            <a:avLst/>
          </a:prstGeom>
        </p:spPr>
      </p:pic>
    </p:spTree>
    <p:extLst>
      <p:ext uri="{BB962C8B-B14F-4D97-AF65-F5344CB8AC3E}">
        <p14:creationId xmlns:p14="http://schemas.microsoft.com/office/powerpoint/2010/main" val="1608451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p:cNvSpPr>
            <a:spLocks noGrp="1"/>
          </p:cNvSpPr>
          <p:nvPr>
            <p:ph type="ftr" sz="quarter" idx="11"/>
          </p:nvPr>
        </p:nvSpPr>
        <p:spPr/>
        <p:txBody>
          <a:bodyPr/>
          <a:lstStyle/>
          <a:p>
            <a:r>
              <a:rPr lang="fr-FR" smtClean="0"/>
              <a:t>agrégation interne de Sciences Physique - exposé</a:t>
            </a:r>
            <a:endParaRPr lang="fr-FR"/>
          </a:p>
        </p:txBody>
      </p:sp>
      <p:sp>
        <p:nvSpPr>
          <p:cNvPr id="5" name="Espace réservé de la date 4"/>
          <p:cNvSpPr>
            <a:spLocks noGrp="1"/>
          </p:cNvSpPr>
          <p:nvPr>
            <p:ph type="dt" sz="half" idx="10"/>
          </p:nvPr>
        </p:nvSpPr>
        <p:spPr>
          <a:xfrm>
            <a:off x="457200" y="6453336"/>
            <a:ext cx="514400" cy="268139"/>
          </a:xfrm>
        </p:spPr>
        <p:style>
          <a:lnRef idx="1">
            <a:schemeClr val="dk1"/>
          </a:lnRef>
          <a:fillRef idx="3">
            <a:schemeClr val="dk1"/>
          </a:fillRef>
          <a:effectRef idx="2">
            <a:schemeClr val="dk1"/>
          </a:effectRef>
          <a:fontRef idx="minor">
            <a:schemeClr val="lt1"/>
          </a:fontRef>
        </p:style>
        <p:txBody>
          <a:bodyPr tIns="0" bIns="0" anchor="ctr"/>
          <a:lstStyle/>
          <a:p>
            <a:pPr algn="ctr"/>
            <a:r>
              <a:rPr lang="fr-FR" sz="1400" b="1" smtClean="0">
                <a:solidFill>
                  <a:schemeClr val="bg1"/>
                </a:solidFill>
              </a:rPr>
              <a:t>TR </a:t>
            </a:r>
            <a:endParaRPr lang="fr-FR" sz="1400" b="1" dirty="0">
              <a:solidFill>
                <a:schemeClr val="bg1"/>
              </a:solidFill>
            </a:endParaRPr>
          </a:p>
        </p:txBody>
      </p:sp>
      <p:sp>
        <p:nvSpPr>
          <p:cNvPr id="6" name="Espace réservé du numéro de diapositive 5"/>
          <p:cNvSpPr>
            <a:spLocks noGrp="1"/>
          </p:cNvSpPr>
          <p:nvPr>
            <p:ph type="sldNum" sz="quarter" idx="12"/>
          </p:nvPr>
        </p:nvSpPr>
        <p:spPr/>
        <p:txBody>
          <a:bodyPr/>
          <a:lstStyle/>
          <a:p>
            <a:fld id="{9616618C-1E39-4B41-BC92-BB300AB0610D}" type="slidenum">
              <a:rPr lang="fr-FR" smtClean="0"/>
              <a:t>14</a:t>
            </a:fld>
            <a:endParaRPr lang="fr-FR"/>
          </a:p>
        </p:txBody>
      </p:sp>
      <p:sp>
        <p:nvSpPr>
          <p:cNvPr id="7" name="Titre 1"/>
          <p:cNvSpPr>
            <a:spLocks noGrp="1"/>
          </p:cNvSpPr>
          <p:nvPr>
            <p:ph type="title"/>
          </p:nvPr>
        </p:nvSpPr>
        <p:spPr>
          <a:xfrm>
            <a:off x="251520" y="274638"/>
            <a:ext cx="8784976" cy="1143000"/>
          </a:xfrm>
        </p:spPr>
        <p:txBody>
          <a:bodyPr>
            <a:noAutofit/>
          </a:bodyPr>
          <a:lstStyle/>
          <a:p>
            <a:pPr algn="l"/>
            <a:r>
              <a:rPr lang="fr-FR" sz="3200" b="1" dirty="0" smtClean="0">
                <a:solidFill>
                  <a:schemeClr val="tx2"/>
                </a:solidFill>
              </a:rPr>
              <a:t>3. La fonction d’onde et l’équation de Schrödinger</a:t>
            </a:r>
            <a:endParaRPr lang="fr-FR" sz="3200" b="1" dirty="0">
              <a:solidFill>
                <a:schemeClr val="tx2"/>
              </a:solidFill>
            </a:endParaRPr>
          </a:p>
        </p:txBody>
      </p:sp>
      <mc:AlternateContent xmlns:mc="http://schemas.openxmlformats.org/markup-compatibility/2006" xmlns:a14="http://schemas.microsoft.com/office/drawing/2010/main">
        <mc:Choice Requires="a14">
          <p:sp>
            <p:nvSpPr>
              <p:cNvPr id="11" name="Espace réservé du contenu 2"/>
              <p:cNvSpPr>
                <a:spLocks noGrp="1"/>
              </p:cNvSpPr>
              <p:nvPr>
                <p:ph idx="1"/>
              </p:nvPr>
            </p:nvSpPr>
            <p:spPr>
              <a:xfrm>
                <a:off x="179512" y="1484784"/>
                <a:ext cx="8892480" cy="6021288"/>
              </a:xfrm>
            </p:spPr>
            <p:txBody>
              <a:bodyPr>
                <a:noAutofit/>
              </a:bodyPr>
              <a:lstStyle/>
              <a:p>
                <a:pPr marL="0" indent="0">
                  <a:spcBef>
                    <a:spcPts val="0"/>
                  </a:spcBef>
                  <a:buNone/>
                </a:pPr>
                <a:r>
                  <a:rPr lang="fr-FR" sz="2000" b="1" dirty="0" smtClean="0">
                    <a:solidFill>
                      <a:schemeClr val="bg2">
                        <a:lumMod val="25000"/>
                      </a:schemeClr>
                    </a:solidFill>
                  </a:rPr>
                  <a:t>La mécanique de Newton :</a:t>
                </a:r>
              </a:p>
              <a:p>
                <a:pPr marL="0" indent="0">
                  <a:spcBef>
                    <a:spcPts val="0"/>
                  </a:spcBef>
                  <a:buNone/>
                </a:pPr>
                <a:endParaRPr lang="fr-FR" sz="2000" b="1" dirty="0">
                  <a:solidFill>
                    <a:schemeClr val="bg2">
                      <a:lumMod val="25000"/>
                    </a:schemeClr>
                  </a:solidFill>
                </a:endParaRPr>
              </a:p>
              <a:p>
                <a:pPr marL="0" indent="0">
                  <a:spcBef>
                    <a:spcPts val="0"/>
                  </a:spcBef>
                  <a:buNone/>
                </a:pPr>
                <a:endParaRPr lang="fr-FR" sz="2000" b="1" dirty="0" smtClean="0">
                  <a:solidFill>
                    <a:schemeClr val="bg2">
                      <a:lumMod val="25000"/>
                    </a:schemeClr>
                  </a:solidFill>
                </a:endParaRPr>
              </a:p>
              <a:p>
                <a:pPr marL="0" indent="0">
                  <a:spcBef>
                    <a:spcPts val="0"/>
                  </a:spcBef>
                  <a:buNone/>
                </a:pPr>
                <a:endParaRPr lang="fr-FR" sz="2000" b="1" dirty="0">
                  <a:solidFill>
                    <a:schemeClr val="bg2">
                      <a:lumMod val="25000"/>
                    </a:schemeClr>
                  </a:solidFill>
                </a:endParaRPr>
              </a:p>
              <a:p>
                <a:pPr marL="0" indent="0">
                  <a:spcBef>
                    <a:spcPts val="0"/>
                  </a:spcBef>
                  <a:buNone/>
                </a:pPr>
                <a:endParaRPr lang="fr-FR" sz="2000" b="1" dirty="0" smtClean="0">
                  <a:solidFill>
                    <a:schemeClr val="bg2">
                      <a:lumMod val="25000"/>
                    </a:schemeClr>
                  </a:solidFill>
                </a:endParaRPr>
              </a:p>
              <a:p>
                <a:pPr marL="0" indent="0">
                  <a:spcBef>
                    <a:spcPts val="0"/>
                  </a:spcBef>
                  <a:buNone/>
                </a:pPr>
                <a:endParaRPr lang="fr-FR" sz="2000" b="1" dirty="0">
                  <a:solidFill>
                    <a:schemeClr val="bg2">
                      <a:lumMod val="25000"/>
                    </a:schemeClr>
                  </a:solidFill>
                </a:endParaRPr>
              </a:p>
              <a:p>
                <a:pPr marL="0" indent="0">
                  <a:spcBef>
                    <a:spcPts val="0"/>
                  </a:spcBef>
                  <a:buNone/>
                </a:pPr>
                <a:endParaRPr lang="fr-FR" sz="2000" b="1" dirty="0" smtClean="0">
                  <a:solidFill>
                    <a:schemeClr val="bg2">
                      <a:lumMod val="25000"/>
                    </a:schemeClr>
                  </a:solidFill>
                </a:endParaRPr>
              </a:p>
              <a:p>
                <a:pPr marL="0" indent="0">
                  <a:spcBef>
                    <a:spcPts val="0"/>
                  </a:spcBef>
                  <a:buNone/>
                </a:pPr>
                <a:r>
                  <a:rPr lang="fr-FR" sz="2000" b="1" dirty="0" smtClean="0">
                    <a:solidFill>
                      <a:schemeClr val="bg2">
                        <a:lumMod val="25000"/>
                      </a:schemeClr>
                    </a:solidFill>
                  </a:rPr>
                  <a:t>La mécanique quantique :</a:t>
                </a:r>
              </a:p>
              <a:p>
                <a:pPr marL="0" indent="0">
                  <a:spcBef>
                    <a:spcPts val="0"/>
                  </a:spcBef>
                  <a:buNone/>
                </a:pPr>
                <a:endParaRPr lang="fr-FR" sz="2800" b="1" dirty="0">
                  <a:solidFill>
                    <a:schemeClr val="bg2">
                      <a:lumMod val="25000"/>
                    </a:schemeClr>
                  </a:solidFill>
                </a:endParaRPr>
              </a:p>
              <a:p>
                <a:pPr marL="0" indent="0">
                  <a:spcBef>
                    <a:spcPts val="0"/>
                  </a:spcBef>
                  <a:buNone/>
                </a:pPr>
                <a:endParaRPr lang="fr-FR" sz="2000" b="1" dirty="0" smtClean="0">
                  <a:solidFill>
                    <a:schemeClr val="bg2">
                      <a:lumMod val="25000"/>
                    </a:schemeClr>
                  </a:solidFill>
                </a:endParaRPr>
              </a:p>
              <a:p>
                <a:pPr marL="0" indent="0">
                  <a:spcBef>
                    <a:spcPts val="0"/>
                  </a:spcBef>
                  <a:buNone/>
                </a:pPr>
                <a:endParaRPr lang="fr-FR" sz="2000" b="1" dirty="0">
                  <a:solidFill>
                    <a:schemeClr val="bg2">
                      <a:lumMod val="25000"/>
                    </a:schemeClr>
                  </a:solidFill>
                </a:endParaRPr>
              </a:p>
              <a:p>
                <a:pPr marL="0" indent="0">
                  <a:spcBef>
                    <a:spcPts val="0"/>
                  </a:spcBef>
                  <a:buNone/>
                </a:pPr>
                <a:endParaRPr lang="fr-FR" sz="2000" b="1" dirty="0" smtClean="0">
                  <a:solidFill>
                    <a:schemeClr val="bg2">
                      <a:lumMod val="25000"/>
                    </a:schemeClr>
                  </a:solidFill>
                </a:endParaRPr>
              </a:p>
              <a:p>
                <a:pPr marL="0" indent="0">
                  <a:spcBef>
                    <a:spcPts val="0"/>
                  </a:spcBef>
                  <a:buNone/>
                </a:pPr>
                <a:endParaRPr lang="fr-FR" sz="2000" b="1" dirty="0">
                  <a:solidFill>
                    <a:schemeClr val="bg2">
                      <a:lumMod val="25000"/>
                    </a:schemeClr>
                  </a:solidFill>
                </a:endParaRPr>
              </a:p>
              <a:p>
                <a:pPr marL="0" indent="0">
                  <a:spcBef>
                    <a:spcPts val="1200"/>
                  </a:spcBef>
                  <a:buNone/>
                </a:pPr>
                <a14:m>
                  <m:oMathPara xmlns:m="http://schemas.openxmlformats.org/officeDocument/2006/math">
                    <m:oMathParaPr>
                      <m:jc m:val="centerGroup"/>
                    </m:oMathParaPr>
                    <m:oMath xmlns:m="http://schemas.openxmlformats.org/officeDocument/2006/math">
                      <m:r>
                        <a:rPr lang="fr-FR" sz="2000" b="0" i="1" smtClean="0">
                          <a:solidFill>
                            <a:schemeClr val="accent2">
                              <a:lumMod val="75000"/>
                            </a:schemeClr>
                          </a:solidFill>
                          <a:latin typeface="Cambria Math"/>
                        </a:rPr>
                        <m:t>𝑖</m:t>
                      </m:r>
                      <m:r>
                        <a:rPr lang="fr-FR" sz="2000" b="0" i="1">
                          <a:solidFill>
                            <a:schemeClr val="accent2">
                              <a:lumMod val="75000"/>
                            </a:schemeClr>
                          </a:solidFill>
                          <a:latin typeface="Cambria Math"/>
                          <a:ea typeface="Cambria Math"/>
                        </a:rPr>
                        <m:t>ℏ</m:t>
                      </m:r>
                      <m:f>
                        <m:fPr>
                          <m:ctrlPr>
                            <a:rPr lang="fr-FR" sz="2000" i="1" smtClean="0">
                              <a:solidFill>
                                <a:schemeClr val="accent2">
                                  <a:lumMod val="75000"/>
                                </a:schemeClr>
                              </a:solidFill>
                              <a:latin typeface="Cambria Math"/>
                              <a:ea typeface="Cambria Math"/>
                            </a:rPr>
                          </m:ctrlPr>
                        </m:fPr>
                        <m:num>
                          <m:r>
                            <a:rPr lang="fr-FR" sz="2000" b="0" i="1" smtClean="0">
                              <a:solidFill>
                                <a:schemeClr val="accent2">
                                  <a:lumMod val="75000"/>
                                </a:schemeClr>
                              </a:solidFill>
                              <a:latin typeface="Cambria Math"/>
                              <a:ea typeface="Cambria Math"/>
                            </a:rPr>
                            <m:t>𝜕𝜓</m:t>
                          </m:r>
                        </m:num>
                        <m:den>
                          <m:r>
                            <a:rPr lang="fr-FR" sz="2000" b="0" i="1" smtClean="0">
                              <a:solidFill>
                                <a:schemeClr val="accent2">
                                  <a:lumMod val="75000"/>
                                </a:schemeClr>
                              </a:solidFill>
                              <a:latin typeface="Cambria Math"/>
                              <a:ea typeface="Cambria Math"/>
                            </a:rPr>
                            <m:t>𝜕</m:t>
                          </m:r>
                          <m:r>
                            <a:rPr lang="fr-FR" sz="2000" b="0" i="1" smtClean="0">
                              <a:solidFill>
                                <a:schemeClr val="accent2">
                                  <a:lumMod val="75000"/>
                                </a:schemeClr>
                              </a:solidFill>
                              <a:latin typeface="Cambria Math"/>
                              <a:ea typeface="Cambria Math"/>
                            </a:rPr>
                            <m:t>𝑡</m:t>
                          </m:r>
                        </m:den>
                      </m:f>
                      <m:r>
                        <a:rPr lang="fr-FR" sz="2000" b="0" i="1" smtClean="0">
                          <a:solidFill>
                            <a:schemeClr val="accent2">
                              <a:lumMod val="75000"/>
                            </a:schemeClr>
                          </a:solidFill>
                          <a:latin typeface="Cambria Math"/>
                          <a:ea typeface="Cambria Math"/>
                        </a:rPr>
                        <m:t>=−</m:t>
                      </m:r>
                      <m:f>
                        <m:fPr>
                          <m:ctrlPr>
                            <a:rPr lang="fr-FR" sz="2000" i="1" smtClean="0">
                              <a:solidFill>
                                <a:schemeClr val="accent2">
                                  <a:lumMod val="75000"/>
                                </a:schemeClr>
                              </a:solidFill>
                              <a:latin typeface="Cambria Math"/>
                              <a:ea typeface="Cambria Math"/>
                            </a:rPr>
                          </m:ctrlPr>
                        </m:fPr>
                        <m:num>
                          <m:sSup>
                            <m:sSupPr>
                              <m:ctrlPr>
                                <a:rPr lang="fr-FR" sz="2000" i="1" smtClean="0">
                                  <a:solidFill>
                                    <a:schemeClr val="accent2">
                                      <a:lumMod val="75000"/>
                                    </a:schemeClr>
                                  </a:solidFill>
                                  <a:latin typeface="Cambria Math"/>
                                  <a:ea typeface="Cambria Math"/>
                                </a:rPr>
                              </m:ctrlPr>
                            </m:sSupPr>
                            <m:e>
                              <m:r>
                                <a:rPr lang="fr-FR" sz="2000" b="0" i="1" smtClean="0">
                                  <a:solidFill>
                                    <a:schemeClr val="accent2">
                                      <a:lumMod val="75000"/>
                                    </a:schemeClr>
                                  </a:solidFill>
                                  <a:latin typeface="Cambria Math"/>
                                  <a:ea typeface="Cambria Math"/>
                                </a:rPr>
                                <m:t>ℏ</m:t>
                              </m:r>
                            </m:e>
                            <m:sup>
                              <m:r>
                                <a:rPr lang="fr-FR" sz="2000" b="0" i="1" smtClean="0">
                                  <a:solidFill>
                                    <a:schemeClr val="accent2">
                                      <a:lumMod val="75000"/>
                                    </a:schemeClr>
                                  </a:solidFill>
                                  <a:latin typeface="Cambria Math"/>
                                  <a:ea typeface="Cambria Math"/>
                                </a:rPr>
                                <m:t>2</m:t>
                              </m:r>
                            </m:sup>
                          </m:sSup>
                        </m:num>
                        <m:den>
                          <m:r>
                            <a:rPr lang="fr-FR" sz="2000" b="0" i="1" smtClean="0">
                              <a:solidFill>
                                <a:schemeClr val="accent2">
                                  <a:lumMod val="75000"/>
                                </a:schemeClr>
                              </a:solidFill>
                              <a:latin typeface="Cambria Math"/>
                              <a:ea typeface="Cambria Math"/>
                            </a:rPr>
                            <m:t>2</m:t>
                          </m:r>
                          <m:r>
                            <a:rPr lang="fr-FR" sz="2000" b="0" i="1" smtClean="0">
                              <a:solidFill>
                                <a:schemeClr val="accent2">
                                  <a:lumMod val="75000"/>
                                </a:schemeClr>
                              </a:solidFill>
                              <a:latin typeface="Cambria Math"/>
                              <a:ea typeface="Cambria Math"/>
                            </a:rPr>
                            <m:t>𝑚</m:t>
                          </m:r>
                        </m:den>
                      </m:f>
                      <m:sSup>
                        <m:sSupPr>
                          <m:ctrlPr>
                            <a:rPr lang="fr-FR" sz="2000" i="1" smtClean="0">
                              <a:solidFill>
                                <a:schemeClr val="accent2">
                                  <a:lumMod val="75000"/>
                                </a:schemeClr>
                              </a:solidFill>
                              <a:latin typeface="Cambria Math"/>
                              <a:ea typeface="Cambria Math"/>
                            </a:rPr>
                          </m:ctrlPr>
                        </m:sSupPr>
                        <m:e>
                          <m:acc>
                            <m:accPr>
                              <m:chr m:val="⃗"/>
                              <m:ctrlPr>
                                <a:rPr lang="fr-FR" sz="2000" i="1" smtClean="0">
                                  <a:solidFill>
                                    <a:schemeClr val="accent2">
                                      <a:lumMod val="75000"/>
                                    </a:schemeClr>
                                  </a:solidFill>
                                  <a:latin typeface="Cambria Math"/>
                                  <a:ea typeface="Cambria Math"/>
                                </a:rPr>
                              </m:ctrlPr>
                            </m:accPr>
                            <m:e>
                              <m:r>
                                <a:rPr lang="fr-FR" sz="2000" b="0" i="1" smtClean="0">
                                  <a:solidFill>
                                    <a:schemeClr val="accent2">
                                      <a:lumMod val="75000"/>
                                    </a:schemeClr>
                                  </a:solidFill>
                                  <a:latin typeface="Cambria Math"/>
                                  <a:ea typeface="Cambria Math"/>
                                </a:rPr>
                                <m:t>𝛻</m:t>
                              </m:r>
                            </m:e>
                          </m:acc>
                        </m:e>
                        <m:sup>
                          <m:r>
                            <a:rPr lang="fr-FR" sz="2000" b="0" i="1" smtClean="0">
                              <a:solidFill>
                                <a:schemeClr val="accent2">
                                  <a:lumMod val="75000"/>
                                </a:schemeClr>
                              </a:solidFill>
                              <a:latin typeface="Cambria Math"/>
                            </a:rPr>
                            <m:t>2</m:t>
                          </m:r>
                        </m:sup>
                      </m:sSup>
                      <m:r>
                        <a:rPr lang="fr-FR" sz="2000" b="0" i="1" smtClean="0">
                          <a:solidFill>
                            <a:schemeClr val="accent2">
                              <a:lumMod val="75000"/>
                            </a:schemeClr>
                          </a:solidFill>
                          <a:latin typeface="Cambria Math"/>
                        </a:rPr>
                        <m:t>𝜓</m:t>
                      </m:r>
                      <m:r>
                        <a:rPr lang="fr-FR" sz="2000" b="0" i="1" smtClean="0">
                          <a:solidFill>
                            <a:schemeClr val="accent2">
                              <a:lumMod val="75000"/>
                            </a:schemeClr>
                          </a:solidFill>
                          <a:latin typeface="Cambria Math"/>
                        </a:rPr>
                        <m:t>+</m:t>
                      </m:r>
                      <m:r>
                        <a:rPr lang="fr-FR" sz="2000" b="0" i="1" smtClean="0">
                          <a:solidFill>
                            <a:schemeClr val="accent2">
                              <a:lumMod val="75000"/>
                            </a:schemeClr>
                          </a:solidFill>
                          <a:latin typeface="Cambria Math"/>
                        </a:rPr>
                        <m:t>𝑉</m:t>
                      </m:r>
                      <m:r>
                        <a:rPr lang="fr-FR" sz="2000" b="0" i="1" smtClean="0">
                          <a:solidFill>
                            <a:schemeClr val="accent2">
                              <a:lumMod val="75000"/>
                            </a:schemeClr>
                          </a:solidFill>
                          <a:latin typeface="Cambria Math"/>
                        </a:rPr>
                        <m:t>𝜓</m:t>
                      </m:r>
                      <m:r>
                        <a:rPr lang="fr-FR" sz="2000" b="1" i="1" smtClean="0">
                          <a:solidFill>
                            <a:schemeClr val="accent2">
                              <a:lumMod val="75000"/>
                            </a:schemeClr>
                          </a:solidFill>
                          <a:latin typeface="Cambria Math"/>
                        </a:rPr>
                        <m:t> </m:t>
                      </m:r>
                    </m:oMath>
                  </m:oMathPara>
                </a14:m>
                <a:endParaRPr lang="fr-FR" sz="2000" b="1" dirty="0" smtClean="0">
                  <a:solidFill>
                    <a:schemeClr val="accent2">
                      <a:lumMod val="75000"/>
                    </a:schemeClr>
                  </a:solidFill>
                </a:endParaRPr>
              </a:p>
              <a:p>
                <a:pPr marL="0" indent="0">
                  <a:spcBef>
                    <a:spcPts val="0"/>
                  </a:spcBef>
                  <a:buNone/>
                </a:pPr>
                <a:endParaRPr lang="fr-FR" sz="2800" b="1" dirty="0">
                  <a:solidFill>
                    <a:schemeClr val="accent5">
                      <a:lumMod val="75000"/>
                    </a:schemeClr>
                  </a:solidFill>
                </a:endParaRPr>
              </a:p>
            </p:txBody>
          </p:sp>
        </mc:Choice>
        <mc:Fallback xmlns="">
          <p:sp>
            <p:nvSpPr>
              <p:cNvPr id="11" name="Espace réservé du contenu 2"/>
              <p:cNvSpPr>
                <a:spLocks noGrp="1" noRot="1" noChangeAspect="1" noMove="1" noResize="1" noEditPoints="1" noAdjustHandles="1" noChangeArrowheads="1" noChangeShapeType="1" noTextEdit="1"/>
              </p:cNvSpPr>
              <p:nvPr>
                <p:ph idx="1"/>
              </p:nvPr>
            </p:nvSpPr>
            <p:spPr>
              <a:xfrm>
                <a:off x="179512" y="1484784"/>
                <a:ext cx="8892480" cy="6021288"/>
              </a:xfrm>
              <a:blipFill rotWithShape="1">
                <a:blip r:embed="rId3"/>
                <a:stretch>
                  <a:fillRect l="-685" t="-507"/>
                </a:stretch>
              </a:blipFill>
            </p:spPr>
            <p:txBody>
              <a:bodyPr/>
              <a:lstStyle/>
              <a:p>
                <a:r>
                  <a:rPr lang="fr-FR">
                    <a:noFill/>
                  </a:rPr>
                  <a:t> </a:t>
                </a:r>
              </a:p>
            </p:txBody>
          </p:sp>
        </mc:Fallback>
      </mc:AlternateContent>
      <p:sp>
        <p:nvSpPr>
          <p:cNvPr id="12" name="ZoneTexte 11"/>
          <p:cNvSpPr txBox="1"/>
          <p:nvPr/>
        </p:nvSpPr>
        <p:spPr>
          <a:xfrm>
            <a:off x="251520" y="1843658"/>
            <a:ext cx="2664296" cy="1600438"/>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fr-FR" b="1" dirty="0" smtClean="0">
                <a:solidFill>
                  <a:schemeClr val="accent5">
                    <a:lumMod val="50000"/>
                  </a:schemeClr>
                </a:solidFill>
              </a:rPr>
              <a:t>Mouvement</a:t>
            </a:r>
          </a:p>
          <a:p>
            <a:endParaRPr lang="fr-FR" sz="1600" dirty="0" smtClean="0">
              <a:solidFill>
                <a:schemeClr val="accent5">
                  <a:lumMod val="50000"/>
                </a:schemeClr>
              </a:solidFill>
            </a:endParaRPr>
          </a:p>
          <a:p>
            <a:pPr marL="342900" indent="-342900">
              <a:buFont typeface="Century Schoolbook" pitchFamily="18" charset="0"/>
              <a:buChar char="→"/>
            </a:pPr>
            <a:r>
              <a:rPr lang="fr-FR" sz="1600" dirty="0" smtClean="0">
                <a:solidFill>
                  <a:schemeClr val="accent5">
                    <a:lumMod val="50000"/>
                  </a:schemeClr>
                </a:solidFill>
              </a:rPr>
              <a:t>accélération</a:t>
            </a:r>
          </a:p>
          <a:p>
            <a:pPr marL="342900" indent="-342900">
              <a:buFont typeface="Century Schoolbook" pitchFamily="18" charset="0"/>
              <a:buChar char="→"/>
            </a:pPr>
            <a:r>
              <a:rPr lang="fr-FR" sz="1600" dirty="0" smtClean="0">
                <a:solidFill>
                  <a:schemeClr val="accent5">
                    <a:lumMod val="50000"/>
                  </a:schemeClr>
                </a:solidFill>
              </a:rPr>
              <a:t>vitesse</a:t>
            </a:r>
          </a:p>
          <a:p>
            <a:pPr marL="342900" indent="-342900">
              <a:buFont typeface="Century Schoolbook" pitchFamily="18" charset="0"/>
              <a:buChar char="→"/>
            </a:pPr>
            <a:r>
              <a:rPr lang="fr-FR" sz="1600" dirty="0" smtClean="0">
                <a:solidFill>
                  <a:schemeClr val="accent5">
                    <a:lumMod val="50000"/>
                  </a:schemeClr>
                </a:solidFill>
              </a:rPr>
              <a:t>position</a:t>
            </a:r>
          </a:p>
          <a:p>
            <a:pPr marL="342900" indent="-342900">
              <a:buFont typeface="Century Schoolbook" pitchFamily="18" charset="0"/>
              <a:buChar char="→"/>
            </a:pPr>
            <a:r>
              <a:rPr lang="fr-FR" sz="1600" dirty="0" smtClean="0">
                <a:solidFill>
                  <a:schemeClr val="accent5">
                    <a:lumMod val="50000"/>
                  </a:schemeClr>
                </a:solidFill>
              </a:rPr>
              <a:t>trajectoire</a:t>
            </a:r>
            <a:endParaRPr lang="fr-FR" sz="1600" dirty="0">
              <a:solidFill>
                <a:schemeClr val="accent5">
                  <a:lumMod val="50000"/>
                </a:schemeClr>
              </a:solidFill>
            </a:endParaRPr>
          </a:p>
        </p:txBody>
      </p:sp>
      <p:sp>
        <p:nvSpPr>
          <p:cNvPr id="13" name="ZoneTexte 12"/>
          <p:cNvSpPr txBox="1"/>
          <p:nvPr/>
        </p:nvSpPr>
        <p:spPr>
          <a:xfrm>
            <a:off x="6300192" y="2032967"/>
            <a:ext cx="2664296" cy="1415772"/>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fr-FR" b="1" dirty="0">
                <a:solidFill>
                  <a:schemeClr val="accent5">
                    <a:lumMod val="50000"/>
                  </a:schemeClr>
                </a:solidFill>
              </a:rPr>
              <a:t>A</a:t>
            </a:r>
            <a:r>
              <a:rPr lang="fr-FR" b="1" dirty="0" smtClean="0">
                <a:solidFill>
                  <a:schemeClr val="accent5">
                    <a:lumMod val="50000"/>
                  </a:schemeClr>
                </a:solidFill>
              </a:rPr>
              <a:t>ctions de l’extérieur</a:t>
            </a:r>
          </a:p>
          <a:p>
            <a:pPr marL="342900" indent="-342900">
              <a:buFont typeface="Century Schoolbook" pitchFamily="18" charset="0"/>
              <a:buChar char="→"/>
            </a:pPr>
            <a:endParaRPr lang="fr-FR" sz="1600" dirty="0" smtClean="0">
              <a:solidFill>
                <a:schemeClr val="accent5">
                  <a:lumMod val="50000"/>
                </a:schemeClr>
              </a:solidFill>
            </a:endParaRPr>
          </a:p>
          <a:p>
            <a:pPr marL="342900" indent="-342900">
              <a:buFont typeface="Century Schoolbook" pitchFamily="18" charset="0"/>
              <a:buChar char="→"/>
            </a:pPr>
            <a:r>
              <a:rPr lang="fr-FR" sz="1600" dirty="0" smtClean="0">
                <a:solidFill>
                  <a:schemeClr val="accent5">
                    <a:lumMod val="50000"/>
                  </a:schemeClr>
                </a:solidFill>
              </a:rPr>
              <a:t>forces</a:t>
            </a:r>
          </a:p>
          <a:p>
            <a:pPr marL="342900" indent="-342900">
              <a:buFont typeface="Century Schoolbook" pitchFamily="18" charset="0"/>
              <a:buChar char="→"/>
            </a:pPr>
            <a:r>
              <a:rPr lang="fr-FR" sz="1600" dirty="0" smtClean="0">
                <a:solidFill>
                  <a:schemeClr val="accent5">
                    <a:lumMod val="50000"/>
                  </a:schemeClr>
                </a:solidFill>
              </a:rPr>
              <a:t>énergie potentielle</a:t>
            </a:r>
          </a:p>
        </p:txBody>
      </p:sp>
      <p:sp>
        <p:nvSpPr>
          <p:cNvPr id="14" name="Double flèche horizontale 13"/>
          <p:cNvSpPr/>
          <p:nvPr/>
        </p:nvSpPr>
        <p:spPr>
          <a:xfrm>
            <a:off x="2915816" y="2347714"/>
            <a:ext cx="3384376" cy="1008112"/>
          </a:xfrm>
          <a:prstGeom prst="lef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600" b="1" dirty="0" smtClean="0"/>
              <a:t>Lois de Newton</a:t>
            </a:r>
          </a:p>
          <a:p>
            <a:pPr algn="ctr"/>
            <a:r>
              <a:rPr lang="fr-FR" sz="1600" dirty="0" smtClean="0"/>
              <a:t>conservation de l’énergie</a:t>
            </a:r>
            <a:endParaRPr lang="fr-FR" sz="1600" dirty="0"/>
          </a:p>
        </p:txBody>
      </p:sp>
      <mc:AlternateContent xmlns:mc="http://schemas.openxmlformats.org/markup-compatibility/2006" xmlns:a14="http://schemas.microsoft.com/office/drawing/2010/main">
        <mc:Choice Requires="a14">
          <p:sp>
            <p:nvSpPr>
              <p:cNvPr id="15" name="ZoneTexte 14"/>
              <p:cNvSpPr txBox="1"/>
              <p:nvPr/>
            </p:nvSpPr>
            <p:spPr>
              <a:xfrm>
                <a:off x="251520" y="4005064"/>
                <a:ext cx="3482022" cy="1600438"/>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fr-FR" b="1" dirty="0" smtClean="0">
                    <a:solidFill>
                      <a:schemeClr val="accent2"/>
                    </a:solidFill>
                  </a:rPr>
                  <a:t>État</a:t>
                </a:r>
                <a:r>
                  <a:rPr lang="fr-FR" b="1" dirty="0" smtClean="0">
                    <a:solidFill>
                      <a:schemeClr val="accent5">
                        <a:lumMod val="50000"/>
                      </a:schemeClr>
                    </a:solidFill>
                  </a:rPr>
                  <a:t> du système</a:t>
                </a:r>
              </a:p>
              <a:p>
                <a:endParaRPr lang="fr-FR" sz="1600" dirty="0" smtClean="0">
                  <a:solidFill>
                    <a:schemeClr val="accent5">
                      <a:lumMod val="50000"/>
                    </a:schemeClr>
                  </a:solidFill>
                </a:endParaRPr>
              </a:p>
              <a:p>
                <a:pPr marL="342900" indent="-342900">
                  <a:buFont typeface="Century Schoolbook" pitchFamily="18" charset="0"/>
                  <a:buChar char="→"/>
                </a:pPr>
                <a:r>
                  <a:rPr lang="fr-FR" sz="1600" b="1" dirty="0" smtClean="0">
                    <a:solidFill>
                      <a:schemeClr val="accent2"/>
                    </a:solidFill>
                  </a:rPr>
                  <a:t>fonction d’onde </a:t>
                </a:r>
                <a14:m>
                  <m:oMath xmlns:m="http://schemas.openxmlformats.org/officeDocument/2006/math">
                    <m:r>
                      <a:rPr lang="fr-FR" sz="1600" b="0" i="1" smtClean="0">
                        <a:solidFill>
                          <a:schemeClr val="accent5">
                            <a:lumMod val="50000"/>
                          </a:schemeClr>
                        </a:solidFill>
                        <a:latin typeface="Cambria Math"/>
                      </a:rPr>
                      <m:t>𝜓</m:t>
                    </m:r>
                    <m:r>
                      <a:rPr lang="fr-FR" sz="1600" b="0" i="1" smtClean="0">
                        <a:solidFill>
                          <a:schemeClr val="accent5">
                            <a:lumMod val="50000"/>
                          </a:schemeClr>
                        </a:solidFill>
                        <a:latin typeface="Cambria Math"/>
                      </a:rPr>
                      <m:t>(</m:t>
                    </m:r>
                    <m:r>
                      <a:rPr lang="fr-FR" sz="1600" b="0" i="1" smtClean="0">
                        <a:solidFill>
                          <a:schemeClr val="accent5">
                            <a:lumMod val="50000"/>
                          </a:schemeClr>
                        </a:solidFill>
                        <a:latin typeface="Cambria Math"/>
                      </a:rPr>
                      <m:t>𝑟</m:t>
                    </m:r>
                    <m:r>
                      <a:rPr lang="fr-FR" sz="1600" b="0" i="1" smtClean="0">
                        <a:solidFill>
                          <a:schemeClr val="accent5">
                            <a:lumMod val="50000"/>
                          </a:schemeClr>
                        </a:solidFill>
                        <a:latin typeface="Cambria Math"/>
                      </a:rPr>
                      <m:t>,</m:t>
                    </m:r>
                    <m:r>
                      <a:rPr lang="fr-FR" sz="1600" b="0" i="1" smtClean="0">
                        <a:solidFill>
                          <a:schemeClr val="accent5">
                            <a:lumMod val="50000"/>
                          </a:schemeClr>
                        </a:solidFill>
                        <a:latin typeface="Cambria Math"/>
                      </a:rPr>
                      <m:t>𝑡</m:t>
                    </m:r>
                    <m:r>
                      <a:rPr lang="fr-FR" sz="1600" b="0" i="1" smtClean="0">
                        <a:solidFill>
                          <a:schemeClr val="accent5">
                            <a:lumMod val="50000"/>
                          </a:schemeClr>
                        </a:solidFill>
                        <a:latin typeface="Cambria Math"/>
                      </a:rPr>
                      <m:t>)</m:t>
                    </m:r>
                  </m:oMath>
                </a14:m>
                <a:r>
                  <a:rPr lang="fr-FR" sz="1600" dirty="0" smtClean="0">
                    <a:solidFill>
                      <a:schemeClr val="accent5">
                        <a:lumMod val="50000"/>
                      </a:schemeClr>
                    </a:solidFill>
                  </a:rPr>
                  <a:t> </a:t>
                </a:r>
              </a:p>
              <a:p>
                <a:pPr marL="342900" indent="-342900">
                  <a:buFont typeface="Century Schoolbook" pitchFamily="18" charset="0"/>
                  <a:buChar char="→"/>
                </a:pPr>
                <a:r>
                  <a:rPr lang="fr-FR" sz="1600" b="1" dirty="0" smtClean="0">
                    <a:solidFill>
                      <a:schemeClr val="accent2"/>
                    </a:solidFill>
                  </a:rPr>
                  <a:t>probabilité de présence</a:t>
                </a:r>
                <a:r>
                  <a:rPr lang="fr-FR" sz="1600" dirty="0" smtClean="0">
                    <a:solidFill>
                      <a:schemeClr val="accent5">
                        <a:lumMod val="50000"/>
                      </a:schemeClr>
                    </a:solidFill>
                  </a:rPr>
                  <a:t>:</a:t>
                </a:r>
              </a:p>
              <a:p>
                <a:pPr/>
                <a14:m>
                  <m:oMathPara xmlns:m="http://schemas.openxmlformats.org/officeDocument/2006/math">
                    <m:oMathParaPr>
                      <m:jc m:val="centerGroup"/>
                    </m:oMathParaPr>
                    <m:oMath xmlns:m="http://schemas.openxmlformats.org/officeDocument/2006/math">
                      <m:sSup>
                        <m:sSupPr>
                          <m:ctrlPr>
                            <a:rPr lang="fr-FR" sz="1600" b="0" i="1" smtClean="0">
                              <a:solidFill>
                                <a:schemeClr val="accent5">
                                  <a:lumMod val="50000"/>
                                </a:schemeClr>
                              </a:solidFill>
                              <a:latin typeface="Cambria Math"/>
                            </a:rPr>
                          </m:ctrlPr>
                        </m:sSupPr>
                        <m:e>
                          <m:d>
                            <m:dPr>
                              <m:begChr m:val="|"/>
                              <m:endChr m:val="|"/>
                              <m:ctrlPr>
                                <a:rPr lang="fr-FR" sz="1600" b="0" i="1" smtClean="0">
                                  <a:solidFill>
                                    <a:schemeClr val="accent5">
                                      <a:lumMod val="50000"/>
                                    </a:schemeClr>
                                  </a:solidFill>
                                  <a:latin typeface="Cambria Math"/>
                                </a:rPr>
                              </m:ctrlPr>
                            </m:dPr>
                            <m:e>
                              <m:r>
                                <a:rPr lang="fr-FR" sz="1600" i="1">
                                  <a:solidFill>
                                    <a:schemeClr val="accent5">
                                      <a:lumMod val="50000"/>
                                    </a:schemeClr>
                                  </a:solidFill>
                                  <a:latin typeface="Cambria Math"/>
                                </a:rPr>
                                <m:t>𝜓</m:t>
                              </m:r>
                              <m:d>
                                <m:dPr>
                                  <m:ctrlPr>
                                    <a:rPr lang="fr-FR" sz="1600" i="1">
                                      <a:solidFill>
                                        <a:schemeClr val="accent5">
                                          <a:lumMod val="50000"/>
                                        </a:schemeClr>
                                      </a:solidFill>
                                      <a:latin typeface="Cambria Math"/>
                                    </a:rPr>
                                  </m:ctrlPr>
                                </m:dPr>
                                <m:e>
                                  <m:r>
                                    <a:rPr lang="fr-FR" sz="1600" i="1">
                                      <a:solidFill>
                                        <a:schemeClr val="accent5">
                                          <a:lumMod val="50000"/>
                                        </a:schemeClr>
                                      </a:solidFill>
                                      <a:latin typeface="Cambria Math"/>
                                    </a:rPr>
                                    <m:t>𝑟</m:t>
                                  </m:r>
                                  <m:r>
                                    <a:rPr lang="fr-FR" sz="1600" i="1">
                                      <a:solidFill>
                                        <a:schemeClr val="accent5">
                                          <a:lumMod val="50000"/>
                                        </a:schemeClr>
                                      </a:solidFill>
                                      <a:latin typeface="Cambria Math"/>
                                    </a:rPr>
                                    <m:t>,</m:t>
                                  </m:r>
                                  <m:r>
                                    <a:rPr lang="fr-FR" sz="1600" i="1">
                                      <a:solidFill>
                                        <a:schemeClr val="accent5">
                                          <a:lumMod val="50000"/>
                                        </a:schemeClr>
                                      </a:solidFill>
                                      <a:latin typeface="Cambria Math"/>
                                    </a:rPr>
                                    <m:t>𝑡</m:t>
                                  </m:r>
                                </m:e>
                              </m:d>
                            </m:e>
                          </m:d>
                        </m:e>
                        <m:sup>
                          <m:r>
                            <a:rPr lang="fr-FR" sz="1600" b="0" i="1" smtClean="0">
                              <a:solidFill>
                                <a:schemeClr val="accent5">
                                  <a:lumMod val="50000"/>
                                </a:schemeClr>
                              </a:solidFill>
                              <a:latin typeface="Cambria Math"/>
                            </a:rPr>
                            <m:t>2</m:t>
                          </m:r>
                        </m:sup>
                      </m:sSup>
                    </m:oMath>
                  </m:oMathPara>
                </a14:m>
                <a:endParaRPr lang="fr-FR" sz="1600" dirty="0" smtClean="0">
                  <a:solidFill>
                    <a:schemeClr val="accent5">
                      <a:lumMod val="50000"/>
                    </a:schemeClr>
                  </a:solidFill>
                </a:endParaRPr>
              </a:p>
              <a:p>
                <a:pPr marL="342900" indent="-342900">
                  <a:buFont typeface="Century Schoolbook" pitchFamily="18" charset="0"/>
                  <a:buChar char="→"/>
                </a:pPr>
                <a:endParaRPr lang="fr-FR" sz="1600" dirty="0">
                  <a:solidFill>
                    <a:schemeClr val="accent5">
                      <a:lumMod val="50000"/>
                    </a:schemeClr>
                  </a:solidFill>
                </a:endParaRPr>
              </a:p>
            </p:txBody>
          </p:sp>
        </mc:Choice>
        <mc:Fallback xmlns="">
          <p:sp>
            <p:nvSpPr>
              <p:cNvPr id="15" name="ZoneTexte 14"/>
              <p:cNvSpPr txBox="1">
                <a:spLocks noRot="1" noChangeAspect="1" noMove="1" noResize="1" noEditPoints="1" noAdjustHandles="1" noChangeArrowheads="1" noChangeShapeType="1" noTextEdit="1"/>
              </p:cNvSpPr>
              <p:nvPr/>
            </p:nvSpPr>
            <p:spPr>
              <a:xfrm>
                <a:off x="251520" y="4005064"/>
                <a:ext cx="3482022" cy="1600438"/>
              </a:xfrm>
              <a:prstGeom prst="rect">
                <a:avLst/>
              </a:prstGeom>
              <a:blipFill rotWithShape="1">
                <a:blip r:embed="rId4"/>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16" name="ZoneTexte 15"/>
              <p:cNvSpPr txBox="1"/>
              <p:nvPr/>
            </p:nvSpPr>
            <p:spPr>
              <a:xfrm>
                <a:off x="6300192" y="4194373"/>
                <a:ext cx="2664296" cy="1138773"/>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fr-FR" b="1" dirty="0" smtClean="0">
                    <a:solidFill>
                      <a:schemeClr val="accent5">
                        <a:lumMod val="50000"/>
                      </a:schemeClr>
                    </a:solidFill>
                  </a:rPr>
                  <a:t>Actions de l’extérieur</a:t>
                </a:r>
              </a:p>
              <a:p>
                <a:pPr marL="342900" indent="-342900">
                  <a:buFont typeface="Century Schoolbook" pitchFamily="18" charset="0"/>
                  <a:buChar char="→"/>
                </a:pPr>
                <a:endParaRPr lang="fr-FR" sz="1600" dirty="0" smtClean="0">
                  <a:solidFill>
                    <a:schemeClr val="accent5">
                      <a:lumMod val="50000"/>
                    </a:schemeClr>
                  </a:solidFill>
                </a:endParaRPr>
              </a:p>
              <a:p>
                <a:pPr marL="342900" indent="-342900">
                  <a:buFont typeface="Century Schoolbook" pitchFamily="18" charset="0"/>
                  <a:buChar char="→"/>
                </a:pPr>
                <a:r>
                  <a:rPr lang="fr-FR" sz="1600" dirty="0" smtClean="0">
                    <a:solidFill>
                      <a:schemeClr val="accent5">
                        <a:lumMod val="50000"/>
                      </a:schemeClr>
                    </a:solidFill>
                  </a:rPr>
                  <a:t>potentiel </a:t>
                </a:r>
                <a14:m>
                  <m:oMath xmlns:m="http://schemas.openxmlformats.org/officeDocument/2006/math">
                    <m:r>
                      <a:rPr lang="fr-FR" sz="1600" b="0" i="1" smtClean="0">
                        <a:solidFill>
                          <a:schemeClr val="accent5">
                            <a:lumMod val="50000"/>
                          </a:schemeClr>
                        </a:solidFill>
                        <a:latin typeface="Cambria Math"/>
                      </a:rPr>
                      <m:t>𝑉</m:t>
                    </m:r>
                    <m:r>
                      <a:rPr lang="fr-FR" sz="1600" b="0" i="1" smtClean="0">
                        <a:solidFill>
                          <a:schemeClr val="accent5">
                            <a:lumMod val="50000"/>
                          </a:schemeClr>
                        </a:solidFill>
                        <a:latin typeface="Cambria Math"/>
                      </a:rPr>
                      <m:t>(</m:t>
                    </m:r>
                    <m:r>
                      <a:rPr lang="fr-FR" sz="1600" b="0" i="1" smtClean="0">
                        <a:solidFill>
                          <a:schemeClr val="accent5">
                            <a:lumMod val="50000"/>
                          </a:schemeClr>
                        </a:solidFill>
                        <a:latin typeface="Cambria Math"/>
                      </a:rPr>
                      <m:t>𝑟</m:t>
                    </m:r>
                    <m:r>
                      <a:rPr lang="fr-FR" sz="1600" b="0" i="1" smtClean="0">
                        <a:solidFill>
                          <a:schemeClr val="accent5">
                            <a:lumMod val="50000"/>
                          </a:schemeClr>
                        </a:solidFill>
                        <a:latin typeface="Cambria Math"/>
                      </a:rPr>
                      <m:t>,</m:t>
                    </m:r>
                    <m:r>
                      <a:rPr lang="fr-FR" sz="1600" b="0" i="1" smtClean="0">
                        <a:solidFill>
                          <a:schemeClr val="accent5">
                            <a:lumMod val="50000"/>
                          </a:schemeClr>
                        </a:solidFill>
                        <a:latin typeface="Cambria Math"/>
                      </a:rPr>
                      <m:t>𝑡</m:t>
                    </m:r>
                    <m:r>
                      <a:rPr lang="fr-FR" sz="1600" b="0" i="1" smtClean="0">
                        <a:solidFill>
                          <a:schemeClr val="accent5">
                            <a:lumMod val="50000"/>
                          </a:schemeClr>
                        </a:solidFill>
                        <a:latin typeface="Cambria Math"/>
                      </a:rPr>
                      <m:t>)</m:t>
                    </m:r>
                  </m:oMath>
                </a14:m>
                <a:endParaRPr lang="fr-FR" sz="1600" dirty="0" smtClean="0">
                  <a:solidFill>
                    <a:schemeClr val="accent5">
                      <a:lumMod val="50000"/>
                    </a:schemeClr>
                  </a:solidFill>
                </a:endParaRPr>
              </a:p>
            </p:txBody>
          </p:sp>
        </mc:Choice>
        <mc:Fallback xmlns="">
          <p:sp>
            <p:nvSpPr>
              <p:cNvPr id="16" name="ZoneTexte 15"/>
              <p:cNvSpPr txBox="1">
                <a:spLocks noRot="1" noChangeAspect="1" noMove="1" noResize="1" noEditPoints="1" noAdjustHandles="1" noChangeArrowheads="1" noChangeShapeType="1" noTextEdit="1"/>
              </p:cNvSpPr>
              <p:nvPr/>
            </p:nvSpPr>
            <p:spPr>
              <a:xfrm>
                <a:off x="6300192" y="4194373"/>
                <a:ext cx="2664296" cy="1138773"/>
              </a:xfrm>
              <a:prstGeom prst="rect">
                <a:avLst/>
              </a:prstGeom>
              <a:blipFill rotWithShape="1">
                <a:blip r:embed="rId5"/>
                <a:stretch>
                  <a:fillRect/>
                </a:stretch>
              </a:blipFill>
            </p:spPr>
            <p:txBody>
              <a:bodyPr/>
              <a:lstStyle/>
              <a:p>
                <a:r>
                  <a:rPr lang="fr-FR">
                    <a:noFill/>
                  </a:rPr>
                  <a:t> </a:t>
                </a:r>
              </a:p>
            </p:txBody>
          </p:sp>
        </mc:Fallback>
      </mc:AlternateContent>
      <p:sp>
        <p:nvSpPr>
          <p:cNvPr id="17" name="Double flèche horizontale 16"/>
          <p:cNvSpPr/>
          <p:nvPr/>
        </p:nvSpPr>
        <p:spPr>
          <a:xfrm>
            <a:off x="3733542" y="4194373"/>
            <a:ext cx="2566650" cy="1322859"/>
          </a:xfrm>
          <a:prstGeom prst="leftRightArrow">
            <a:avLst/>
          </a:prstGeom>
          <a:solidFill>
            <a:schemeClr val="tx1">
              <a:lumMod val="65000"/>
              <a:lumOff val="35000"/>
            </a:schemeClr>
          </a:solidFill>
        </p:spPr>
        <p:style>
          <a:lnRef idx="1">
            <a:schemeClr val="dk1"/>
          </a:lnRef>
          <a:fillRef idx="3">
            <a:schemeClr val="dk1"/>
          </a:fillRef>
          <a:effectRef idx="2">
            <a:schemeClr val="dk1"/>
          </a:effectRef>
          <a:fontRef idx="minor">
            <a:schemeClr val="lt1"/>
          </a:fontRef>
        </p:style>
        <p:txBody>
          <a:bodyPr rtlCol="0" anchor="ctr"/>
          <a:lstStyle/>
          <a:p>
            <a:pPr algn="ctr"/>
            <a:r>
              <a:rPr lang="fr-FR" sz="1600" b="1" dirty="0" smtClean="0"/>
              <a:t>Équation de Schrödinger</a:t>
            </a:r>
            <a:endParaRPr lang="fr-FR" sz="1600" dirty="0"/>
          </a:p>
        </p:txBody>
      </p:sp>
    </p:spTree>
    <p:extLst>
      <p:ext uri="{BB962C8B-B14F-4D97-AF65-F5344CB8AC3E}">
        <p14:creationId xmlns:p14="http://schemas.microsoft.com/office/powerpoint/2010/main" val="3612892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23528" y="908720"/>
            <a:ext cx="8712968" cy="4824536"/>
          </a:xfrm>
        </p:spPr>
        <p:txBody>
          <a:bodyPr>
            <a:noAutofit/>
          </a:bodyPr>
          <a:lstStyle/>
          <a:p>
            <a:pPr algn="l"/>
            <a:r>
              <a:rPr lang="fr-FR" sz="3600" dirty="0" smtClean="0">
                <a:solidFill>
                  <a:schemeClr val="tx2"/>
                </a:solidFill>
              </a:rPr>
              <a:t>2</a:t>
            </a:r>
            <a:r>
              <a:rPr lang="fr-FR" sz="3600" baseline="30000" dirty="0" smtClean="0">
                <a:solidFill>
                  <a:schemeClr val="tx2"/>
                </a:solidFill>
              </a:rPr>
              <a:t>ème</a:t>
            </a:r>
            <a:r>
              <a:rPr lang="fr-FR" sz="3600" dirty="0" smtClean="0">
                <a:solidFill>
                  <a:schemeClr val="tx2"/>
                </a:solidFill>
              </a:rPr>
              <a:t> partie</a:t>
            </a:r>
            <a:r>
              <a:rPr lang="fr-FR" sz="3600" b="1" dirty="0" smtClean="0">
                <a:solidFill>
                  <a:schemeClr val="tx2"/>
                </a:solidFill>
              </a:rPr>
              <a:t/>
            </a:r>
            <a:br>
              <a:rPr lang="fr-FR" sz="3600" b="1" dirty="0" smtClean="0">
                <a:solidFill>
                  <a:schemeClr val="tx2"/>
                </a:solidFill>
              </a:rPr>
            </a:br>
            <a:r>
              <a:rPr lang="fr-FR" sz="3600" b="1" dirty="0" smtClean="0">
                <a:solidFill>
                  <a:schemeClr val="tx2"/>
                </a:solidFill>
              </a:rPr>
              <a:t>Enseigner la dualité onde/corpuscule au lycée</a:t>
            </a:r>
            <a:r>
              <a:rPr lang="fr-FR" sz="3400" b="1" dirty="0" smtClean="0">
                <a:solidFill>
                  <a:schemeClr val="tx2"/>
                </a:solidFill>
              </a:rPr>
              <a:t/>
            </a:r>
            <a:br>
              <a:rPr lang="fr-FR" sz="3400" b="1" dirty="0" smtClean="0">
                <a:solidFill>
                  <a:schemeClr val="tx2"/>
                </a:solidFill>
              </a:rPr>
            </a:br>
            <a:r>
              <a:rPr lang="fr-FR" sz="3400" b="1" dirty="0" smtClean="0">
                <a:solidFill>
                  <a:schemeClr val="tx2"/>
                </a:solidFill>
              </a:rPr>
              <a:t/>
            </a:r>
            <a:br>
              <a:rPr lang="fr-FR" sz="3400" b="1" dirty="0" smtClean="0">
                <a:solidFill>
                  <a:schemeClr val="tx2"/>
                </a:solidFill>
              </a:rPr>
            </a:br>
            <a:r>
              <a:rPr lang="fr-FR" sz="3200" b="1" i="1" dirty="0" smtClean="0">
                <a:solidFill>
                  <a:schemeClr val="tx2"/>
                </a:solidFill>
              </a:rPr>
              <a:t>Enjeux pédagogiques et présentation d’une séquence</a:t>
            </a:r>
            <a:br>
              <a:rPr lang="fr-FR" sz="3200" b="1" i="1" dirty="0" smtClean="0">
                <a:solidFill>
                  <a:schemeClr val="tx2"/>
                </a:solidFill>
              </a:rPr>
            </a:br>
            <a:endParaRPr lang="fr-FR" sz="2800" dirty="0">
              <a:solidFill>
                <a:schemeClr val="tx2"/>
              </a:solidFill>
            </a:endParaRPr>
          </a:p>
        </p:txBody>
      </p:sp>
      <p:sp>
        <p:nvSpPr>
          <p:cNvPr id="4" name="Espace réservé du pied de page 3"/>
          <p:cNvSpPr>
            <a:spLocks noGrp="1"/>
          </p:cNvSpPr>
          <p:nvPr>
            <p:ph type="ftr" sz="quarter" idx="11"/>
          </p:nvPr>
        </p:nvSpPr>
        <p:spPr/>
        <p:txBody>
          <a:bodyPr/>
          <a:lstStyle/>
          <a:p>
            <a:r>
              <a:rPr lang="fr-FR" smtClean="0"/>
              <a:t>agrégation interne de Sciences Physique - exposé</a:t>
            </a:r>
            <a:endParaRPr lang="fr-FR"/>
          </a:p>
        </p:txBody>
      </p:sp>
      <p:sp>
        <p:nvSpPr>
          <p:cNvPr id="5" name="Espace réservé de la date 4"/>
          <p:cNvSpPr>
            <a:spLocks noGrp="1"/>
          </p:cNvSpPr>
          <p:nvPr>
            <p:ph type="dt" sz="half" idx="10"/>
          </p:nvPr>
        </p:nvSpPr>
        <p:spPr>
          <a:xfrm>
            <a:off x="457200" y="6453336"/>
            <a:ext cx="514400" cy="268139"/>
          </a:xfrm>
        </p:spPr>
        <p:style>
          <a:lnRef idx="1">
            <a:schemeClr val="dk1"/>
          </a:lnRef>
          <a:fillRef idx="3">
            <a:schemeClr val="dk1"/>
          </a:fillRef>
          <a:effectRef idx="2">
            <a:schemeClr val="dk1"/>
          </a:effectRef>
          <a:fontRef idx="minor">
            <a:schemeClr val="lt1"/>
          </a:fontRef>
        </p:style>
        <p:txBody>
          <a:bodyPr tIns="0" bIns="0" anchor="ctr"/>
          <a:lstStyle/>
          <a:p>
            <a:pPr algn="ctr"/>
            <a:r>
              <a:rPr lang="fr-FR" sz="1400" b="1" smtClean="0">
                <a:solidFill>
                  <a:schemeClr val="bg1"/>
                </a:solidFill>
              </a:rPr>
              <a:t>TR </a:t>
            </a:r>
            <a:endParaRPr lang="fr-FR" sz="1400" b="1" dirty="0">
              <a:solidFill>
                <a:schemeClr val="bg1"/>
              </a:solidFill>
            </a:endParaRPr>
          </a:p>
        </p:txBody>
      </p:sp>
      <p:sp>
        <p:nvSpPr>
          <p:cNvPr id="6" name="Espace réservé du numéro de diapositive 5"/>
          <p:cNvSpPr>
            <a:spLocks noGrp="1"/>
          </p:cNvSpPr>
          <p:nvPr>
            <p:ph type="sldNum" sz="quarter" idx="12"/>
          </p:nvPr>
        </p:nvSpPr>
        <p:spPr/>
        <p:txBody>
          <a:bodyPr/>
          <a:lstStyle/>
          <a:p>
            <a:fld id="{9616618C-1E39-4B41-BC92-BB300AB0610D}" type="slidenum">
              <a:rPr lang="fr-FR" smtClean="0"/>
              <a:t>15</a:t>
            </a:fld>
            <a:endParaRPr lang="fr-FR"/>
          </a:p>
        </p:txBody>
      </p:sp>
    </p:spTree>
    <p:extLst>
      <p:ext uri="{BB962C8B-B14F-4D97-AF65-F5344CB8AC3E}">
        <p14:creationId xmlns:p14="http://schemas.microsoft.com/office/powerpoint/2010/main" val="33765128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579296" cy="1143000"/>
          </a:xfrm>
        </p:spPr>
        <p:txBody>
          <a:bodyPr>
            <a:noAutofit/>
          </a:bodyPr>
          <a:lstStyle/>
          <a:p>
            <a:pPr algn="l"/>
            <a:r>
              <a:rPr lang="fr-FR" sz="3200" b="1" dirty="0" smtClean="0">
                <a:solidFill>
                  <a:schemeClr val="tx2"/>
                </a:solidFill>
              </a:rPr>
              <a:t>Une séquence de TS sur la dualité O/P</a:t>
            </a:r>
            <a:endParaRPr lang="fr-FR" sz="3200" b="1" dirty="0">
              <a:solidFill>
                <a:schemeClr val="tx2"/>
              </a:solidFill>
            </a:endParaRPr>
          </a:p>
        </p:txBody>
      </p:sp>
      <p:sp>
        <p:nvSpPr>
          <p:cNvPr id="3" name="Espace réservé du contenu 2"/>
          <p:cNvSpPr>
            <a:spLocks noGrp="1"/>
          </p:cNvSpPr>
          <p:nvPr>
            <p:ph idx="1"/>
          </p:nvPr>
        </p:nvSpPr>
        <p:spPr>
          <a:xfrm>
            <a:off x="446856" y="1124744"/>
            <a:ext cx="8229600" cy="4464496"/>
          </a:xfrm>
        </p:spPr>
        <p:txBody>
          <a:bodyPr>
            <a:normAutofit/>
          </a:bodyPr>
          <a:lstStyle/>
          <a:p>
            <a:pPr marL="0" indent="0" algn="just">
              <a:spcBef>
                <a:spcPts val="0"/>
              </a:spcBef>
              <a:buNone/>
            </a:pPr>
            <a:r>
              <a:rPr lang="fr-FR" b="1" dirty="0" smtClean="0"/>
              <a:t>Les prérequis : </a:t>
            </a:r>
          </a:p>
          <a:p>
            <a:pPr marL="0" indent="0" algn="just">
              <a:spcBef>
                <a:spcPts val="600"/>
              </a:spcBef>
              <a:buNone/>
            </a:pPr>
            <a:r>
              <a:rPr lang="fr-FR" sz="2000" b="1" dirty="0" smtClean="0">
                <a:solidFill>
                  <a:srgbClr val="7030A0"/>
                </a:solidFill>
              </a:rPr>
              <a:t>ondes mécaniques et électromagnétiques (2</a:t>
            </a:r>
            <a:r>
              <a:rPr lang="fr-FR" sz="2000" b="1" baseline="30000" dirty="0" smtClean="0">
                <a:solidFill>
                  <a:srgbClr val="7030A0"/>
                </a:solidFill>
              </a:rPr>
              <a:t>nde</a:t>
            </a:r>
            <a:r>
              <a:rPr lang="fr-FR" sz="2000" b="1" dirty="0" smtClean="0">
                <a:solidFill>
                  <a:srgbClr val="7030A0"/>
                </a:solidFill>
              </a:rPr>
              <a:t> à TS)</a:t>
            </a:r>
            <a:endParaRPr lang="fr-FR" sz="1800" b="1" dirty="0">
              <a:solidFill>
                <a:srgbClr val="7030A0"/>
              </a:solidFill>
            </a:endParaRPr>
          </a:p>
          <a:p>
            <a:pPr marL="0" indent="0" algn="just">
              <a:spcBef>
                <a:spcPts val="0"/>
              </a:spcBef>
              <a:buNone/>
            </a:pPr>
            <a:endParaRPr lang="fr-FR" sz="2000" b="1" dirty="0" smtClean="0">
              <a:solidFill>
                <a:srgbClr val="7030A0"/>
              </a:solidFill>
            </a:endParaRPr>
          </a:p>
          <a:p>
            <a:pPr marL="0" indent="0" algn="just">
              <a:spcBef>
                <a:spcPts val="0"/>
              </a:spcBef>
              <a:buNone/>
            </a:pPr>
            <a:endParaRPr lang="fr-FR" sz="2000" b="1" dirty="0">
              <a:solidFill>
                <a:srgbClr val="7030A0"/>
              </a:solidFill>
            </a:endParaRPr>
          </a:p>
          <a:p>
            <a:pPr marL="0" indent="0" algn="just">
              <a:spcBef>
                <a:spcPts val="0"/>
              </a:spcBef>
              <a:buNone/>
            </a:pPr>
            <a:endParaRPr lang="fr-FR" sz="2000" b="1" dirty="0" smtClean="0">
              <a:solidFill>
                <a:srgbClr val="7030A0"/>
              </a:solidFill>
            </a:endParaRPr>
          </a:p>
          <a:p>
            <a:pPr marL="0" indent="0" algn="just">
              <a:spcBef>
                <a:spcPts val="0"/>
              </a:spcBef>
              <a:buNone/>
            </a:pPr>
            <a:endParaRPr lang="fr-FR" sz="2000" b="1" dirty="0">
              <a:solidFill>
                <a:srgbClr val="7030A0"/>
              </a:solidFill>
            </a:endParaRPr>
          </a:p>
          <a:p>
            <a:pPr marL="0" indent="0" algn="just">
              <a:spcBef>
                <a:spcPts val="0"/>
              </a:spcBef>
              <a:buNone/>
            </a:pPr>
            <a:endParaRPr lang="fr-FR" sz="2400" b="1" dirty="0" smtClean="0">
              <a:solidFill>
                <a:srgbClr val="7030A0"/>
              </a:solidFill>
            </a:endParaRPr>
          </a:p>
          <a:p>
            <a:pPr marL="0" indent="0" algn="just">
              <a:spcBef>
                <a:spcPts val="0"/>
              </a:spcBef>
              <a:buNone/>
            </a:pPr>
            <a:endParaRPr lang="fr-FR" sz="2400" b="1" dirty="0" smtClean="0">
              <a:solidFill>
                <a:srgbClr val="7030A0"/>
              </a:solidFill>
            </a:endParaRPr>
          </a:p>
          <a:p>
            <a:pPr marL="0" indent="0" algn="just">
              <a:spcBef>
                <a:spcPts val="0"/>
              </a:spcBef>
              <a:buNone/>
            </a:pPr>
            <a:r>
              <a:rPr lang="fr-FR" sz="2000" b="1" dirty="0" smtClean="0">
                <a:solidFill>
                  <a:schemeClr val="tx2"/>
                </a:solidFill>
              </a:rPr>
              <a:t>mécanique newtonienne du point (TS)</a:t>
            </a:r>
          </a:p>
          <a:p>
            <a:pPr marL="0" indent="0" algn="just">
              <a:spcBef>
                <a:spcPts val="0"/>
              </a:spcBef>
              <a:buNone/>
            </a:pPr>
            <a:endParaRPr lang="fr-FR" b="1" dirty="0" smtClean="0">
              <a:solidFill>
                <a:srgbClr val="7030A0"/>
              </a:solidFill>
            </a:endParaRPr>
          </a:p>
        </p:txBody>
      </p:sp>
      <p:sp>
        <p:nvSpPr>
          <p:cNvPr id="4" name="Espace réservé du pied de page 3"/>
          <p:cNvSpPr>
            <a:spLocks noGrp="1"/>
          </p:cNvSpPr>
          <p:nvPr>
            <p:ph type="ftr" sz="quarter" idx="11"/>
          </p:nvPr>
        </p:nvSpPr>
        <p:spPr/>
        <p:txBody>
          <a:bodyPr/>
          <a:lstStyle/>
          <a:p>
            <a:r>
              <a:rPr lang="fr-FR" smtClean="0"/>
              <a:t>agrégation interne de Sciences Physique - exposé</a:t>
            </a:r>
            <a:endParaRPr lang="fr-FR"/>
          </a:p>
        </p:txBody>
      </p:sp>
      <p:sp>
        <p:nvSpPr>
          <p:cNvPr id="5" name="Espace réservé de la date 4"/>
          <p:cNvSpPr>
            <a:spLocks noGrp="1"/>
          </p:cNvSpPr>
          <p:nvPr>
            <p:ph type="dt" sz="half" idx="10"/>
          </p:nvPr>
        </p:nvSpPr>
        <p:spPr>
          <a:xfrm>
            <a:off x="457200" y="6453336"/>
            <a:ext cx="514400" cy="268139"/>
          </a:xfrm>
        </p:spPr>
        <p:style>
          <a:lnRef idx="1">
            <a:schemeClr val="dk1"/>
          </a:lnRef>
          <a:fillRef idx="3">
            <a:schemeClr val="dk1"/>
          </a:fillRef>
          <a:effectRef idx="2">
            <a:schemeClr val="dk1"/>
          </a:effectRef>
          <a:fontRef idx="minor">
            <a:schemeClr val="lt1"/>
          </a:fontRef>
        </p:style>
        <p:txBody>
          <a:bodyPr tIns="0" bIns="0" anchor="ctr"/>
          <a:lstStyle/>
          <a:p>
            <a:pPr algn="ctr"/>
            <a:r>
              <a:rPr lang="fr-FR" sz="1400" b="1" smtClean="0">
                <a:solidFill>
                  <a:schemeClr val="bg1"/>
                </a:solidFill>
              </a:rPr>
              <a:t>TR </a:t>
            </a:r>
            <a:endParaRPr lang="fr-FR" sz="1400" b="1" dirty="0">
              <a:solidFill>
                <a:schemeClr val="bg1"/>
              </a:solidFill>
            </a:endParaRPr>
          </a:p>
        </p:txBody>
      </p:sp>
      <p:sp>
        <p:nvSpPr>
          <p:cNvPr id="6" name="Espace réservé du numéro de diapositive 5"/>
          <p:cNvSpPr>
            <a:spLocks noGrp="1"/>
          </p:cNvSpPr>
          <p:nvPr>
            <p:ph type="sldNum" sz="quarter" idx="12"/>
          </p:nvPr>
        </p:nvSpPr>
        <p:spPr/>
        <p:txBody>
          <a:bodyPr/>
          <a:lstStyle/>
          <a:p>
            <a:fld id="{9616618C-1E39-4B41-BC92-BB300AB0610D}" type="slidenum">
              <a:rPr lang="fr-FR" smtClean="0"/>
              <a:t>16</a:t>
            </a:fld>
            <a:endParaRPr lang="fr-FR"/>
          </a:p>
        </p:txBody>
      </p:sp>
      <p:sp>
        <p:nvSpPr>
          <p:cNvPr id="8" name="ZoneTexte 7"/>
          <p:cNvSpPr txBox="1"/>
          <p:nvPr/>
        </p:nvSpPr>
        <p:spPr>
          <a:xfrm>
            <a:off x="539552" y="2060848"/>
            <a:ext cx="4104456" cy="1600438"/>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fr-FR" b="1" dirty="0" smtClean="0">
                <a:solidFill>
                  <a:schemeClr val="accent4">
                    <a:lumMod val="50000"/>
                  </a:schemeClr>
                </a:solidFill>
              </a:rPr>
              <a:t>Caractéristiques des ondes </a:t>
            </a:r>
          </a:p>
          <a:p>
            <a:pPr marL="342900" indent="-342900">
              <a:buFont typeface="Century Schoolbook" pitchFamily="18" charset="0"/>
              <a:buChar char="→"/>
            </a:pPr>
            <a:r>
              <a:rPr lang="fr-FR" sz="1600" dirty="0" smtClean="0">
                <a:solidFill>
                  <a:schemeClr val="accent4">
                    <a:lumMod val="50000"/>
                  </a:schemeClr>
                </a:solidFill>
              </a:rPr>
              <a:t>propagation</a:t>
            </a:r>
          </a:p>
          <a:p>
            <a:pPr marL="342900" indent="-342900">
              <a:buFont typeface="Century Schoolbook" pitchFamily="18" charset="0"/>
              <a:buChar char="→"/>
            </a:pPr>
            <a:r>
              <a:rPr lang="fr-FR" sz="1600" dirty="0" smtClean="0">
                <a:solidFill>
                  <a:schemeClr val="accent4">
                    <a:lumMod val="50000"/>
                  </a:schemeClr>
                </a:solidFill>
              </a:rPr>
              <a:t>célérité</a:t>
            </a:r>
          </a:p>
          <a:p>
            <a:pPr marL="342900" indent="-342900">
              <a:buFont typeface="Century Schoolbook" pitchFamily="18" charset="0"/>
              <a:buChar char="→"/>
            </a:pPr>
            <a:r>
              <a:rPr lang="fr-FR" sz="1600" dirty="0" smtClean="0">
                <a:solidFill>
                  <a:schemeClr val="accent4">
                    <a:lumMod val="50000"/>
                  </a:schemeClr>
                </a:solidFill>
              </a:rPr>
              <a:t>périodicité</a:t>
            </a:r>
          </a:p>
          <a:p>
            <a:pPr marL="800100" lvl="1" indent="-342900">
              <a:buFont typeface="Century Schoolbook" pitchFamily="18" charset="0"/>
              <a:buChar char="−"/>
            </a:pPr>
            <a:r>
              <a:rPr lang="fr-FR" sz="1600" dirty="0" smtClean="0">
                <a:solidFill>
                  <a:schemeClr val="accent4">
                    <a:lumMod val="50000"/>
                  </a:schemeClr>
                </a:solidFill>
              </a:rPr>
              <a:t>fréquence /période</a:t>
            </a:r>
          </a:p>
          <a:p>
            <a:pPr marL="800100" lvl="1" indent="-342900">
              <a:buFont typeface="Century Schoolbook" pitchFamily="18" charset="0"/>
              <a:buChar char="−"/>
            </a:pPr>
            <a:r>
              <a:rPr lang="fr-FR" sz="1600" dirty="0" smtClean="0">
                <a:solidFill>
                  <a:schemeClr val="accent4">
                    <a:lumMod val="50000"/>
                  </a:schemeClr>
                </a:solidFill>
              </a:rPr>
              <a:t>longueur d’onde</a:t>
            </a:r>
            <a:endParaRPr lang="fr-FR" sz="1600" dirty="0">
              <a:solidFill>
                <a:schemeClr val="accent4">
                  <a:lumMod val="50000"/>
                </a:schemeClr>
              </a:solidFill>
            </a:endParaRPr>
          </a:p>
        </p:txBody>
      </p:sp>
      <p:sp>
        <p:nvSpPr>
          <p:cNvPr id="9" name="ZoneTexte 8"/>
          <p:cNvSpPr txBox="1"/>
          <p:nvPr/>
        </p:nvSpPr>
        <p:spPr>
          <a:xfrm>
            <a:off x="5220072" y="2141644"/>
            <a:ext cx="3708920" cy="1138773"/>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fr-FR" sz="1600" b="1" dirty="0" smtClean="0">
                <a:solidFill>
                  <a:schemeClr val="accent4">
                    <a:lumMod val="50000"/>
                  </a:schemeClr>
                </a:solidFill>
              </a:rPr>
              <a:t>Phénomènes caractéristiques des ondes périodiques</a:t>
            </a:r>
            <a:endParaRPr lang="fr-FR" sz="1600" dirty="0" smtClean="0">
              <a:solidFill>
                <a:schemeClr val="accent4">
                  <a:lumMod val="50000"/>
                </a:schemeClr>
              </a:solidFill>
            </a:endParaRPr>
          </a:p>
          <a:p>
            <a:pPr marL="342900" indent="-342900">
              <a:buFont typeface="Century Schoolbook" pitchFamily="18" charset="0"/>
              <a:buChar char="→"/>
            </a:pPr>
            <a:r>
              <a:rPr lang="fr-FR" dirty="0">
                <a:solidFill>
                  <a:schemeClr val="accent4">
                    <a:lumMod val="50000"/>
                  </a:schemeClr>
                </a:solidFill>
              </a:rPr>
              <a:t>diffraction</a:t>
            </a:r>
          </a:p>
          <a:p>
            <a:pPr marL="342900" indent="-342900">
              <a:buFont typeface="Century Schoolbook" pitchFamily="18" charset="0"/>
              <a:buChar char="→"/>
            </a:pPr>
            <a:r>
              <a:rPr lang="fr-FR" dirty="0">
                <a:solidFill>
                  <a:schemeClr val="accent4">
                    <a:lumMod val="50000"/>
                  </a:schemeClr>
                </a:solidFill>
              </a:rPr>
              <a:t>interférences</a:t>
            </a:r>
          </a:p>
        </p:txBody>
      </p:sp>
      <p:sp>
        <p:nvSpPr>
          <p:cNvPr id="10" name="Double flèche horizontale 9"/>
          <p:cNvSpPr/>
          <p:nvPr/>
        </p:nvSpPr>
        <p:spPr>
          <a:xfrm>
            <a:off x="4644008" y="2719954"/>
            <a:ext cx="576064" cy="343702"/>
          </a:xfrm>
          <a:prstGeom prst="lef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fr-FR"/>
          </a:p>
        </p:txBody>
      </p:sp>
      <p:sp>
        <p:nvSpPr>
          <p:cNvPr id="11" name="ZoneTexte 10"/>
          <p:cNvSpPr txBox="1"/>
          <p:nvPr/>
        </p:nvSpPr>
        <p:spPr>
          <a:xfrm>
            <a:off x="611560" y="4365104"/>
            <a:ext cx="2664296" cy="1631216"/>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fr-FR" b="1" dirty="0" smtClean="0">
                <a:solidFill>
                  <a:schemeClr val="accent5">
                    <a:lumMod val="50000"/>
                  </a:schemeClr>
                </a:solidFill>
              </a:rPr>
              <a:t>Mouvement d’un système matériel</a:t>
            </a:r>
            <a:endParaRPr lang="fr-FR" sz="1600" dirty="0" smtClean="0">
              <a:solidFill>
                <a:schemeClr val="accent5">
                  <a:lumMod val="50000"/>
                </a:schemeClr>
              </a:solidFill>
            </a:endParaRPr>
          </a:p>
          <a:p>
            <a:pPr marL="342900" indent="-342900">
              <a:buFont typeface="Century Schoolbook" pitchFamily="18" charset="0"/>
              <a:buChar char="→"/>
            </a:pPr>
            <a:r>
              <a:rPr lang="fr-FR" sz="1600" dirty="0" smtClean="0">
                <a:solidFill>
                  <a:schemeClr val="accent5">
                    <a:lumMod val="50000"/>
                  </a:schemeClr>
                </a:solidFill>
              </a:rPr>
              <a:t>accélération</a:t>
            </a:r>
          </a:p>
          <a:p>
            <a:pPr marL="342900" indent="-342900">
              <a:buFont typeface="Century Schoolbook" pitchFamily="18" charset="0"/>
              <a:buChar char="→"/>
            </a:pPr>
            <a:r>
              <a:rPr lang="fr-FR" sz="1600" dirty="0" smtClean="0">
                <a:solidFill>
                  <a:schemeClr val="accent5">
                    <a:lumMod val="50000"/>
                  </a:schemeClr>
                </a:solidFill>
              </a:rPr>
              <a:t>vitesse</a:t>
            </a:r>
          </a:p>
          <a:p>
            <a:pPr marL="342900" indent="-342900">
              <a:buFont typeface="Century Schoolbook" pitchFamily="18" charset="0"/>
              <a:buChar char="→"/>
            </a:pPr>
            <a:r>
              <a:rPr lang="fr-FR" sz="1600" dirty="0" smtClean="0">
                <a:solidFill>
                  <a:schemeClr val="accent5">
                    <a:lumMod val="50000"/>
                  </a:schemeClr>
                </a:solidFill>
              </a:rPr>
              <a:t>position</a:t>
            </a:r>
          </a:p>
          <a:p>
            <a:pPr marL="342900" indent="-342900">
              <a:buFont typeface="Century Schoolbook" pitchFamily="18" charset="0"/>
              <a:buChar char="→"/>
            </a:pPr>
            <a:r>
              <a:rPr lang="fr-FR" sz="1600" dirty="0" smtClean="0">
                <a:solidFill>
                  <a:schemeClr val="accent5">
                    <a:lumMod val="50000"/>
                  </a:schemeClr>
                </a:solidFill>
              </a:rPr>
              <a:t>trajectoire</a:t>
            </a:r>
            <a:endParaRPr lang="fr-FR" sz="1600" dirty="0">
              <a:solidFill>
                <a:schemeClr val="accent5">
                  <a:lumMod val="50000"/>
                </a:schemeClr>
              </a:solidFill>
            </a:endParaRPr>
          </a:p>
        </p:txBody>
      </p:sp>
      <p:sp>
        <p:nvSpPr>
          <p:cNvPr id="12" name="ZoneTexte 11"/>
          <p:cNvSpPr txBox="1"/>
          <p:nvPr/>
        </p:nvSpPr>
        <p:spPr>
          <a:xfrm>
            <a:off x="6660232" y="4554413"/>
            <a:ext cx="2160240" cy="138499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fr-FR" b="1" dirty="0">
                <a:solidFill>
                  <a:schemeClr val="accent5">
                    <a:lumMod val="50000"/>
                  </a:schemeClr>
                </a:solidFill>
              </a:rPr>
              <a:t>A</a:t>
            </a:r>
            <a:r>
              <a:rPr lang="fr-FR" b="1" dirty="0" smtClean="0">
                <a:solidFill>
                  <a:schemeClr val="accent5">
                    <a:lumMod val="50000"/>
                  </a:schemeClr>
                </a:solidFill>
              </a:rPr>
              <a:t>ctions de l’extérieur</a:t>
            </a:r>
            <a:endParaRPr lang="fr-FR" sz="1600" dirty="0" smtClean="0">
              <a:solidFill>
                <a:schemeClr val="accent5">
                  <a:lumMod val="50000"/>
                </a:schemeClr>
              </a:solidFill>
            </a:endParaRPr>
          </a:p>
          <a:p>
            <a:pPr marL="342900" indent="-342900">
              <a:buFont typeface="Century Schoolbook" pitchFamily="18" charset="0"/>
              <a:buChar char="→"/>
            </a:pPr>
            <a:r>
              <a:rPr lang="fr-FR" sz="1600" dirty="0" smtClean="0">
                <a:solidFill>
                  <a:schemeClr val="accent5">
                    <a:lumMod val="50000"/>
                  </a:schemeClr>
                </a:solidFill>
              </a:rPr>
              <a:t>forces</a:t>
            </a:r>
          </a:p>
          <a:p>
            <a:pPr marL="342900" indent="-342900">
              <a:buFont typeface="Century Schoolbook" pitchFamily="18" charset="0"/>
              <a:buChar char="→"/>
            </a:pPr>
            <a:r>
              <a:rPr lang="fr-FR" sz="1600" dirty="0" smtClean="0">
                <a:solidFill>
                  <a:schemeClr val="accent5">
                    <a:lumMod val="50000"/>
                  </a:schemeClr>
                </a:solidFill>
              </a:rPr>
              <a:t>énergie potentielle</a:t>
            </a:r>
          </a:p>
        </p:txBody>
      </p:sp>
      <p:sp>
        <p:nvSpPr>
          <p:cNvPr id="13" name="Double flèche horizontale 12"/>
          <p:cNvSpPr/>
          <p:nvPr/>
        </p:nvSpPr>
        <p:spPr>
          <a:xfrm>
            <a:off x="3275856" y="4869160"/>
            <a:ext cx="3384376" cy="1008112"/>
          </a:xfrm>
          <a:prstGeom prst="lef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600" b="1" dirty="0" smtClean="0"/>
              <a:t>Lois de Newton</a:t>
            </a:r>
          </a:p>
          <a:p>
            <a:pPr algn="ctr"/>
            <a:r>
              <a:rPr lang="fr-FR" sz="1600" dirty="0" smtClean="0"/>
              <a:t>conservation de l’énergie</a:t>
            </a:r>
            <a:endParaRPr lang="fr-FR" sz="1600" dirty="0"/>
          </a:p>
        </p:txBody>
      </p:sp>
      <p:sp>
        <p:nvSpPr>
          <p:cNvPr id="14" name="Rectangle 13"/>
          <p:cNvSpPr/>
          <p:nvPr/>
        </p:nvSpPr>
        <p:spPr>
          <a:xfrm>
            <a:off x="0" y="3789040"/>
            <a:ext cx="9144000" cy="45719"/>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101993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barn(inVertical)">
                                      <p:cBhvr>
                                        <p:cTn id="3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579296" cy="1143000"/>
          </a:xfrm>
        </p:spPr>
        <p:txBody>
          <a:bodyPr>
            <a:noAutofit/>
          </a:bodyPr>
          <a:lstStyle/>
          <a:p>
            <a:pPr algn="l"/>
            <a:r>
              <a:rPr lang="fr-FR" sz="3200" b="1" dirty="0" smtClean="0">
                <a:solidFill>
                  <a:schemeClr val="tx2"/>
                </a:solidFill>
              </a:rPr>
              <a:t>Une séquence de TS sur la dualité O/P</a:t>
            </a:r>
            <a:endParaRPr lang="fr-FR" sz="3200" b="1" dirty="0">
              <a:solidFill>
                <a:schemeClr val="tx2"/>
              </a:solidFill>
            </a:endParaRPr>
          </a:p>
        </p:txBody>
      </p:sp>
      <p:sp>
        <p:nvSpPr>
          <p:cNvPr id="3" name="Espace réservé du contenu 2"/>
          <p:cNvSpPr>
            <a:spLocks noGrp="1"/>
          </p:cNvSpPr>
          <p:nvPr>
            <p:ph idx="1"/>
          </p:nvPr>
        </p:nvSpPr>
        <p:spPr>
          <a:xfrm>
            <a:off x="446856" y="1456184"/>
            <a:ext cx="8229600" cy="532656"/>
          </a:xfrm>
        </p:spPr>
        <p:txBody>
          <a:bodyPr>
            <a:normAutofit fontScale="92500" lnSpcReduction="10000"/>
          </a:bodyPr>
          <a:lstStyle/>
          <a:p>
            <a:pPr marL="0" indent="0" algn="just">
              <a:spcBef>
                <a:spcPts val="0"/>
              </a:spcBef>
              <a:buNone/>
            </a:pPr>
            <a:r>
              <a:rPr lang="fr-FR" b="1" dirty="0" smtClean="0"/>
              <a:t>Le programme de TS</a:t>
            </a:r>
            <a:endParaRPr lang="fr-FR" i="1" dirty="0"/>
          </a:p>
        </p:txBody>
      </p:sp>
      <p:sp>
        <p:nvSpPr>
          <p:cNvPr id="4" name="Espace réservé du pied de page 3"/>
          <p:cNvSpPr>
            <a:spLocks noGrp="1"/>
          </p:cNvSpPr>
          <p:nvPr>
            <p:ph type="ftr" sz="quarter" idx="11"/>
          </p:nvPr>
        </p:nvSpPr>
        <p:spPr/>
        <p:txBody>
          <a:bodyPr/>
          <a:lstStyle/>
          <a:p>
            <a:r>
              <a:rPr lang="fr-FR" smtClean="0"/>
              <a:t>agrégation interne de Sciences Physique - exposé</a:t>
            </a:r>
            <a:endParaRPr lang="fr-FR"/>
          </a:p>
        </p:txBody>
      </p:sp>
      <p:sp>
        <p:nvSpPr>
          <p:cNvPr id="5" name="Espace réservé de la date 4"/>
          <p:cNvSpPr>
            <a:spLocks noGrp="1"/>
          </p:cNvSpPr>
          <p:nvPr>
            <p:ph type="dt" sz="half" idx="10"/>
          </p:nvPr>
        </p:nvSpPr>
        <p:spPr>
          <a:xfrm>
            <a:off x="457200" y="6453336"/>
            <a:ext cx="514400" cy="268139"/>
          </a:xfrm>
        </p:spPr>
        <p:style>
          <a:lnRef idx="1">
            <a:schemeClr val="dk1"/>
          </a:lnRef>
          <a:fillRef idx="3">
            <a:schemeClr val="dk1"/>
          </a:fillRef>
          <a:effectRef idx="2">
            <a:schemeClr val="dk1"/>
          </a:effectRef>
          <a:fontRef idx="minor">
            <a:schemeClr val="lt1"/>
          </a:fontRef>
        </p:style>
        <p:txBody>
          <a:bodyPr tIns="0" bIns="0" anchor="ctr"/>
          <a:lstStyle/>
          <a:p>
            <a:pPr algn="ctr"/>
            <a:r>
              <a:rPr lang="fr-FR" sz="1400" b="1" smtClean="0">
                <a:solidFill>
                  <a:schemeClr val="bg1"/>
                </a:solidFill>
              </a:rPr>
              <a:t>TR </a:t>
            </a:r>
            <a:endParaRPr lang="fr-FR" sz="1400" b="1" dirty="0">
              <a:solidFill>
                <a:schemeClr val="bg1"/>
              </a:solidFill>
            </a:endParaRPr>
          </a:p>
        </p:txBody>
      </p:sp>
      <p:sp>
        <p:nvSpPr>
          <p:cNvPr id="6" name="Espace réservé du numéro de diapositive 5"/>
          <p:cNvSpPr>
            <a:spLocks noGrp="1"/>
          </p:cNvSpPr>
          <p:nvPr>
            <p:ph type="sldNum" sz="quarter" idx="12"/>
          </p:nvPr>
        </p:nvSpPr>
        <p:spPr/>
        <p:txBody>
          <a:bodyPr/>
          <a:lstStyle/>
          <a:p>
            <a:fld id="{9616618C-1E39-4B41-BC92-BB300AB0610D}" type="slidenum">
              <a:rPr lang="fr-FR" smtClean="0"/>
              <a:t>17</a:t>
            </a:fld>
            <a:endParaRPr lang="fr-FR"/>
          </a:p>
        </p:txBody>
      </p:sp>
      <p:graphicFrame>
        <p:nvGraphicFramePr>
          <p:cNvPr id="7" name="Tableau 6"/>
          <p:cNvGraphicFramePr>
            <a:graphicFrameLocks noGrp="1"/>
          </p:cNvGraphicFramePr>
          <p:nvPr>
            <p:extLst>
              <p:ext uri="{D42A27DB-BD31-4B8C-83A1-F6EECF244321}">
                <p14:modId xmlns:p14="http://schemas.microsoft.com/office/powerpoint/2010/main" val="1047687870"/>
              </p:ext>
            </p:extLst>
          </p:nvPr>
        </p:nvGraphicFramePr>
        <p:xfrm>
          <a:off x="539552" y="2374736"/>
          <a:ext cx="8208912" cy="3718560"/>
        </p:xfrm>
        <a:graphic>
          <a:graphicData uri="http://schemas.openxmlformats.org/drawingml/2006/table">
            <a:tbl>
              <a:tblPr>
                <a:tableStyleId>{616DA210-FB5B-4158-B5E0-FEB733F419BA}</a:tableStyleId>
              </a:tblPr>
              <a:tblGrid>
                <a:gridCol w="3456384"/>
                <a:gridCol w="4752528"/>
              </a:tblGrid>
              <a:tr h="2664296">
                <a:tc>
                  <a:txBody>
                    <a:bodyPr/>
                    <a:lstStyle/>
                    <a:p>
                      <a:pPr algn="ctr">
                        <a:spcAft>
                          <a:spcPts val="0"/>
                        </a:spcAft>
                      </a:pPr>
                      <a:r>
                        <a:rPr lang="fr-FR" sz="2000" b="1" dirty="0">
                          <a:solidFill>
                            <a:schemeClr val="accent5">
                              <a:lumMod val="50000"/>
                            </a:schemeClr>
                          </a:solidFill>
                          <a:effectLst/>
                        </a:rPr>
                        <a:t>Notions et contenus : </a:t>
                      </a:r>
                    </a:p>
                    <a:p>
                      <a:endParaRPr lang="fr-FR" sz="1600" b="0" i="0" u="none" strike="noStrike" kern="1200" baseline="0" dirty="0" smtClean="0">
                        <a:solidFill>
                          <a:schemeClr val="tx1"/>
                        </a:solidFill>
                        <a:effectLst/>
                        <a:latin typeface="+mn-lt"/>
                        <a:ea typeface="+mn-ea"/>
                        <a:cs typeface="+mn-cs"/>
                      </a:endParaRPr>
                    </a:p>
                    <a:p>
                      <a:r>
                        <a:rPr lang="fr-FR" sz="1600" b="1" i="0" u="none" strike="noStrike" kern="1200" baseline="0" dirty="0" smtClean="0">
                          <a:solidFill>
                            <a:schemeClr val="tx1"/>
                          </a:solidFill>
                          <a:latin typeface="+mn-lt"/>
                          <a:ea typeface="+mn-ea"/>
                          <a:cs typeface="+mn-cs"/>
                        </a:rPr>
                        <a:t>Dualité onde-particule</a:t>
                      </a:r>
                    </a:p>
                    <a:p>
                      <a:r>
                        <a:rPr lang="fr-FR" sz="1600" b="0" i="0" u="none" strike="noStrike" kern="1200" baseline="0" dirty="0" smtClean="0">
                          <a:solidFill>
                            <a:schemeClr val="tx1"/>
                          </a:solidFill>
                          <a:latin typeface="+mn-lt"/>
                          <a:ea typeface="+mn-ea"/>
                          <a:cs typeface="+mn-cs"/>
                        </a:rPr>
                        <a:t>Photon et onde lumineuse. </a:t>
                      </a:r>
                    </a:p>
                    <a:p>
                      <a:endParaRPr lang="fr-FR" sz="1600" b="0" i="0" u="none" strike="noStrike" kern="1200" baseline="0" dirty="0" smtClean="0">
                        <a:solidFill>
                          <a:schemeClr val="tx1"/>
                        </a:solidFill>
                        <a:latin typeface="+mn-lt"/>
                        <a:ea typeface="+mn-ea"/>
                        <a:cs typeface="+mn-cs"/>
                      </a:endParaRPr>
                    </a:p>
                    <a:p>
                      <a:r>
                        <a:rPr lang="fr-FR" sz="1600" b="0" i="0" u="none" strike="noStrike" kern="1200" baseline="0" dirty="0" smtClean="0">
                          <a:solidFill>
                            <a:schemeClr val="tx1"/>
                          </a:solidFill>
                          <a:latin typeface="+mn-lt"/>
                          <a:ea typeface="+mn-ea"/>
                          <a:cs typeface="+mn-cs"/>
                        </a:rPr>
                        <a:t>Particule matérielle et onde de matière ; relation de de Broglie.</a:t>
                      </a:r>
                    </a:p>
                    <a:p>
                      <a:endParaRPr lang="fr-FR" sz="1600" b="0" i="0" u="none" strike="noStrike" kern="1200" baseline="0" dirty="0" smtClean="0">
                        <a:solidFill>
                          <a:schemeClr val="tx1"/>
                        </a:solidFill>
                        <a:latin typeface="+mn-lt"/>
                        <a:ea typeface="+mn-ea"/>
                        <a:cs typeface="+mn-cs"/>
                      </a:endParaRPr>
                    </a:p>
                    <a:p>
                      <a:endParaRPr lang="fr-FR" sz="1600" b="0" i="0" u="none" strike="noStrike" kern="1200" baseline="0" dirty="0" smtClean="0">
                        <a:solidFill>
                          <a:schemeClr val="tx1"/>
                        </a:solidFill>
                        <a:latin typeface="+mn-lt"/>
                        <a:ea typeface="+mn-ea"/>
                        <a:cs typeface="+mn-cs"/>
                      </a:endParaRPr>
                    </a:p>
                    <a:p>
                      <a:endParaRPr lang="fr-FR" sz="1600" b="0" i="0" u="none" strike="noStrike" kern="1200" baseline="0" dirty="0" smtClean="0">
                        <a:solidFill>
                          <a:schemeClr val="tx1"/>
                        </a:solidFill>
                        <a:latin typeface="+mn-lt"/>
                        <a:ea typeface="+mn-ea"/>
                        <a:cs typeface="+mn-cs"/>
                      </a:endParaRPr>
                    </a:p>
                    <a:p>
                      <a:endParaRPr lang="fr-FR" sz="1600" b="0" i="0" u="none" strike="noStrike" kern="1200" baseline="0" dirty="0" smtClean="0">
                        <a:solidFill>
                          <a:schemeClr val="tx1"/>
                        </a:solidFill>
                        <a:latin typeface="+mn-lt"/>
                        <a:ea typeface="+mn-ea"/>
                        <a:cs typeface="+mn-cs"/>
                      </a:endParaRPr>
                    </a:p>
                    <a:p>
                      <a:endParaRPr lang="fr-FR" sz="1600" b="0" i="0" u="none" strike="noStrike" kern="1200" baseline="0" dirty="0" smtClean="0">
                        <a:solidFill>
                          <a:schemeClr val="tx1"/>
                        </a:solidFill>
                        <a:latin typeface="+mn-lt"/>
                        <a:ea typeface="+mn-ea"/>
                        <a:cs typeface="+mn-cs"/>
                      </a:endParaRPr>
                    </a:p>
                    <a:p>
                      <a:r>
                        <a:rPr lang="fr-FR" sz="1600" b="0" i="0" u="none" strike="noStrike" kern="1200" baseline="0" dirty="0" smtClean="0">
                          <a:solidFill>
                            <a:schemeClr val="tx1"/>
                          </a:solidFill>
                          <a:latin typeface="+mn-lt"/>
                          <a:ea typeface="+mn-ea"/>
                          <a:cs typeface="+mn-cs"/>
                        </a:rPr>
                        <a:t>Interférences photon par photon, particule de  matière par particule de matière.</a:t>
                      </a:r>
                      <a:endParaRPr lang="fr-FR" sz="1600" dirty="0">
                        <a:effectLst/>
                      </a:endParaRPr>
                    </a:p>
                  </a:txBody>
                  <a:tcPr marL="44450" marR="44450" marT="0" marB="0"/>
                </a:tc>
                <a:tc>
                  <a:txBody>
                    <a:bodyPr/>
                    <a:lstStyle/>
                    <a:p>
                      <a:pPr algn="ctr">
                        <a:spcAft>
                          <a:spcPts val="0"/>
                        </a:spcAft>
                      </a:pPr>
                      <a:r>
                        <a:rPr lang="fr-FR" sz="2000" b="1" dirty="0">
                          <a:solidFill>
                            <a:schemeClr val="accent5">
                              <a:lumMod val="50000"/>
                            </a:schemeClr>
                          </a:solidFill>
                          <a:effectLst/>
                        </a:rPr>
                        <a:t>Compétences exigibles</a:t>
                      </a:r>
                    </a:p>
                    <a:p>
                      <a:endParaRPr lang="fr-FR" sz="1600" b="0" i="0" u="none" strike="noStrike" kern="1200" baseline="0" dirty="0" smtClean="0">
                        <a:solidFill>
                          <a:schemeClr val="tx1"/>
                        </a:solidFill>
                        <a:latin typeface="+mn-lt"/>
                        <a:ea typeface="+mn-ea"/>
                        <a:cs typeface="+mn-cs"/>
                      </a:endParaRPr>
                    </a:p>
                    <a:p>
                      <a:pPr marL="285750" indent="-285750">
                        <a:buFont typeface="Century Schoolbook" pitchFamily="18" charset="0"/>
                        <a:buChar char="−"/>
                      </a:pPr>
                      <a:r>
                        <a:rPr lang="fr-FR" sz="1600" b="0" i="0" u="none" strike="noStrike" kern="1200" baseline="0" dirty="0" smtClean="0">
                          <a:solidFill>
                            <a:schemeClr val="tx1"/>
                          </a:solidFill>
                          <a:latin typeface="+mn-lt"/>
                          <a:ea typeface="+mn-ea"/>
                          <a:cs typeface="+mn-cs"/>
                        </a:rPr>
                        <a:t>Savoir que la lumière présente des aspects ondulatoire et particulaire.</a:t>
                      </a:r>
                    </a:p>
                    <a:p>
                      <a:pPr marL="285750" indent="-285750">
                        <a:buFont typeface="Century Schoolbook" pitchFamily="18" charset="0"/>
                        <a:buChar char="−"/>
                      </a:pPr>
                      <a:endParaRPr lang="fr-FR" sz="1600" b="0" i="0" u="none" strike="noStrike" kern="1200" baseline="0" dirty="0" smtClean="0">
                        <a:solidFill>
                          <a:schemeClr val="tx1"/>
                        </a:solidFill>
                        <a:latin typeface="+mn-lt"/>
                        <a:ea typeface="+mn-ea"/>
                        <a:cs typeface="+mn-cs"/>
                      </a:endParaRPr>
                    </a:p>
                    <a:p>
                      <a:pPr marL="285750" indent="-285750">
                        <a:buFont typeface="Century Schoolbook" pitchFamily="18" charset="0"/>
                        <a:buChar char="−"/>
                      </a:pPr>
                      <a:r>
                        <a:rPr lang="fr-FR" sz="1600" b="0" i="0" u="none" strike="noStrike" kern="1200" baseline="0" dirty="0" smtClean="0">
                          <a:solidFill>
                            <a:schemeClr val="tx1"/>
                          </a:solidFill>
                          <a:latin typeface="+mn-lt"/>
                          <a:ea typeface="+mn-ea"/>
                          <a:cs typeface="+mn-cs"/>
                        </a:rPr>
                        <a:t>Extraire et exploiter des informations sur les ondes de matière et sur la dualité onde-particule.</a:t>
                      </a:r>
                    </a:p>
                    <a:p>
                      <a:pPr marL="285750" marR="0" indent="-285750" algn="l" defTabSz="914400" rtl="0" eaLnBrk="1" fontAlgn="auto" latinLnBrk="0" hangingPunct="1">
                        <a:lnSpc>
                          <a:spcPct val="100000"/>
                        </a:lnSpc>
                        <a:spcBef>
                          <a:spcPts val="0"/>
                        </a:spcBef>
                        <a:spcAft>
                          <a:spcPts val="0"/>
                        </a:spcAft>
                        <a:buClrTx/>
                        <a:buSzTx/>
                        <a:buFont typeface="Century Schoolbook" pitchFamily="18" charset="0"/>
                        <a:buChar char="−"/>
                        <a:tabLst/>
                        <a:defRPr/>
                      </a:pPr>
                      <a:r>
                        <a:rPr lang="fr-FR" sz="1600" b="0" i="0" u="none" strike="noStrike" kern="1200" baseline="0" dirty="0" smtClean="0">
                          <a:solidFill>
                            <a:schemeClr val="tx1"/>
                          </a:solidFill>
                          <a:latin typeface="+mn-lt"/>
                          <a:ea typeface="+mn-ea"/>
                          <a:cs typeface="+mn-cs"/>
                        </a:rPr>
                        <a:t>Connaître et utiliser la relation </a:t>
                      </a:r>
                      <a:r>
                        <a:rPr lang="fr-FR" sz="1600" b="0" i="1" u="none" strike="noStrike" kern="1200" baseline="0" dirty="0" smtClean="0">
                          <a:solidFill>
                            <a:schemeClr val="tx1"/>
                          </a:solidFill>
                          <a:latin typeface="+mn-lt"/>
                          <a:ea typeface="+mn-ea"/>
                          <a:cs typeface="+mn-cs"/>
                        </a:rPr>
                        <a:t>p = h/</a:t>
                      </a:r>
                      <a:r>
                        <a:rPr lang="fr-FR" sz="1600" b="0" i="0" u="none" strike="noStrike" kern="1200" baseline="0" dirty="0" smtClean="0">
                          <a:solidFill>
                            <a:schemeClr val="tx1"/>
                          </a:solidFill>
                          <a:latin typeface="+mn-lt"/>
                          <a:ea typeface="+mn-ea"/>
                          <a:cs typeface="+mn-cs"/>
                        </a:rPr>
                        <a:t>λ.</a:t>
                      </a:r>
                    </a:p>
                    <a:p>
                      <a:pPr marL="285750" indent="-285750">
                        <a:buFont typeface="Century Schoolbook" pitchFamily="18" charset="0"/>
                        <a:buChar char="−"/>
                      </a:pPr>
                      <a:r>
                        <a:rPr lang="fr-FR" sz="1600" b="0" i="0" u="none" strike="noStrike" kern="1200" baseline="0" dirty="0" smtClean="0">
                          <a:solidFill>
                            <a:schemeClr val="tx1"/>
                          </a:solidFill>
                          <a:latin typeface="+mn-lt"/>
                          <a:ea typeface="+mn-ea"/>
                          <a:cs typeface="+mn-cs"/>
                        </a:rPr>
                        <a:t>Identifier des situations physiques où le caractère ondulatoire de la matière est significatif.</a:t>
                      </a:r>
                    </a:p>
                    <a:p>
                      <a:pPr marL="285750" indent="-285750">
                        <a:buFont typeface="Century Schoolbook" pitchFamily="18" charset="0"/>
                        <a:buChar char="−"/>
                      </a:pPr>
                      <a:r>
                        <a:rPr lang="fr-FR" sz="1600" b="0" i="0" u="none" strike="noStrike" kern="1200" baseline="0" dirty="0" smtClean="0">
                          <a:solidFill>
                            <a:schemeClr val="tx1"/>
                          </a:solidFill>
                          <a:latin typeface="+mn-lt"/>
                          <a:ea typeface="+mn-ea"/>
                          <a:cs typeface="+mn-cs"/>
                        </a:rPr>
                        <a:t>Extraire et exploiter des informations sur les phénomènes quantiques pour mettre en évidence leur aspect probabiliste.</a:t>
                      </a:r>
                      <a:endParaRPr lang="fr-FR" sz="1600" dirty="0">
                        <a:effectLst/>
                      </a:endParaRPr>
                    </a:p>
                  </a:txBody>
                  <a:tcPr marL="44450" marR="44450" marT="0" marB="0"/>
                </a:tc>
              </a:tr>
            </a:tbl>
          </a:graphicData>
        </a:graphic>
      </p:graphicFrame>
    </p:spTree>
    <p:extLst>
      <p:ext uri="{BB962C8B-B14F-4D97-AF65-F5344CB8AC3E}">
        <p14:creationId xmlns:p14="http://schemas.microsoft.com/office/powerpoint/2010/main" val="132358959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579296" cy="1143000"/>
          </a:xfrm>
        </p:spPr>
        <p:txBody>
          <a:bodyPr>
            <a:noAutofit/>
          </a:bodyPr>
          <a:lstStyle/>
          <a:p>
            <a:pPr algn="l"/>
            <a:r>
              <a:rPr lang="fr-FR" sz="3200" b="1" dirty="0" smtClean="0">
                <a:solidFill>
                  <a:schemeClr val="tx2"/>
                </a:solidFill>
              </a:rPr>
              <a:t>Une séquence de TS sur la dualité O/P</a:t>
            </a:r>
            <a:endParaRPr lang="fr-FR" sz="3200" b="1" dirty="0">
              <a:solidFill>
                <a:schemeClr val="tx2"/>
              </a:solidFill>
            </a:endParaRPr>
          </a:p>
        </p:txBody>
      </p:sp>
      <p:sp>
        <p:nvSpPr>
          <p:cNvPr id="3" name="Espace réservé du contenu 2"/>
          <p:cNvSpPr>
            <a:spLocks noGrp="1"/>
          </p:cNvSpPr>
          <p:nvPr>
            <p:ph idx="1"/>
          </p:nvPr>
        </p:nvSpPr>
        <p:spPr>
          <a:xfrm>
            <a:off x="446856" y="1456184"/>
            <a:ext cx="8229600" cy="532656"/>
          </a:xfrm>
        </p:spPr>
        <p:txBody>
          <a:bodyPr>
            <a:normAutofit fontScale="92500" lnSpcReduction="10000"/>
          </a:bodyPr>
          <a:lstStyle/>
          <a:p>
            <a:pPr marL="0" indent="0" algn="just">
              <a:spcBef>
                <a:spcPts val="0"/>
              </a:spcBef>
              <a:buNone/>
            </a:pPr>
            <a:r>
              <a:rPr lang="fr-FR" b="1" dirty="0" smtClean="0"/>
              <a:t>Le programme de TS</a:t>
            </a:r>
            <a:endParaRPr lang="fr-FR" i="1" dirty="0"/>
          </a:p>
        </p:txBody>
      </p:sp>
      <p:sp>
        <p:nvSpPr>
          <p:cNvPr id="4" name="Espace réservé du pied de page 3"/>
          <p:cNvSpPr>
            <a:spLocks noGrp="1"/>
          </p:cNvSpPr>
          <p:nvPr>
            <p:ph type="ftr" sz="quarter" idx="11"/>
          </p:nvPr>
        </p:nvSpPr>
        <p:spPr/>
        <p:txBody>
          <a:bodyPr/>
          <a:lstStyle/>
          <a:p>
            <a:r>
              <a:rPr lang="fr-FR" smtClean="0"/>
              <a:t>agrégation interne de Sciences Physique - exposé</a:t>
            </a:r>
            <a:endParaRPr lang="fr-FR"/>
          </a:p>
        </p:txBody>
      </p:sp>
      <p:sp>
        <p:nvSpPr>
          <p:cNvPr id="5" name="Espace réservé de la date 4"/>
          <p:cNvSpPr>
            <a:spLocks noGrp="1"/>
          </p:cNvSpPr>
          <p:nvPr>
            <p:ph type="dt" sz="half" idx="10"/>
          </p:nvPr>
        </p:nvSpPr>
        <p:spPr>
          <a:xfrm>
            <a:off x="457200" y="6453336"/>
            <a:ext cx="514400" cy="268139"/>
          </a:xfrm>
        </p:spPr>
        <p:style>
          <a:lnRef idx="1">
            <a:schemeClr val="dk1"/>
          </a:lnRef>
          <a:fillRef idx="3">
            <a:schemeClr val="dk1"/>
          </a:fillRef>
          <a:effectRef idx="2">
            <a:schemeClr val="dk1"/>
          </a:effectRef>
          <a:fontRef idx="minor">
            <a:schemeClr val="lt1"/>
          </a:fontRef>
        </p:style>
        <p:txBody>
          <a:bodyPr tIns="0" bIns="0" anchor="ctr"/>
          <a:lstStyle/>
          <a:p>
            <a:pPr algn="ctr"/>
            <a:r>
              <a:rPr lang="fr-FR" sz="1400" b="1" smtClean="0">
                <a:solidFill>
                  <a:schemeClr val="bg1"/>
                </a:solidFill>
              </a:rPr>
              <a:t>TR </a:t>
            </a:r>
            <a:endParaRPr lang="fr-FR" sz="1400" b="1" dirty="0">
              <a:solidFill>
                <a:schemeClr val="bg1"/>
              </a:solidFill>
            </a:endParaRPr>
          </a:p>
        </p:txBody>
      </p:sp>
      <p:sp>
        <p:nvSpPr>
          <p:cNvPr id="6" name="Espace réservé du numéro de diapositive 5"/>
          <p:cNvSpPr>
            <a:spLocks noGrp="1"/>
          </p:cNvSpPr>
          <p:nvPr>
            <p:ph type="sldNum" sz="quarter" idx="12"/>
          </p:nvPr>
        </p:nvSpPr>
        <p:spPr/>
        <p:txBody>
          <a:bodyPr/>
          <a:lstStyle/>
          <a:p>
            <a:fld id="{9616618C-1E39-4B41-BC92-BB300AB0610D}" type="slidenum">
              <a:rPr lang="fr-FR" smtClean="0"/>
              <a:t>18</a:t>
            </a:fld>
            <a:endParaRPr lang="fr-FR"/>
          </a:p>
        </p:txBody>
      </p:sp>
      <p:graphicFrame>
        <p:nvGraphicFramePr>
          <p:cNvPr id="7" name="Tableau 6"/>
          <p:cNvGraphicFramePr>
            <a:graphicFrameLocks noGrp="1"/>
          </p:cNvGraphicFramePr>
          <p:nvPr>
            <p:extLst>
              <p:ext uri="{D42A27DB-BD31-4B8C-83A1-F6EECF244321}">
                <p14:modId xmlns:p14="http://schemas.microsoft.com/office/powerpoint/2010/main" val="2547899396"/>
              </p:ext>
            </p:extLst>
          </p:nvPr>
        </p:nvGraphicFramePr>
        <p:xfrm>
          <a:off x="539552" y="2374736"/>
          <a:ext cx="8208912" cy="3718560"/>
        </p:xfrm>
        <a:graphic>
          <a:graphicData uri="http://schemas.openxmlformats.org/drawingml/2006/table">
            <a:tbl>
              <a:tblPr>
                <a:tableStyleId>{616DA210-FB5B-4158-B5E0-FEB733F419BA}</a:tableStyleId>
              </a:tblPr>
              <a:tblGrid>
                <a:gridCol w="3456384"/>
                <a:gridCol w="4752528"/>
              </a:tblGrid>
              <a:tr h="2664296">
                <a:tc>
                  <a:txBody>
                    <a:bodyPr/>
                    <a:lstStyle/>
                    <a:p>
                      <a:pPr algn="ctr">
                        <a:spcAft>
                          <a:spcPts val="0"/>
                        </a:spcAft>
                      </a:pPr>
                      <a:r>
                        <a:rPr lang="fr-FR" sz="2000" b="1" dirty="0">
                          <a:solidFill>
                            <a:schemeClr val="accent5">
                              <a:lumMod val="50000"/>
                            </a:schemeClr>
                          </a:solidFill>
                          <a:effectLst/>
                        </a:rPr>
                        <a:t>Notions et contenus : </a:t>
                      </a:r>
                    </a:p>
                    <a:p>
                      <a:endParaRPr lang="fr-FR" sz="1600" b="0" i="0" u="none" strike="noStrike" kern="1200" baseline="0" dirty="0" smtClean="0">
                        <a:solidFill>
                          <a:schemeClr val="tx1"/>
                        </a:solidFill>
                        <a:effectLst/>
                        <a:latin typeface="+mn-lt"/>
                        <a:ea typeface="+mn-ea"/>
                        <a:cs typeface="+mn-cs"/>
                      </a:endParaRPr>
                    </a:p>
                    <a:p>
                      <a:r>
                        <a:rPr lang="fr-FR" sz="1600" b="1" i="0" u="none" strike="noStrike" kern="1200" baseline="0" dirty="0" smtClean="0">
                          <a:solidFill>
                            <a:schemeClr val="tx1"/>
                          </a:solidFill>
                          <a:latin typeface="+mn-lt"/>
                          <a:ea typeface="+mn-ea"/>
                          <a:cs typeface="+mn-cs"/>
                        </a:rPr>
                        <a:t>Dualité onde-particule</a:t>
                      </a:r>
                    </a:p>
                    <a:p>
                      <a:r>
                        <a:rPr lang="fr-FR" sz="1600" b="0" i="0" u="none" strike="noStrike" kern="1200" baseline="0" dirty="0" smtClean="0">
                          <a:solidFill>
                            <a:schemeClr val="tx1"/>
                          </a:solidFill>
                          <a:latin typeface="+mn-lt"/>
                          <a:ea typeface="+mn-ea"/>
                          <a:cs typeface="+mn-cs"/>
                        </a:rPr>
                        <a:t>Photon et onde lumineuse. </a:t>
                      </a:r>
                    </a:p>
                    <a:p>
                      <a:endParaRPr lang="fr-FR" sz="1600" b="0" i="0" u="none" strike="noStrike" kern="1200" baseline="0" dirty="0" smtClean="0">
                        <a:solidFill>
                          <a:schemeClr val="tx1"/>
                        </a:solidFill>
                        <a:latin typeface="+mn-lt"/>
                        <a:ea typeface="+mn-ea"/>
                        <a:cs typeface="+mn-cs"/>
                      </a:endParaRPr>
                    </a:p>
                    <a:p>
                      <a:r>
                        <a:rPr lang="fr-FR" sz="1600" b="0" i="0" u="none" strike="noStrike" kern="1200" baseline="0" dirty="0" smtClean="0">
                          <a:solidFill>
                            <a:schemeClr val="tx1"/>
                          </a:solidFill>
                          <a:latin typeface="+mn-lt"/>
                          <a:ea typeface="+mn-ea"/>
                          <a:cs typeface="+mn-cs"/>
                        </a:rPr>
                        <a:t>Particule matérielle et onde de matière ; relation de de Broglie.</a:t>
                      </a:r>
                    </a:p>
                    <a:p>
                      <a:endParaRPr lang="fr-FR" sz="1600" b="0" i="0" u="none" strike="noStrike" kern="1200" baseline="0" dirty="0" smtClean="0">
                        <a:solidFill>
                          <a:schemeClr val="tx1"/>
                        </a:solidFill>
                        <a:latin typeface="+mn-lt"/>
                        <a:ea typeface="+mn-ea"/>
                        <a:cs typeface="+mn-cs"/>
                      </a:endParaRPr>
                    </a:p>
                    <a:p>
                      <a:endParaRPr lang="fr-FR" sz="1600" b="0" i="0" u="none" strike="noStrike" kern="1200" baseline="0" dirty="0" smtClean="0">
                        <a:solidFill>
                          <a:schemeClr val="tx1"/>
                        </a:solidFill>
                        <a:latin typeface="+mn-lt"/>
                        <a:ea typeface="+mn-ea"/>
                        <a:cs typeface="+mn-cs"/>
                      </a:endParaRPr>
                    </a:p>
                    <a:p>
                      <a:endParaRPr lang="fr-FR" sz="1600" b="0" i="0" u="none" strike="noStrike" kern="1200" baseline="0" dirty="0" smtClean="0">
                        <a:solidFill>
                          <a:schemeClr val="tx1"/>
                        </a:solidFill>
                        <a:latin typeface="+mn-lt"/>
                        <a:ea typeface="+mn-ea"/>
                        <a:cs typeface="+mn-cs"/>
                      </a:endParaRPr>
                    </a:p>
                    <a:p>
                      <a:endParaRPr lang="fr-FR" sz="1600" b="0" i="0" u="none" strike="noStrike" kern="1200" baseline="0" dirty="0" smtClean="0">
                        <a:solidFill>
                          <a:schemeClr val="tx1"/>
                        </a:solidFill>
                        <a:latin typeface="+mn-lt"/>
                        <a:ea typeface="+mn-ea"/>
                        <a:cs typeface="+mn-cs"/>
                      </a:endParaRPr>
                    </a:p>
                    <a:p>
                      <a:endParaRPr lang="fr-FR" sz="1600" b="0" i="0" u="none" strike="noStrike" kern="1200" baseline="0" dirty="0" smtClean="0">
                        <a:solidFill>
                          <a:schemeClr val="tx1"/>
                        </a:solidFill>
                        <a:latin typeface="+mn-lt"/>
                        <a:ea typeface="+mn-ea"/>
                        <a:cs typeface="+mn-cs"/>
                      </a:endParaRPr>
                    </a:p>
                    <a:p>
                      <a:r>
                        <a:rPr lang="fr-FR" sz="1600" b="0" i="0" u="none" strike="noStrike" kern="1200" baseline="0" dirty="0" smtClean="0">
                          <a:solidFill>
                            <a:schemeClr val="tx1"/>
                          </a:solidFill>
                          <a:latin typeface="+mn-lt"/>
                          <a:ea typeface="+mn-ea"/>
                          <a:cs typeface="+mn-cs"/>
                        </a:rPr>
                        <a:t>Interférences photon par photon, particule de  matière par particule de matière.</a:t>
                      </a:r>
                      <a:endParaRPr lang="fr-FR" sz="1600" dirty="0">
                        <a:effectLst/>
                      </a:endParaRPr>
                    </a:p>
                  </a:txBody>
                  <a:tcPr marL="44450" marR="44450" marT="0" marB="0"/>
                </a:tc>
                <a:tc>
                  <a:txBody>
                    <a:bodyPr/>
                    <a:lstStyle/>
                    <a:p>
                      <a:pPr algn="ctr">
                        <a:spcAft>
                          <a:spcPts val="0"/>
                        </a:spcAft>
                      </a:pPr>
                      <a:r>
                        <a:rPr lang="fr-FR" sz="2000" b="1" dirty="0">
                          <a:solidFill>
                            <a:schemeClr val="accent5">
                              <a:lumMod val="50000"/>
                            </a:schemeClr>
                          </a:solidFill>
                          <a:effectLst/>
                        </a:rPr>
                        <a:t>Compétences exigibles</a:t>
                      </a:r>
                    </a:p>
                    <a:p>
                      <a:endParaRPr lang="fr-FR" sz="1600" b="0" i="0" u="none" strike="noStrike" kern="1200" baseline="0" dirty="0" smtClean="0">
                        <a:solidFill>
                          <a:schemeClr val="tx1"/>
                        </a:solidFill>
                        <a:latin typeface="+mn-lt"/>
                        <a:ea typeface="+mn-ea"/>
                        <a:cs typeface="+mn-cs"/>
                      </a:endParaRPr>
                    </a:p>
                    <a:p>
                      <a:pPr marL="285750" indent="-285750">
                        <a:buFont typeface="Century Schoolbook" pitchFamily="18" charset="0"/>
                        <a:buChar char="−"/>
                      </a:pPr>
                      <a:r>
                        <a:rPr lang="fr-FR" sz="1600" b="0" i="0" u="none" strike="noStrike" kern="1200" baseline="0" dirty="0" smtClean="0">
                          <a:solidFill>
                            <a:schemeClr val="tx1"/>
                          </a:solidFill>
                          <a:latin typeface="+mn-lt"/>
                          <a:ea typeface="+mn-ea"/>
                          <a:cs typeface="+mn-cs"/>
                        </a:rPr>
                        <a:t>Savoir que la lumière présente des aspects ondulatoire et particulaire.</a:t>
                      </a:r>
                    </a:p>
                    <a:p>
                      <a:pPr marL="285750" indent="-285750">
                        <a:buFont typeface="Century Schoolbook" pitchFamily="18" charset="0"/>
                        <a:buChar char="−"/>
                      </a:pPr>
                      <a:endParaRPr lang="fr-FR" sz="1600" b="0" i="0" u="none" strike="noStrike" kern="1200" baseline="0" dirty="0" smtClean="0">
                        <a:solidFill>
                          <a:schemeClr val="tx1"/>
                        </a:solidFill>
                        <a:latin typeface="+mn-lt"/>
                        <a:ea typeface="+mn-ea"/>
                        <a:cs typeface="+mn-cs"/>
                      </a:endParaRPr>
                    </a:p>
                    <a:p>
                      <a:pPr marL="285750" indent="-285750">
                        <a:buFont typeface="Century Schoolbook" pitchFamily="18" charset="0"/>
                        <a:buChar char="−"/>
                      </a:pPr>
                      <a:r>
                        <a:rPr lang="fr-FR" sz="1600" b="1" i="0" u="none" strike="noStrike" kern="1200" baseline="0" dirty="0" smtClean="0">
                          <a:solidFill>
                            <a:schemeClr val="accent6">
                              <a:lumMod val="75000"/>
                            </a:schemeClr>
                          </a:solidFill>
                          <a:latin typeface="+mn-lt"/>
                          <a:ea typeface="+mn-ea"/>
                          <a:cs typeface="+mn-cs"/>
                        </a:rPr>
                        <a:t>Extraire et exploiter des informations </a:t>
                      </a:r>
                      <a:r>
                        <a:rPr lang="fr-FR" sz="1600" b="0" i="0" u="none" strike="noStrike" kern="1200" baseline="0" dirty="0" smtClean="0">
                          <a:solidFill>
                            <a:schemeClr val="tx1"/>
                          </a:solidFill>
                          <a:latin typeface="+mn-lt"/>
                          <a:ea typeface="+mn-ea"/>
                          <a:cs typeface="+mn-cs"/>
                        </a:rPr>
                        <a:t>sur les ondes de matière et sur la dualité onde-particule.</a:t>
                      </a:r>
                    </a:p>
                    <a:p>
                      <a:pPr marL="285750" marR="0" indent="-285750" algn="l" defTabSz="914400" rtl="0" eaLnBrk="1" fontAlgn="auto" latinLnBrk="0" hangingPunct="1">
                        <a:lnSpc>
                          <a:spcPct val="100000"/>
                        </a:lnSpc>
                        <a:spcBef>
                          <a:spcPts val="0"/>
                        </a:spcBef>
                        <a:spcAft>
                          <a:spcPts val="0"/>
                        </a:spcAft>
                        <a:buClrTx/>
                        <a:buSzTx/>
                        <a:buFont typeface="Century Schoolbook" pitchFamily="18" charset="0"/>
                        <a:buChar char="−"/>
                        <a:tabLst/>
                        <a:defRPr/>
                      </a:pPr>
                      <a:r>
                        <a:rPr lang="fr-FR" sz="1600" b="0" i="0" u="none" strike="noStrike" kern="1200" baseline="0" dirty="0" smtClean="0">
                          <a:solidFill>
                            <a:schemeClr val="tx1"/>
                          </a:solidFill>
                          <a:latin typeface="+mn-lt"/>
                          <a:ea typeface="+mn-ea"/>
                          <a:cs typeface="+mn-cs"/>
                        </a:rPr>
                        <a:t>Connaître et utiliser la relation </a:t>
                      </a:r>
                      <a:r>
                        <a:rPr lang="fr-FR" sz="1600" b="0" i="1" u="none" strike="noStrike" kern="1200" baseline="0" dirty="0" smtClean="0">
                          <a:solidFill>
                            <a:schemeClr val="tx1"/>
                          </a:solidFill>
                          <a:latin typeface="+mn-lt"/>
                          <a:ea typeface="+mn-ea"/>
                          <a:cs typeface="+mn-cs"/>
                        </a:rPr>
                        <a:t>p = h/</a:t>
                      </a:r>
                      <a:r>
                        <a:rPr lang="fr-FR" sz="1600" b="0" i="0" u="none" strike="noStrike" kern="1200" baseline="0" dirty="0" smtClean="0">
                          <a:solidFill>
                            <a:schemeClr val="tx1"/>
                          </a:solidFill>
                          <a:latin typeface="+mn-lt"/>
                          <a:ea typeface="+mn-ea"/>
                          <a:cs typeface="+mn-cs"/>
                        </a:rPr>
                        <a:t>λ.</a:t>
                      </a:r>
                    </a:p>
                    <a:p>
                      <a:pPr marL="285750" indent="-285750">
                        <a:buFont typeface="Century Schoolbook" pitchFamily="18" charset="0"/>
                        <a:buChar char="−"/>
                      </a:pPr>
                      <a:r>
                        <a:rPr lang="fr-FR" sz="1600" b="0" i="0" u="none" strike="noStrike" kern="1200" baseline="0" dirty="0" smtClean="0">
                          <a:solidFill>
                            <a:schemeClr val="tx1"/>
                          </a:solidFill>
                          <a:latin typeface="+mn-lt"/>
                          <a:ea typeface="+mn-ea"/>
                          <a:cs typeface="+mn-cs"/>
                        </a:rPr>
                        <a:t>Identifier des situations physiques où le caractère ondulatoire de la matière est significatif.</a:t>
                      </a:r>
                    </a:p>
                    <a:p>
                      <a:pPr marL="285750" indent="-285750">
                        <a:buFont typeface="Century Schoolbook" pitchFamily="18" charset="0"/>
                        <a:buChar char="−"/>
                      </a:pPr>
                      <a:r>
                        <a:rPr lang="fr-FR" sz="1600" b="1" i="0" u="none" strike="noStrike" kern="1200" baseline="0" dirty="0" smtClean="0">
                          <a:solidFill>
                            <a:schemeClr val="accent6">
                              <a:lumMod val="75000"/>
                            </a:schemeClr>
                          </a:solidFill>
                          <a:latin typeface="+mn-lt"/>
                          <a:ea typeface="+mn-ea"/>
                          <a:cs typeface="+mn-cs"/>
                        </a:rPr>
                        <a:t>Extraire et exploiter des informations </a:t>
                      </a:r>
                      <a:r>
                        <a:rPr lang="fr-FR" sz="1600" b="0" i="0" u="none" strike="noStrike" kern="1200" baseline="0" dirty="0" smtClean="0">
                          <a:solidFill>
                            <a:schemeClr val="tx1"/>
                          </a:solidFill>
                          <a:latin typeface="+mn-lt"/>
                          <a:ea typeface="+mn-ea"/>
                          <a:cs typeface="+mn-cs"/>
                        </a:rPr>
                        <a:t>sur les phénomènes quantiques pour mettre en évidence leur aspect probabiliste.</a:t>
                      </a:r>
                      <a:endParaRPr lang="fr-FR" sz="1600" dirty="0">
                        <a:effectLst/>
                      </a:endParaRPr>
                    </a:p>
                  </a:txBody>
                  <a:tcPr marL="44450" marR="44450" marT="0" marB="0"/>
                </a:tc>
              </a:tr>
            </a:tbl>
          </a:graphicData>
        </a:graphic>
      </p:graphicFrame>
      <p:sp>
        <p:nvSpPr>
          <p:cNvPr id="8" name="ZoneTexte 7"/>
          <p:cNvSpPr txBox="1"/>
          <p:nvPr/>
        </p:nvSpPr>
        <p:spPr>
          <a:xfrm>
            <a:off x="539552" y="4077072"/>
            <a:ext cx="8208912" cy="1015663"/>
          </a:xfrm>
          <a:prstGeom prst="rect">
            <a:avLst/>
          </a:prstGeom>
        </p:spPr>
        <p:style>
          <a:lnRef idx="1">
            <a:schemeClr val="accent6"/>
          </a:lnRef>
          <a:fillRef idx="3">
            <a:schemeClr val="accent6"/>
          </a:fillRef>
          <a:effectRef idx="2">
            <a:schemeClr val="accent6"/>
          </a:effectRef>
          <a:fontRef idx="minor">
            <a:schemeClr val="lt1"/>
          </a:fontRef>
        </p:style>
        <p:txBody>
          <a:bodyPr wrap="square" rtlCol="0">
            <a:spAutoFit/>
          </a:bodyPr>
          <a:lstStyle/>
          <a:p>
            <a:pPr>
              <a:spcBef>
                <a:spcPts val="600"/>
              </a:spcBef>
              <a:spcAft>
                <a:spcPts val="600"/>
              </a:spcAft>
            </a:pPr>
            <a:r>
              <a:rPr lang="fr-FR" sz="2000" dirty="0" smtClean="0"/>
              <a:t>Cette séquence devra amener les élèves à approfondir leur maîtrise de deux exercices nouveaux : la synthèse de documents et le paragraphe argumenté.</a:t>
            </a:r>
            <a:endParaRPr lang="fr-FR" sz="2000" dirty="0"/>
          </a:p>
        </p:txBody>
      </p:sp>
    </p:spTree>
    <p:extLst>
      <p:ext uri="{BB962C8B-B14F-4D97-AF65-F5344CB8AC3E}">
        <p14:creationId xmlns:p14="http://schemas.microsoft.com/office/powerpoint/2010/main" val="3135326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579296" cy="1143000"/>
          </a:xfrm>
        </p:spPr>
        <p:txBody>
          <a:bodyPr>
            <a:noAutofit/>
          </a:bodyPr>
          <a:lstStyle/>
          <a:p>
            <a:pPr algn="l"/>
            <a:r>
              <a:rPr lang="fr-FR" sz="3200" b="1" dirty="0" smtClean="0">
                <a:solidFill>
                  <a:schemeClr val="tx2"/>
                </a:solidFill>
              </a:rPr>
              <a:t>Une séquence de TS sur la dualité O/P</a:t>
            </a:r>
            <a:endParaRPr lang="fr-FR" sz="3200" b="1" dirty="0">
              <a:solidFill>
                <a:schemeClr val="tx2"/>
              </a:solidFill>
            </a:endParaRPr>
          </a:p>
        </p:txBody>
      </p:sp>
      <p:sp>
        <p:nvSpPr>
          <p:cNvPr id="3" name="Espace réservé du contenu 2"/>
          <p:cNvSpPr>
            <a:spLocks noGrp="1"/>
          </p:cNvSpPr>
          <p:nvPr>
            <p:ph idx="1"/>
          </p:nvPr>
        </p:nvSpPr>
        <p:spPr>
          <a:xfrm>
            <a:off x="446856" y="1456184"/>
            <a:ext cx="8229600" cy="532656"/>
          </a:xfrm>
        </p:spPr>
        <p:txBody>
          <a:bodyPr>
            <a:normAutofit fontScale="92500" lnSpcReduction="10000"/>
          </a:bodyPr>
          <a:lstStyle/>
          <a:p>
            <a:pPr marL="0" indent="0" algn="just">
              <a:spcBef>
                <a:spcPts val="0"/>
              </a:spcBef>
              <a:buNone/>
            </a:pPr>
            <a:r>
              <a:rPr lang="fr-FR" b="1" dirty="0" smtClean="0"/>
              <a:t>Le programme de TS</a:t>
            </a:r>
            <a:endParaRPr lang="fr-FR" i="1" dirty="0"/>
          </a:p>
        </p:txBody>
      </p:sp>
      <p:sp>
        <p:nvSpPr>
          <p:cNvPr id="4" name="Espace réservé du pied de page 3"/>
          <p:cNvSpPr>
            <a:spLocks noGrp="1"/>
          </p:cNvSpPr>
          <p:nvPr>
            <p:ph type="ftr" sz="quarter" idx="11"/>
          </p:nvPr>
        </p:nvSpPr>
        <p:spPr/>
        <p:txBody>
          <a:bodyPr/>
          <a:lstStyle/>
          <a:p>
            <a:r>
              <a:rPr lang="fr-FR" smtClean="0"/>
              <a:t>agrégation interne de Sciences Physique - exposé</a:t>
            </a:r>
            <a:endParaRPr lang="fr-FR"/>
          </a:p>
        </p:txBody>
      </p:sp>
      <p:sp>
        <p:nvSpPr>
          <p:cNvPr id="5" name="Espace réservé de la date 4"/>
          <p:cNvSpPr>
            <a:spLocks noGrp="1"/>
          </p:cNvSpPr>
          <p:nvPr>
            <p:ph type="dt" sz="half" idx="10"/>
          </p:nvPr>
        </p:nvSpPr>
        <p:spPr>
          <a:xfrm>
            <a:off x="457200" y="6453336"/>
            <a:ext cx="514400" cy="268139"/>
          </a:xfrm>
        </p:spPr>
        <p:style>
          <a:lnRef idx="1">
            <a:schemeClr val="dk1"/>
          </a:lnRef>
          <a:fillRef idx="3">
            <a:schemeClr val="dk1"/>
          </a:fillRef>
          <a:effectRef idx="2">
            <a:schemeClr val="dk1"/>
          </a:effectRef>
          <a:fontRef idx="minor">
            <a:schemeClr val="lt1"/>
          </a:fontRef>
        </p:style>
        <p:txBody>
          <a:bodyPr tIns="0" bIns="0" anchor="ctr"/>
          <a:lstStyle/>
          <a:p>
            <a:pPr algn="ctr"/>
            <a:r>
              <a:rPr lang="fr-FR" sz="1400" b="1" smtClean="0">
                <a:solidFill>
                  <a:schemeClr val="bg1"/>
                </a:solidFill>
              </a:rPr>
              <a:t>TR </a:t>
            </a:r>
            <a:endParaRPr lang="fr-FR" sz="1400" b="1" dirty="0">
              <a:solidFill>
                <a:schemeClr val="bg1"/>
              </a:solidFill>
            </a:endParaRPr>
          </a:p>
        </p:txBody>
      </p:sp>
      <p:sp>
        <p:nvSpPr>
          <p:cNvPr id="6" name="Espace réservé du numéro de diapositive 5"/>
          <p:cNvSpPr>
            <a:spLocks noGrp="1"/>
          </p:cNvSpPr>
          <p:nvPr>
            <p:ph type="sldNum" sz="quarter" idx="12"/>
          </p:nvPr>
        </p:nvSpPr>
        <p:spPr/>
        <p:txBody>
          <a:bodyPr/>
          <a:lstStyle/>
          <a:p>
            <a:fld id="{9616618C-1E39-4B41-BC92-BB300AB0610D}" type="slidenum">
              <a:rPr lang="fr-FR" smtClean="0"/>
              <a:t>19</a:t>
            </a:fld>
            <a:endParaRPr lang="fr-FR"/>
          </a:p>
        </p:txBody>
      </p:sp>
      <p:graphicFrame>
        <p:nvGraphicFramePr>
          <p:cNvPr id="7" name="Tableau 6"/>
          <p:cNvGraphicFramePr>
            <a:graphicFrameLocks noGrp="1"/>
          </p:cNvGraphicFramePr>
          <p:nvPr>
            <p:extLst>
              <p:ext uri="{D42A27DB-BD31-4B8C-83A1-F6EECF244321}">
                <p14:modId xmlns:p14="http://schemas.microsoft.com/office/powerpoint/2010/main" val="225950229"/>
              </p:ext>
            </p:extLst>
          </p:nvPr>
        </p:nvGraphicFramePr>
        <p:xfrm>
          <a:off x="539552" y="2374736"/>
          <a:ext cx="8208912" cy="3718560"/>
        </p:xfrm>
        <a:graphic>
          <a:graphicData uri="http://schemas.openxmlformats.org/drawingml/2006/table">
            <a:tbl>
              <a:tblPr>
                <a:tableStyleId>{616DA210-FB5B-4158-B5E0-FEB733F419BA}</a:tableStyleId>
              </a:tblPr>
              <a:tblGrid>
                <a:gridCol w="3456384"/>
                <a:gridCol w="4752528"/>
              </a:tblGrid>
              <a:tr h="2664296">
                <a:tc>
                  <a:txBody>
                    <a:bodyPr/>
                    <a:lstStyle/>
                    <a:p>
                      <a:pPr algn="ctr">
                        <a:spcAft>
                          <a:spcPts val="0"/>
                        </a:spcAft>
                      </a:pPr>
                      <a:r>
                        <a:rPr lang="fr-FR" sz="2000" b="1" dirty="0">
                          <a:solidFill>
                            <a:schemeClr val="accent5">
                              <a:lumMod val="50000"/>
                            </a:schemeClr>
                          </a:solidFill>
                          <a:effectLst/>
                        </a:rPr>
                        <a:t>Notions et contenus : </a:t>
                      </a:r>
                    </a:p>
                    <a:p>
                      <a:endParaRPr lang="fr-FR" sz="1600" b="0" i="0" u="none" strike="noStrike" kern="1200" baseline="0" dirty="0" smtClean="0">
                        <a:solidFill>
                          <a:schemeClr val="tx1"/>
                        </a:solidFill>
                        <a:effectLst/>
                        <a:latin typeface="+mn-lt"/>
                        <a:ea typeface="+mn-ea"/>
                        <a:cs typeface="+mn-cs"/>
                      </a:endParaRPr>
                    </a:p>
                    <a:p>
                      <a:r>
                        <a:rPr lang="fr-FR" sz="1600" b="1" i="0" u="none" strike="noStrike" kern="1200" baseline="0" dirty="0" smtClean="0">
                          <a:solidFill>
                            <a:schemeClr val="tx1"/>
                          </a:solidFill>
                          <a:latin typeface="+mn-lt"/>
                          <a:ea typeface="+mn-ea"/>
                          <a:cs typeface="+mn-cs"/>
                        </a:rPr>
                        <a:t>Dualité onde-particule</a:t>
                      </a:r>
                    </a:p>
                    <a:p>
                      <a:r>
                        <a:rPr lang="fr-FR" sz="1600" b="0" i="0" u="none" strike="noStrike" kern="1200" baseline="0" dirty="0" smtClean="0">
                          <a:solidFill>
                            <a:schemeClr val="tx1"/>
                          </a:solidFill>
                          <a:latin typeface="+mn-lt"/>
                          <a:ea typeface="+mn-ea"/>
                          <a:cs typeface="+mn-cs"/>
                        </a:rPr>
                        <a:t>Photon et onde lumineuse. </a:t>
                      </a:r>
                    </a:p>
                    <a:p>
                      <a:endParaRPr lang="fr-FR" sz="1600" b="0" i="0" u="none" strike="noStrike" kern="1200" baseline="0" dirty="0" smtClean="0">
                        <a:solidFill>
                          <a:schemeClr val="tx1"/>
                        </a:solidFill>
                        <a:latin typeface="+mn-lt"/>
                        <a:ea typeface="+mn-ea"/>
                        <a:cs typeface="+mn-cs"/>
                      </a:endParaRPr>
                    </a:p>
                    <a:p>
                      <a:r>
                        <a:rPr lang="fr-FR" sz="1600" b="0" i="0" u="none" strike="noStrike" kern="1200" baseline="0" dirty="0" smtClean="0">
                          <a:solidFill>
                            <a:schemeClr val="tx1"/>
                          </a:solidFill>
                          <a:latin typeface="+mn-lt"/>
                          <a:ea typeface="+mn-ea"/>
                          <a:cs typeface="+mn-cs"/>
                        </a:rPr>
                        <a:t>Particule matérielle et onde de matière ; relation de de Broglie.</a:t>
                      </a:r>
                    </a:p>
                    <a:p>
                      <a:endParaRPr lang="fr-FR" sz="1600" b="0" i="0" u="none" strike="noStrike" kern="1200" baseline="0" dirty="0" smtClean="0">
                        <a:solidFill>
                          <a:schemeClr val="tx1"/>
                        </a:solidFill>
                        <a:latin typeface="+mn-lt"/>
                        <a:ea typeface="+mn-ea"/>
                        <a:cs typeface="+mn-cs"/>
                      </a:endParaRPr>
                    </a:p>
                    <a:p>
                      <a:endParaRPr lang="fr-FR" sz="1600" b="0" i="0" u="none" strike="noStrike" kern="1200" baseline="0" dirty="0" smtClean="0">
                        <a:solidFill>
                          <a:schemeClr val="tx1"/>
                        </a:solidFill>
                        <a:latin typeface="+mn-lt"/>
                        <a:ea typeface="+mn-ea"/>
                        <a:cs typeface="+mn-cs"/>
                      </a:endParaRPr>
                    </a:p>
                    <a:p>
                      <a:endParaRPr lang="fr-FR" sz="1600" b="0" i="0" u="none" strike="noStrike" kern="1200" baseline="0" dirty="0" smtClean="0">
                        <a:solidFill>
                          <a:schemeClr val="tx1"/>
                        </a:solidFill>
                        <a:latin typeface="+mn-lt"/>
                        <a:ea typeface="+mn-ea"/>
                        <a:cs typeface="+mn-cs"/>
                      </a:endParaRPr>
                    </a:p>
                    <a:p>
                      <a:endParaRPr lang="fr-FR" sz="1600" b="0" i="0" u="none" strike="noStrike" kern="1200" baseline="0" dirty="0" smtClean="0">
                        <a:solidFill>
                          <a:schemeClr val="tx1"/>
                        </a:solidFill>
                        <a:latin typeface="+mn-lt"/>
                        <a:ea typeface="+mn-ea"/>
                        <a:cs typeface="+mn-cs"/>
                      </a:endParaRPr>
                    </a:p>
                    <a:p>
                      <a:endParaRPr lang="fr-FR" sz="1600" b="0" i="0" u="none" strike="noStrike" kern="1200" baseline="0" dirty="0" smtClean="0">
                        <a:solidFill>
                          <a:schemeClr val="tx1"/>
                        </a:solidFill>
                        <a:latin typeface="+mn-lt"/>
                        <a:ea typeface="+mn-ea"/>
                        <a:cs typeface="+mn-cs"/>
                      </a:endParaRPr>
                    </a:p>
                    <a:p>
                      <a:r>
                        <a:rPr lang="fr-FR" sz="1600" b="0" i="0" u="none" strike="noStrike" kern="1200" baseline="0" dirty="0" smtClean="0">
                          <a:solidFill>
                            <a:schemeClr val="tx1"/>
                          </a:solidFill>
                          <a:latin typeface="+mn-lt"/>
                          <a:ea typeface="+mn-ea"/>
                          <a:cs typeface="+mn-cs"/>
                        </a:rPr>
                        <a:t>Interférences photon par photon, particule de  matière par particule de matière.</a:t>
                      </a:r>
                      <a:endParaRPr lang="fr-FR" sz="1600" dirty="0">
                        <a:effectLst/>
                      </a:endParaRPr>
                    </a:p>
                  </a:txBody>
                  <a:tcPr marL="44450" marR="44450" marT="0" marB="0"/>
                </a:tc>
                <a:tc>
                  <a:txBody>
                    <a:bodyPr/>
                    <a:lstStyle/>
                    <a:p>
                      <a:pPr algn="ctr">
                        <a:spcAft>
                          <a:spcPts val="0"/>
                        </a:spcAft>
                      </a:pPr>
                      <a:r>
                        <a:rPr lang="fr-FR" sz="2000" b="1" dirty="0">
                          <a:solidFill>
                            <a:schemeClr val="accent5">
                              <a:lumMod val="50000"/>
                            </a:schemeClr>
                          </a:solidFill>
                          <a:effectLst/>
                        </a:rPr>
                        <a:t>Compétences exigibles</a:t>
                      </a:r>
                    </a:p>
                    <a:p>
                      <a:endParaRPr lang="fr-FR" sz="1600" b="0" i="0" u="none" strike="noStrike" kern="1200" baseline="0" dirty="0" smtClean="0">
                        <a:solidFill>
                          <a:schemeClr val="tx1"/>
                        </a:solidFill>
                        <a:latin typeface="+mn-lt"/>
                        <a:ea typeface="+mn-ea"/>
                        <a:cs typeface="+mn-cs"/>
                      </a:endParaRPr>
                    </a:p>
                    <a:p>
                      <a:pPr marL="285750" indent="-285750">
                        <a:buFont typeface="Century Schoolbook" pitchFamily="18" charset="0"/>
                        <a:buChar char="−"/>
                      </a:pPr>
                      <a:r>
                        <a:rPr lang="fr-FR" sz="1600" b="0" i="0" u="none" strike="noStrike" kern="1200" baseline="0" dirty="0" smtClean="0">
                          <a:solidFill>
                            <a:schemeClr val="tx1"/>
                          </a:solidFill>
                          <a:latin typeface="+mn-lt"/>
                          <a:ea typeface="+mn-ea"/>
                          <a:cs typeface="+mn-cs"/>
                        </a:rPr>
                        <a:t>Savoir que la lumière présente des aspects ondulatoire et particulaire.</a:t>
                      </a:r>
                    </a:p>
                    <a:p>
                      <a:pPr marL="285750" indent="-285750">
                        <a:buFont typeface="Century Schoolbook" pitchFamily="18" charset="0"/>
                        <a:buChar char="−"/>
                      </a:pPr>
                      <a:endParaRPr lang="fr-FR" sz="1600" b="0" i="0" u="none" strike="noStrike" kern="1200" baseline="0" dirty="0" smtClean="0">
                        <a:solidFill>
                          <a:schemeClr val="tx1"/>
                        </a:solidFill>
                        <a:latin typeface="+mn-lt"/>
                        <a:ea typeface="+mn-ea"/>
                        <a:cs typeface="+mn-cs"/>
                      </a:endParaRPr>
                    </a:p>
                    <a:p>
                      <a:pPr marL="285750" indent="-285750">
                        <a:buFont typeface="Century Schoolbook" pitchFamily="18" charset="0"/>
                        <a:buChar char="−"/>
                      </a:pPr>
                      <a:r>
                        <a:rPr lang="fr-FR" sz="1600" b="0" i="0" u="none" strike="noStrike" kern="1200" baseline="0" dirty="0" smtClean="0">
                          <a:solidFill>
                            <a:schemeClr val="tx1"/>
                          </a:solidFill>
                          <a:latin typeface="+mn-lt"/>
                          <a:ea typeface="+mn-ea"/>
                          <a:cs typeface="+mn-cs"/>
                        </a:rPr>
                        <a:t>Extraire et exploiter des informations sur les ondes de matière et sur la dualité onde-particule.</a:t>
                      </a:r>
                    </a:p>
                    <a:p>
                      <a:pPr marL="285750" marR="0" indent="-285750" algn="l" defTabSz="914400" rtl="0" eaLnBrk="1" fontAlgn="auto" latinLnBrk="0" hangingPunct="1">
                        <a:lnSpc>
                          <a:spcPct val="100000"/>
                        </a:lnSpc>
                        <a:spcBef>
                          <a:spcPts val="0"/>
                        </a:spcBef>
                        <a:spcAft>
                          <a:spcPts val="0"/>
                        </a:spcAft>
                        <a:buClrTx/>
                        <a:buSzTx/>
                        <a:buFont typeface="Century Schoolbook" pitchFamily="18" charset="0"/>
                        <a:buChar char="−"/>
                        <a:tabLst/>
                        <a:defRPr/>
                      </a:pPr>
                      <a:r>
                        <a:rPr lang="fr-FR" sz="1600" b="0" i="0" u="none" strike="noStrike" kern="1200" baseline="0" dirty="0" smtClean="0">
                          <a:solidFill>
                            <a:schemeClr val="tx1"/>
                          </a:solidFill>
                          <a:latin typeface="+mn-lt"/>
                          <a:ea typeface="+mn-ea"/>
                          <a:cs typeface="+mn-cs"/>
                        </a:rPr>
                        <a:t>Connaître et utiliser la relation </a:t>
                      </a:r>
                      <a:r>
                        <a:rPr lang="fr-FR" sz="1600" b="0" i="1" u="none" strike="noStrike" kern="1200" baseline="0" dirty="0" smtClean="0">
                          <a:solidFill>
                            <a:schemeClr val="tx1"/>
                          </a:solidFill>
                          <a:latin typeface="+mn-lt"/>
                          <a:ea typeface="+mn-ea"/>
                          <a:cs typeface="+mn-cs"/>
                        </a:rPr>
                        <a:t>p = h/</a:t>
                      </a:r>
                      <a:r>
                        <a:rPr lang="fr-FR" sz="1600" b="0" i="0" u="none" strike="noStrike" kern="1200" baseline="0" dirty="0" smtClean="0">
                          <a:solidFill>
                            <a:schemeClr val="tx1"/>
                          </a:solidFill>
                          <a:latin typeface="+mn-lt"/>
                          <a:ea typeface="+mn-ea"/>
                          <a:cs typeface="+mn-cs"/>
                        </a:rPr>
                        <a:t>λ.</a:t>
                      </a:r>
                    </a:p>
                    <a:p>
                      <a:pPr marL="285750" indent="-285750">
                        <a:buFont typeface="Century Schoolbook" pitchFamily="18" charset="0"/>
                        <a:buChar char="−"/>
                      </a:pPr>
                      <a:r>
                        <a:rPr lang="fr-FR" sz="1600" b="1" i="0" u="none" strike="noStrike" kern="1200" baseline="0" dirty="0" smtClean="0">
                          <a:solidFill>
                            <a:schemeClr val="accent6">
                              <a:lumMod val="75000"/>
                            </a:schemeClr>
                          </a:solidFill>
                          <a:latin typeface="+mn-lt"/>
                          <a:ea typeface="+mn-ea"/>
                          <a:cs typeface="+mn-cs"/>
                        </a:rPr>
                        <a:t>Identifier des situations physiques où le caractère ondulatoire de la matière est significatif</a:t>
                      </a:r>
                      <a:r>
                        <a:rPr lang="fr-FR" sz="1600" b="0" i="0" u="none" strike="noStrike" kern="1200" baseline="0" dirty="0" smtClean="0">
                          <a:solidFill>
                            <a:schemeClr val="tx1"/>
                          </a:solidFill>
                          <a:latin typeface="+mn-lt"/>
                          <a:ea typeface="+mn-ea"/>
                          <a:cs typeface="+mn-cs"/>
                        </a:rPr>
                        <a:t>.</a:t>
                      </a:r>
                    </a:p>
                    <a:p>
                      <a:pPr marL="285750" indent="-285750">
                        <a:buFont typeface="Century Schoolbook" pitchFamily="18" charset="0"/>
                        <a:buChar char="−"/>
                      </a:pPr>
                      <a:r>
                        <a:rPr lang="fr-FR" sz="1600" b="0" i="0" u="none" strike="noStrike" kern="1200" baseline="0" dirty="0" smtClean="0">
                          <a:solidFill>
                            <a:schemeClr val="tx1"/>
                          </a:solidFill>
                          <a:latin typeface="+mn-lt"/>
                          <a:ea typeface="+mn-ea"/>
                          <a:cs typeface="+mn-cs"/>
                        </a:rPr>
                        <a:t>Extraire et exploiter des informations sur les phénomènes quantiques pour mettre en évidence leur aspect probabiliste.</a:t>
                      </a:r>
                      <a:endParaRPr lang="fr-FR" sz="1600" dirty="0">
                        <a:effectLst/>
                      </a:endParaRPr>
                    </a:p>
                  </a:txBody>
                  <a:tcPr marL="44450" marR="44450" marT="0" marB="0"/>
                </a:tc>
              </a:tr>
            </a:tbl>
          </a:graphicData>
        </a:graphic>
      </p:graphicFrame>
      <p:sp>
        <p:nvSpPr>
          <p:cNvPr id="8" name="ZoneTexte 7"/>
          <p:cNvSpPr txBox="1"/>
          <p:nvPr/>
        </p:nvSpPr>
        <p:spPr>
          <a:xfrm>
            <a:off x="539552" y="3356992"/>
            <a:ext cx="8208912" cy="707886"/>
          </a:xfrm>
          <a:prstGeom prst="rect">
            <a:avLst/>
          </a:prstGeom>
        </p:spPr>
        <p:style>
          <a:lnRef idx="1">
            <a:schemeClr val="accent6"/>
          </a:lnRef>
          <a:fillRef idx="3">
            <a:schemeClr val="accent6"/>
          </a:fillRef>
          <a:effectRef idx="2">
            <a:schemeClr val="accent6"/>
          </a:effectRef>
          <a:fontRef idx="minor">
            <a:schemeClr val="lt1"/>
          </a:fontRef>
        </p:style>
        <p:txBody>
          <a:bodyPr wrap="square" rtlCol="0">
            <a:spAutoFit/>
          </a:bodyPr>
          <a:lstStyle/>
          <a:p>
            <a:pPr>
              <a:spcBef>
                <a:spcPts val="600"/>
              </a:spcBef>
              <a:spcAft>
                <a:spcPts val="600"/>
              </a:spcAft>
            </a:pPr>
            <a:r>
              <a:rPr lang="fr-FR" sz="2000" dirty="0" smtClean="0"/>
              <a:t>Ce point précis est l’occasion d’amener les élèves à réfléchir sur la manière dont fonctionne la physique… </a:t>
            </a:r>
            <a:endParaRPr lang="fr-FR" sz="2000" dirty="0"/>
          </a:p>
        </p:txBody>
      </p:sp>
    </p:spTree>
    <p:extLst>
      <p:ext uri="{BB962C8B-B14F-4D97-AF65-F5344CB8AC3E}">
        <p14:creationId xmlns:p14="http://schemas.microsoft.com/office/powerpoint/2010/main" val="2272225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562670"/>
            <a:ext cx="8435280" cy="5602634"/>
          </a:xfrm>
        </p:spPr>
        <p:txBody>
          <a:bodyPr>
            <a:noAutofit/>
          </a:bodyPr>
          <a:lstStyle/>
          <a:p>
            <a:pPr algn="l"/>
            <a:r>
              <a:rPr lang="fr-FR" sz="3400" b="1" dirty="0" smtClean="0">
                <a:solidFill>
                  <a:schemeClr val="tx2"/>
                </a:solidFill>
              </a:rPr>
              <a:t>Sommaire</a:t>
            </a:r>
            <a:br>
              <a:rPr lang="fr-FR" sz="3400" b="1" dirty="0" smtClean="0">
                <a:solidFill>
                  <a:schemeClr val="tx2"/>
                </a:solidFill>
              </a:rPr>
            </a:br>
            <a:r>
              <a:rPr lang="fr-FR" sz="3400" b="1" dirty="0" smtClean="0">
                <a:solidFill>
                  <a:schemeClr val="tx2"/>
                </a:solidFill>
              </a:rPr>
              <a:t/>
            </a:r>
            <a:br>
              <a:rPr lang="fr-FR" sz="3400" b="1" dirty="0" smtClean="0">
                <a:solidFill>
                  <a:schemeClr val="tx2"/>
                </a:solidFill>
              </a:rPr>
            </a:br>
            <a:r>
              <a:rPr lang="fr-FR" sz="2400" b="1" dirty="0" smtClean="0">
                <a:solidFill>
                  <a:schemeClr val="tx2"/>
                </a:solidFill>
              </a:rPr>
              <a:t>1</a:t>
            </a:r>
            <a:r>
              <a:rPr lang="fr-FR" sz="2400" b="1" baseline="30000" dirty="0" smtClean="0">
                <a:solidFill>
                  <a:schemeClr val="tx2"/>
                </a:solidFill>
              </a:rPr>
              <a:t>ère</a:t>
            </a:r>
            <a:r>
              <a:rPr lang="fr-FR" sz="2400" b="1" dirty="0" smtClean="0">
                <a:solidFill>
                  <a:schemeClr val="tx2"/>
                </a:solidFill>
              </a:rPr>
              <a:t> partie </a:t>
            </a:r>
            <a:r>
              <a:rPr lang="fr-FR" sz="2400" dirty="0" smtClean="0"/>
              <a:t>: prélude à la physique quantique : du photon à l’équation de Schrödinger</a:t>
            </a:r>
            <a:br>
              <a:rPr lang="fr-FR" sz="2400" dirty="0" smtClean="0"/>
            </a:br>
            <a:r>
              <a:rPr lang="fr-FR" sz="2400" dirty="0" smtClean="0"/>
              <a:t>	1. Dualité onde/corpuscule de la lumière</a:t>
            </a:r>
            <a:br>
              <a:rPr lang="fr-FR" sz="2400" dirty="0" smtClean="0"/>
            </a:br>
            <a:r>
              <a:rPr lang="fr-FR" sz="2400" dirty="0" smtClean="0"/>
              <a:t>	2. Dualité onde/corpuscule de la matière</a:t>
            </a:r>
            <a:br>
              <a:rPr lang="fr-FR" sz="2400" dirty="0" smtClean="0"/>
            </a:br>
            <a:r>
              <a:rPr lang="fr-FR" sz="2400" dirty="0" smtClean="0"/>
              <a:t>	3. La fonction d’onde et l’équation de Schrödinger</a:t>
            </a:r>
            <a:br>
              <a:rPr lang="fr-FR" sz="2400" dirty="0" smtClean="0"/>
            </a:br>
            <a:r>
              <a:rPr lang="fr-FR" sz="2400" dirty="0"/>
              <a:t/>
            </a:r>
            <a:br>
              <a:rPr lang="fr-FR" sz="2400" dirty="0"/>
            </a:br>
            <a:r>
              <a:rPr lang="fr-FR" sz="2400" b="1" dirty="0" smtClean="0">
                <a:solidFill>
                  <a:schemeClr val="tx2"/>
                </a:solidFill>
              </a:rPr>
              <a:t>2</a:t>
            </a:r>
            <a:r>
              <a:rPr lang="fr-FR" sz="2400" b="1" baseline="30000" dirty="0" smtClean="0">
                <a:solidFill>
                  <a:schemeClr val="tx2"/>
                </a:solidFill>
              </a:rPr>
              <a:t>ème</a:t>
            </a:r>
            <a:r>
              <a:rPr lang="fr-FR" sz="2400" b="1" dirty="0" smtClean="0">
                <a:solidFill>
                  <a:schemeClr val="tx2"/>
                </a:solidFill>
              </a:rPr>
              <a:t> partie </a:t>
            </a:r>
            <a:r>
              <a:rPr lang="fr-FR" sz="2400" dirty="0" smtClean="0"/>
              <a:t>: enseigner la dualité onde/corpuscule au lycée</a:t>
            </a:r>
            <a:br>
              <a:rPr lang="fr-FR" sz="2400" dirty="0" smtClean="0"/>
            </a:br>
            <a:r>
              <a:rPr lang="fr-FR" sz="2400" dirty="0" smtClean="0"/>
              <a:t>	1. Choix didactiques</a:t>
            </a:r>
            <a:br>
              <a:rPr lang="fr-FR" sz="2400" dirty="0" smtClean="0"/>
            </a:br>
            <a:r>
              <a:rPr lang="fr-FR" sz="2400" dirty="0" smtClean="0"/>
              <a:t>	2. Présentation d’une séquence</a:t>
            </a:r>
            <a:br>
              <a:rPr lang="fr-FR" sz="2400" dirty="0" smtClean="0"/>
            </a:br>
            <a:r>
              <a:rPr lang="fr-FR" sz="3400" b="1" dirty="0" smtClean="0">
                <a:solidFill>
                  <a:schemeClr val="tx2"/>
                </a:solidFill>
              </a:rPr>
              <a:t/>
            </a:r>
            <a:br>
              <a:rPr lang="fr-FR" sz="3400" b="1" dirty="0" smtClean="0">
                <a:solidFill>
                  <a:schemeClr val="tx2"/>
                </a:solidFill>
              </a:rPr>
            </a:br>
            <a:endParaRPr lang="fr-FR" sz="3400" b="1" dirty="0">
              <a:solidFill>
                <a:schemeClr val="tx2"/>
              </a:solidFill>
            </a:endParaRPr>
          </a:p>
        </p:txBody>
      </p:sp>
      <p:sp>
        <p:nvSpPr>
          <p:cNvPr id="4" name="Espace réservé du pied de page 3"/>
          <p:cNvSpPr>
            <a:spLocks noGrp="1"/>
          </p:cNvSpPr>
          <p:nvPr>
            <p:ph type="ftr" sz="quarter" idx="11"/>
          </p:nvPr>
        </p:nvSpPr>
        <p:spPr/>
        <p:txBody>
          <a:bodyPr/>
          <a:lstStyle/>
          <a:p>
            <a:r>
              <a:rPr lang="fr-FR" smtClean="0"/>
              <a:t>agrégation interne de Sciences Physique - exposé</a:t>
            </a:r>
            <a:endParaRPr lang="fr-FR"/>
          </a:p>
        </p:txBody>
      </p:sp>
      <p:sp>
        <p:nvSpPr>
          <p:cNvPr id="5" name="Espace réservé de la date 4"/>
          <p:cNvSpPr>
            <a:spLocks noGrp="1"/>
          </p:cNvSpPr>
          <p:nvPr>
            <p:ph type="dt" sz="half" idx="10"/>
          </p:nvPr>
        </p:nvSpPr>
        <p:spPr>
          <a:xfrm>
            <a:off x="457200" y="6453336"/>
            <a:ext cx="514400" cy="268139"/>
          </a:xfrm>
        </p:spPr>
        <p:style>
          <a:lnRef idx="1">
            <a:schemeClr val="dk1"/>
          </a:lnRef>
          <a:fillRef idx="3">
            <a:schemeClr val="dk1"/>
          </a:fillRef>
          <a:effectRef idx="2">
            <a:schemeClr val="dk1"/>
          </a:effectRef>
          <a:fontRef idx="minor">
            <a:schemeClr val="lt1"/>
          </a:fontRef>
        </p:style>
        <p:txBody>
          <a:bodyPr tIns="0" bIns="0" anchor="ctr"/>
          <a:lstStyle/>
          <a:p>
            <a:pPr algn="ctr"/>
            <a:r>
              <a:rPr lang="fr-FR" sz="1400" b="1" smtClean="0">
                <a:solidFill>
                  <a:schemeClr val="bg1"/>
                </a:solidFill>
              </a:rPr>
              <a:t>TR </a:t>
            </a:r>
            <a:endParaRPr lang="fr-FR" sz="1400" b="1" dirty="0">
              <a:solidFill>
                <a:schemeClr val="bg1"/>
              </a:solidFill>
            </a:endParaRPr>
          </a:p>
        </p:txBody>
      </p:sp>
      <p:sp>
        <p:nvSpPr>
          <p:cNvPr id="6" name="Espace réservé du numéro de diapositive 5"/>
          <p:cNvSpPr>
            <a:spLocks noGrp="1"/>
          </p:cNvSpPr>
          <p:nvPr>
            <p:ph type="sldNum" sz="quarter" idx="12"/>
          </p:nvPr>
        </p:nvSpPr>
        <p:spPr/>
        <p:txBody>
          <a:bodyPr/>
          <a:lstStyle/>
          <a:p>
            <a:fld id="{9616618C-1E39-4B41-BC92-BB300AB0610D}" type="slidenum">
              <a:rPr lang="fr-FR" smtClean="0"/>
              <a:t>2</a:t>
            </a:fld>
            <a:endParaRPr lang="fr-FR"/>
          </a:p>
        </p:txBody>
      </p:sp>
    </p:spTree>
    <p:extLst>
      <p:ext uri="{BB962C8B-B14F-4D97-AF65-F5344CB8AC3E}">
        <p14:creationId xmlns:p14="http://schemas.microsoft.com/office/powerpoint/2010/main" val="79326989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579296" cy="1143000"/>
          </a:xfrm>
        </p:spPr>
        <p:txBody>
          <a:bodyPr>
            <a:noAutofit/>
          </a:bodyPr>
          <a:lstStyle/>
          <a:p>
            <a:pPr algn="l"/>
            <a:r>
              <a:rPr lang="fr-FR" sz="3200" b="1" dirty="0" smtClean="0">
                <a:solidFill>
                  <a:schemeClr val="tx2"/>
                </a:solidFill>
              </a:rPr>
              <a:t>Une séquence de TS sur la dualité O/P</a:t>
            </a:r>
            <a:endParaRPr lang="fr-FR" sz="3200" b="1" dirty="0">
              <a:solidFill>
                <a:schemeClr val="tx2"/>
              </a:solidFill>
            </a:endParaRPr>
          </a:p>
        </p:txBody>
      </p:sp>
      <p:sp>
        <p:nvSpPr>
          <p:cNvPr id="3" name="Espace réservé du contenu 2"/>
          <p:cNvSpPr>
            <a:spLocks noGrp="1"/>
          </p:cNvSpPr>
          <p:nvPr>
            <p:ph idx="1"/>
          </p:nvPr>
        </p:nvSpPr>
        <p:spPr>
          <a:xfrm>
            <a:off x="446856" y="1456184"/>
            <a:ext cx="8229600" cy="532656"/>
          </a:xfrm>
        </p:spPr>
        <p:txBody>
          <a:bodyPr>
            <a:normAutofit fontScale="92500" lnSpcReduction="10000"/>
          </a:bodyPr>
          <a:lstStyle/>
          <a:p>
            <a:pPr marL="0" indent="0" algn="just">
              <a:spcBef>
                <a:spcPts val="0"/>
              </a:spcBef>
              <a:buNone/>
            </a:pPr>
            <a:r>
              <a:rPr lang="fr-FR" b="1" dirty="0" smtClean="0"/>
              <a:t>Un choix didactique : </a:t>
            </a:r>
            <a:r>
              <a:rPr lang="fr-FR" b="1" i="1" dirty="0" smtClean="0"/>
              <a:t>la modélisation</a:t>
            </a:r>
            <a:endParaRPr lang="fr-FR" i="1" dirty="0"/>
          </a:p>
        </p:txBody>
      </p:sp>
      <p:sp>
        <p:nvSpPr>
          <p:cNvPr id="4" name="Espace réservé du pied de page 3"/>
          <p:cNvSpPr>
            <a:spLocks noGrp="1"/>
          </p:cNvSpPr>
          <p:nvPr>
            <p:ph type="ftr" sz="quarter" idx="11"/>
          </p:nvPr>
        </p:nvSpPr>
        <p:spPr/>
        <p:txBody>
          <a:bodyPr/>
          <a:lstStyle/>
          <a:p>
            <a:r>
              <a:rPr lang="fr-FR" smtClean="0"/>
              <a:t>agrégation interne de Sciences Physique - exposé</a:t>
            </a:r>
            <a:endParaRPr lang="fr-FR"/>
          </a:p>
        </p:txBody>
      </p:sp>
      <p:sp>
        <p:nvSpPr>
          <p:cNvPr id="5" name="Espace réservé de la date 4"/>
          <p:cNvSpPr>
            <a:spLocks noGrp="1"/>
          </p:cNvSpPr>
          <p:nvPr>
            <p:ph type="dt" sz="half" idx="10"/>
          </p:nvPr>
        </p:nvSpPr>
        <p:spPr>
          <a:xfrm>
            <a:off x="457200" y="6453336"/>
            <a:ext cx="514400" cy="268139"/>
          </a:xfrm>
        </p:spPr>
        <p:style>
          <a:lnRef idx="1">
            <a:schemeClr val="dk1"/>
          </a:lnRef>
          <a:fillRef idx="3">
            <a:schemeClr val="dk1"/>
          </a:fillRef>
          <a:effectRef idx="2">
            <a:schemeClr val="dk1"/>
          </a:effectRef>
          <a:fontRef idx="minor">
            <a:schemeClr val="lt1"/>
          </a:fontRef>
        </p:style>
        <p:txBody>
          <a:bodyPr tIns="0" bIns="0" anchor="ctr"/>
          <a:lstStyle/>
          <a:p>
            <a:pPr algn="ctr"/>
            <a:r>
              <a:rPr lang="fr-FR" sz="1400" b="1" smtClean="0">
                <a:solidFill>
                  <a:schemeClr val="bg1"/>
                </a:solidFill>
              </a:rPr>
              <a:t>TR </a:t>
            </a:r>
            <a:endParaRPr lang="fr-FR" sz="1400" b="1" dirty="0">
              <a:solidFill>
                <a:schemeClr val="bg1"/>
              </a:solidFill>
            </a:endParaRPr>
          </a:p>
        </p:txBody>
      </p:sp>
      <p:sp>
        <p:nvSpPr>
          <p:cNvPr id="6" name="Espace réservé du numéro de diapositive 5"/>
          <p:cNvSpPr>
            <a:spLocks noGrp="1"/>
          </p:cNvSpPr>
          <p:nvPr>
            <p:ph type="sldNum" sz="quarter" idx="12"/>
          </p:nvPr>
        </p:nvSpPr>
        <p:spPr/>
        <p:txBody>
          <a:bodyPr/>
          <a:lstStyle/>
          <a:p>
            <a:fld id="{9616618C-1E39-4B41-BC92-BB300AB0610D}" type="slidenum">
              <a:rPr lang="fr-FR" smtClean="0"/>
              <a:t>20</a:t>
            </a:fld>
            <a:endParaRPr lang="fr-FR"/>
          </a:p>
        </p:txBody>
      </p:sp>
      <p:grpSp>
        <p:nvGrpSpPr>
          <p:cNvPr id="9" name="Group 1"/>
          <p:cNvGrpSpPr>
            <a:grpSpLocks/>
          </p:cNvGrpSpPr>
          <p:nvPr/>
        </p:nvGrpSpPr>
        <p:grpSpPr bwMode="auto">
          <a:xfrm>
            <a:off x="1547664" y="2409960"/>
            <a:ext cx="3600400" cy="3611327"/>
            <a:chOff x="3341" y="9598"/>
            <a:chExt cx="4000" cy="3431"/>
          </a:xfrm>
        </p:grpSpPr>
        <p:sp>
          <p:nvSpPr>
            <p:cNvPr id="10" name="Text Box 9"/>
            <p:cNvSpPr txBox="1">
              <a:spLocks noChangeArrowheads="1"/>
            </p:cNvSpPr>
            <p:nvPr/>
          </p:nvSpPr>
          <p:spPr bwMode="auto">
            <a:xfrm>
              <a:off x="4007" y="9899"/>
              <a:ext cx="2908" cy="729"/>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80" tIns="47520" rIns="85680" bIns="475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600" b="1" i="0" u="none" strike="noStrike" cap="none" normalizeH="0" baseline="0" dirty="0" smtClean="0">
                  <a:ln>
                    <a:noFill/>
                  </a:ln>
                  <a:solidFill>
                    <a:schemeClr val="tx1"/>
                  </a:solidFill>
                  <a:effectLst/>
                  <a:latin typeface="+mj-lt"/>
                  <a:ea typeface="Times New Roman" pitchFamily="18" charset="0"/>
                  <a:cs typeface="Arial" pitchFamily="34" charset="0"/>
                </a:rPr>
                <a:t>Lois, principes, définitions, théorèmes, paradigmes…</a:t>
              </a:r>
              <a:endParaRPr kumimoji="0" lang="fr-FR" sz="3600" b="0" i="0" u="none" strike="noStrike" cap="none" normalizeH="0" baseline="0" dirty="0" smtClean="0">
                <a:ln>
                  <a:noFill/>
                </a:ln>
                <a:solidFill>
                  <a:schemeClr val="tx1"/>
                </a:solidFill>
                <a:effectLst/>
                <a:latin typeface="+mj-lt"/>
                <a:cs typeface="Arial" pitchFamily="34" charset="0"/>
              </a:endParaRPr>
            </a:p>
          </p:txBody>
        </p:sp>
        <p:sp>
          <p:nvSpPr>
            <p:cNvPr id="11" name="Oval 8"/>
            <p:cNvSpPr>
              <a:spLocks noChangeArrowheads="1"/>
            </p:cNvSpPr>
            <p:nvPr/>
          </p:nvSpPr>
          <p:spPr bwMode="auto">
            <a:xfrm>
              <a:off x="3341" y="9763"/>
              <a:ext cx="3940" cy="961"/>
            </a:xfrm>
            <a:prstGeom prst="ellipse">
              <a:avLst/>
            </a:prstGeom>
            <a:noFill/>
            <a:ln w="936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91440" tIns="45720" rIns="91440" bIns="45720" numCol="1" anchor="ctr" anchorCtr="0" compatLnSpc="1">
              <a:prstTxWarp prst="textNoShape">
                <a:avLst/>
              </a:prstTxWarp>
            </a:bodyPr>
            <a:lstStyle/>
            <a:p>
              <a:endParaRPr lang="fr-FR"/>
            </a:p>
          </p:txBody>
        </p:sp>
        <p:sp>
          <p:nvSpPr>
            <p:cNvPr id="12" name="WordArt 7"/>
            <p:cNvSpPr>
              <a:spLocks noChangeArrowheads="1" noChangeShapeType="1" noTextEdit="1"/>
            </p:cNvSpPr>
            <p:nvPr/>
          </p:nvSpPr>
          <p:spPr bwMode="auto">
            <a:xfrm>
              <a:off x="4162" y="9598"/>
              <a:ext cx="2268" cy="242"/>
            </a:xfrm>
            <a:prstGeom prst="rect">
              <a:avLst/>
            </a:prstGeom>
            <a:extLst>
              <a:ext uri="{91240B29-F687-4F45-9708-019B960494DF}">
                <a14:hiddenLine xmlns:a14="http://schemas.microsoft.com/office/drawing/2010/main" w="9360">
                  <a:solidFill>
                    <a:srgbClr val="000000"/>
                  </a:solidFill>
                  <a:miter lim="800000"/>
                  <a:headEnd/>
                  <a:tailEnd/>
                </a14:hiddenLine>
              </a:ext>
            </a:extLst>
          </p:spPr>
          <p:txBody>
            <a:bodyPr wrap="none" fromWordArt="1">
              <a:prstTxWarp prst="textArchUp">
                <a:avLst>
                  <a:gd name="adj" fmla="val 10775402"/>
                </a:avLst>
              </a:prstTxWarp>
            </a:bodyPr>
            <a:lstStyle/>
            <a:p>
              <a:pPr algn="ctr" rtl="0">
                <a:buNone/>
              </a:pPr>
              <a:r>
                <a:rPr lang="fr-FR" sz="3600" b="1" kern="10" spc="0" dirty="0" smtClean="0">
                  <a:ln>
                    <a:noFill/>
                  </a:ln>
                  <a:solidFill>
                    <a:srgbClr val="000000"/>
                  </a:solidFill>
                  <a:latin typeface="Garamond"/>
                </a:rPr>
                <a:t>Champ théorique</a:t>
              </a:r>
              <a:endParaRPr lang="fr-FR" sz="3600" b="1" kern="10" spc="0" dirty="0">
                <a:ln>
                  <a:noFill/>
                </a:ln>
                <a:solidFill>
                  <a:srgbClr val="000000"/>
                </a:solidFill>
                <a:latin typeface="Garamond"/>
              </a:endParaRPr>
            </a:p>
          </p:txBody>
        </p:sp>
        <p:sp>
          <p:nvSpPr>
            <p:cNvPr id="13" name="Text Box 6"/>
            <p:cNvSpPr txBox="1">
              <a:spLocks noChangeArrowheads="1"/>
            </p:cNvSpPr>
            <p:nvPr/>
          </p:nvSpPr>
          <p:spPr bwMode="auto">
            <a:xfrm>
              <a:off x="4046" y="12041"/>
              <a:ext cx="2500" cy="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85680" tIns="47520" rIns="85680" bIns="475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fr-FR" sz="1600" b="1" dirty="0">
                  <a:latin typeface="+mj-lt"/>
                  <a:ea typeface="Times New Roman" pitchFamily="18" charset="0"/>
                  <a:cs typeface="Arial" pitchFamily="34" charset="0"/>
                </a:rPr>
                <a:t>Objets, événements…</a:t>
              </a:r>
            </a:p>
          </p:txBody>
        </p:sp>
        <p:sp>
          <p:nvSpPr>
            <p:cNvPr id="14" name="Oval 5"/>
            <p:cNvSpPr>
              <a:spLocks noChangeArrowheads="1"/>
            </p:cNvSpPr>
            <p:nvPr/>
          </p:nvSpPr>
          <p:spPr bwMode="auto">
            <a:xfrm>
              <a:off x="3401" y="11724"/>
              <a:ext cx="3940" cy="961"/>
            </a:xfrm>
            <a:prstGeom prst="ellipse">
              <a:avLst/>
            </a:prstGeom>
            <a:noFill/>
            <a:ln w="936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none" lIns="91440" tIns="45720" rIns="91440" bIns="45720" numCol="1" anchor="ctr" anchorCtr="0" compatLnSpc="1">
              <a:prstTxWarp prst="textNoShape">
                <a:avLst/>
              </a:prstTxWarp>
            </a:bodyPr>
            <a:lstStyle/>
            <a:p>
              <a:endParaRPr lang="fr-FR"/>
            </a:p>
          </p:txBody>
        </p:sp>
        <p:sp>
          <p:nvSpPr>
            <p:cNvPr id="15" name="WordArt 4"/>
            <p:cNvSpPr>
              <a:spLocks noChangeArrowheads="1" noChangeShapeType="1" noTextEdit="1"/>
            </p:cNvSpPr>
            <p:nvPr/>
          </p:nvSpPr>
          <p:spPr bwMode="auto">
            <a:xfrm>
              <a:off x="4173" y="12610"/>
              <a:ext cx="2245" cy="419"/>
            </a:xfrm>
            <a:prstGeom prst="rect">
              <a:avLst/>
            </a:prstGeom>
          </p:spPr>
          <p:txBody>
            <a:bodyPr wrap="none" fromWordArt="1">
              <a:prstTxWarp prst="textCanDown">
                <a:avLst>
                  <a:gd name="adj" fmla="val 14352"/>
                </a:avLst>
              </a:prstTxWarp>
            </a:bodyPr>
            <a:lstStyle/>
            <a:p>
              <a:pPr algn="ctr" rtl="0">
                <a:buNone/>
              </a:pPr>
              <a:r>
                <a:rPr lang="fr-FR" sz="3600" kern="10" spc="0" smtClean="0">
                  <a:ln w="9360">
                    <a:solidFill>
                      <a:srgbClr val="000000"/>
                    </a:solidFill>
                    <a:miter lim="800000"/>
                    <a:headEnd/>
                    <a:tailEnd/>
                  </a:ln>
                  <a:solidFill>
                    <a:srgbClr val="000000"/>
                  </a:solidFill>
                  <a:latin typeface="Garamond"/>
                </a:rPr>
                <a:t>Champ empirique</a:t>
              </a:r>
              <a:endParaRPr lang="fr-FR" sz="3600" kern="10" spc="0">
                <a:ln w="9360">
                  <a:solidFill>
                    <a:srgbClr val="000000"/>
                  </a:solidFill>
                  <a:miter lim="800000"/>
                  <a:headEnd/>
                  <a:tailEnd/>
                </a:ln>
                <a:solidFill>
                  <a:srgbClr val="000000"/>
                </a:solidFill>
                <a:latin typeface="Garamond"/>
              </a:endParaRPr>
            </a:p>
          </p:txBody>
        </p:sp>
        <p:sp>
          <p:nvSpPr>
            <p:cNvPr id="16" name="Line 3"/>
            <p:cNvSpPr>
              <a:spLocks noChangeShapeType="1"/>
            </p:cNvSpPr>
            <p:nvPr/>
          </p:nvSpPr>
          <p:spPr bwMode="auto">
            <a:xfrm flipH="1">
              <a:off x="5221" y="10739"/>
              <a:ext cx="15" cy="955"/>
            </a:xfrm>
            <a:prstGeom prst="line">
              <a:avLst/>
            </a:prstGeom>
            <a:noFill/>
            <a:ln w="19080">
              <a:solidFill>
                <a:srgbClr val="000000"/>
              </a:solidFill>
              <a:miter lim="800000"/>
              <a:headEnd type="triangl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7" name="Text Box 2"/>
            <p:cNvSpPr txBox="1">
              <a:spLocks noChangeArrowheads="1"/>
            </p:cNvSpPr>
            <p:nvPr/>
          </p:nvSpPr>
          <p:spPr bwMode="auto">
            <a:xfrm>
              <a:off x="4231" y="10963"/>
              <a:ext cx="2130" cy="479"/>
            </a:xfrm>
            <a:prstGeom prst="rect">
              <a:avLst/>
            </a:prstGeom>
            <a:solidFill>
              <a:srgbClr val="FFFFFF"/>
            </a:solidFill>
            <a:ln w="9360">
              <a:solidFill>
                <a:srgbClr val="000000"/>
              </a:solidFill>
              <a:miter lim="800000"/>
              <a:headEnd/>
              <a:tailEnd/>
            </a:ln>
          </p:spPr>
          <p:txBody>
            <a:bodyPr vert="horz" wrap="square" lIns="85680" tIns="47520" rIns="85680" bIns="475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fr-FR" b="1" dirty="0">
                  <a:latin typeface="+mj-lt"/>
                  <a:ea typeface="Times New Roman" pitchFamily="18" charset="0"/>
                  <a:cs typeface="Arial" pitchFamily="34" charset="0"/>
                </a:rPr>
                <a:t>MODÈLE</a:t>
              </a:r>
              <a:endParaRPr lang="fr-FR" sz="1200" b="1" dirty="0">
                <a:latin typeface="+mj-lt"/>
                <a:ea typeface="Times New Roman" pitchFamily="18" charset="0"/>
                <a:cs typeface="Arial" pitchFamily="34" charset="0"/>
              </a:endParaRPr>
            </a:p>
          </p:txBody>
        </p:sp>
      </p:grpSp>
      <p:sp>
        <p:nvSpPr>
          <p:cNvPr id="18" name="Rectangle 14"/>
          <p:cNvSpPr>
            <a:spLocks noChangeArrowheads="1"/>
          </p:cNvSpPr>
          <p:nvPr/>
        </p:nvSpPr>
        <p:spPr bwMode="auto">
          <a:xfrm>
            <a:off x="5340843" y="3070464"/>
            <a:ext cx="3405881" cy="1908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r-FR" sz="1000" b="0" i="0" u="sng"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b="0" i="0" u="none" strike="noStrike" cap="none" normalizeH="0" baseline="0" dirty="0" smtClean="0">
                <a:ln>
                  <a:noFill/>
                </a:ln>
                <a:solidFill>
                  <a:schemeClr val="tx1"/>
                </a:solidFill>
                <a:effectLst/>
                <a:ea typeface="Times New Roman" pitchFamily="18" charset="0"/>
                <a:cs typeface="Arial" pitchFamily="34" charset="0"/>
              </a:rPr>
              <a:t>Le modèle en physique joue un rôle d'intermédiaire entre le champ théorique et le champ empirique.</a:t>
            </a: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b="0" i="0" u="none" strike="noStrike" cap="none" normalizeH="0" baseline="0" dirty="0" smtClean="0">
                <a:ln>
                  <a:noFill/>
                </a:ln>
                <a:solidFill>
                  <a:schemeClr val="tx1"/>
                </a:solidFill>
                <a:effectLst/>
                <a:ea typeface="Times New Roman" pitchFamily="18" charset="0"/>
                <a:cs typeface="Arial" pitchFamily="34" charset="0"/>
              </a:rPr>
              <a:t> </a:t>
            </a:r>
            <a:br>
              <a:rPr kumimoji="0" lang="fr-FR" b="0" i="0" u="none" strike="noStrike" cap="none" normalizeH="0" baseline="0" dirty="0" smtClean="0">
                <a:ln>
                  <a:noFill/>
                </a:ln>
                <a:solidFill>
                  <a:schemeClr val="tx1"/>
                </a:solidFill>
                <a:effectLst/>
                <a:ea typeface="Times New Roman" pitchFamily="18" charset="0"/>
                <a:cs typeface="Arial" pitchFamily="34" charset="0"/>
              </a:rPr>
            </a:br>
            <a:r>
              <a:rPr kumimoji="0" lang="fr-FR" b="0" i="0" u="none" strike="noStrike" cap="none" normalizeH="0" baseline="0" dirty="0" smtClean="0">
                <a:ln>
                  <a:noFill/>
                </a:ln>
                <a:solidFill>
                  <a:schemeClr val="tx1"/>
                </a:solidFill>
                <a:effectLst/>
                <a:ea typeface="Times New Roman" pitchFamily="18" charset="0"/>
                <a:cs typeface="Arial" pitchFamily="34" charset="0"/>
              </a:rPr>
              <a:t>(inspiré de S. Bachelard)</a:t>
            </a:r>
            <a:r>
              <a:rPr kumimoji="0" lang="fr-FR" b="0" i="0" u="none" strike="noStrike" cap="none" normalizeH="0" baseline="0" dirty="0" smtClean="0">
                <a:ln>
                  <a:noFill/>
                </a:ln>
                <a:solidFill>
                  <a:schemeClr val="tx1"/>
                </a:solidFill>
                <a:effectLst/>
                <a:cs typeface="Arial" pitchFamily="34" charset="0"/>
              </a:rPr>
              <a:t> </a:t>
            </a:r>
          </a:p>
        </p:txBody>
      </p:sp>
    </p:spTree>
    <p:extLst>
      <p:ext uri="{BB962C8B-B14F-4D97-AF65-F5344CB8AC3E}">
        <p14:creationId xmlns:p14="http://schemas.microsoft.com/office/powerpoint/2010/main" val="1266592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579296" cy="1143000"/>
          </a:xfrm>
        </p:spPr>
        <p:txBody>
          <a:bodyPr>
            <a:noAutofit/>
          </a:bodyPr>
          <a:lstStyle/>
          <a:p>
            <a:pPr algn="l"/>
            <a:r>
              <a:rPr lang="fr-FR" sz="3200" b="1" dirty="0" smtClean="0">
                <a:solidFill>
                  <a:schemeClr val="tx2"/>
                </a:solidFill>
              </a:rPr>
              <a:t>Une séquence de TS sur la dualité O/P</a:t>
            </a:r>
            <a:endParaRPr lang="fr-FR" sz="3200" b="1" dirty="0">
              <a:solidFill>
                <a:schemeClr val="tx2"/>
              </a:solidFill>
            </a:endParaRPr>
          </a:p>
        </p:txBody>
      </p:sp>
      <p:sp>
        <p:nvSpPr>
          <p:cNvPr id="3" name="Espace réservé du contenu 2"/>
          <p:cNvSpPr>
            <a:spLocks noGrp="1"/>
          </p:cNvSpPr>
          <p:nvPr>
            <p:ph idx="1"/>
          </p:nvPr>
        </p:nvSpPr>
        <p:spPr>
          <a:xfrm>
            <a:off x="446856" y="1456184"/>
            <a:ext cx="8229600" cy="532656"/>
          </a:xfrm>
        </p:spPr>
        <p:txBody>
          <a:bodyPr>
            <a:normAutofit fontScale="92500" lnSpcReduction="10000"/>
          </a:bodyPr>
          <a:lstStyle/>
          <a:p>
            <a:pPr marL="0" indent="0" algn="just">
              <a:spcBef>
                <a:spcPts val="0"/>
              </a:spcBef>
              <a:buNone/>
            </a:pPr>
            <a:r>
              <a:rPr lang="fr-FR" b="1" dirty="0" smtClean="0"/>
              <a:t>Un choix didactique : </a:t>
            </a:r>
            <a:r>
              <a:rPr lang="fr-FR" b="1" i="1" dirty="0" smtClean="0"/>
              <a:t>la modélisation</a:t>
            </a:r>
            <a:endParaRPr lang="fr-FR" i="1" dirty="0"/>
          </a:p>
        </p:txBody>
      </p:sp>
      <p:sp>
        <p:nvSpPr>
          <p:cNvPr id="4" name="Espace réservé du pied de page 3"/>
          <p:cNvSpPr>
            <a:spLocks noGrp="1"/>
          </p:cNvSpPr>
          <p:nvPr>
            <p:ph type="ftr" sz="quarter" idx="11"/>
          </p:nvPr>
        </p:nvSpPr>
        <p:spPr/>
        <p:txBody>
          <a:bodyPr/>
          <a:lstStyle/>
          <a:p>
            <a:r>
              <a:rPr lang="fr-FR" smtClean="0"/>
              <a:t>agrégation interne de Sciences Physique - exposé</a:t>
            </a:r>
            <a:endParaRPr lang="fr-FR"/>
          </a:p>
        </p:txBody>
      </p:sp>
      <p:sp>
        <p:nvSpPr>
          <p:cNvPr id="5" name="Espace réservé de la date 4"/>
          <p:cNvSpPr>
            <a:spLocks noGrp="1"/>
          </p:cNvSpPr>
          <p:nvPr>
            <p:ph type="dt" sz="half" idx="10"/>
          </p:nvPr>
        </p:nvSpPr>
        <p:spPr>
          <a:xfrm>
            <a:off x="457200" y="6453336"/>
            <a:ext cx="514400" cy="268139"/>
          </a:xfrm>
        </p:spPr>
        <p:style>
          <a:lnRef idx="0">
            <a:schemeClr val="dk1"/>
          </a:lnRef>
          <a:fillRef idx="3">
            <a:schemeClr val="dk1"/>
          </a:fillRef>
          <a:effectRef idx="3">
            <a:schemeClr val="dk1"/>
          </a:effectRef>
          <a:fontRef idx="minor">
            <a:schemeClr val="lt1"/>
          </a:fontRef>
        </p:style>
        <p:txBody>
          <a:bodyPr tIns="0" bIns="0" anchor="ctr"/>
          <a:lstStyle/>
          <a:p>
            <a:pPr algn="ctr"/>
            <a:r>
              <a:rPr lang="fr-FR" sz="1400" b="1" smtClean="0">
                <a:solidFill>
                  <a:schemeClr val="bg1"/>
                </a:solidFill>
              </a:rPr>
              <a:t>TR </a:t>
            </a:r>
            <a:endParaRPr lang="fr-FR" sz="1400" b="1" dirty="0">
              <a:solidFill>
                <a:schemeClr val="bg1"/>
              </a:solidFill>
            </a:endParaRPr>
          </a:p>
        </p:txBody>
      </p:sp>
      <p:sp>
        <p:nvSpPr>
          <p:cNvPr id="6" name="Espace réservé du numéro de diapositive 5"/>
          <p:cNvSpPr>
            <a:spLocks noGrp="1"/>
          </p:cNvSpPr>
          <p:nvPr>
            <p:ph type="sldNum" sz="quarter" idx="12"/>
          </p:nvPr>
        </p:nvSpPr>
        <p:spPr/>
        <p:txBody>
          <a:bodyPr/>
          <a:lstStyle/>
          <a:p>
            <a:fld id="{9616618C-1E39-4B41-BC92-BB300AB0610D}" type="slidenum">
              <a:rPr lang="fr-FR" smtClean="0"/>
              <a:t>21</a:t>
            </a:fld>
            <a:endParaRPr lang="fr-FR"/>
          </a:p>
        </p:txBody>
      </p:sp>
      <p:sp>
        <p:nvSpPr>
          <p:cNvPr id="19" name="Ellipse 18"/>
          <p:cNvSpPr/>
          <p:nvPr/>
        </p:nvSpPr>
        <p:spPr>
          <a:xfrm>
            <a:off x="1259632" y="2492896"/>
            <a:ext cx="3096344" cy="1224136"/>
          </a:xfrm>
          <a:prstGeom prst="ellipse">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fr-FR" sz="2000" dirty="0" smtClean="0"/>
              <a:t>Monde des théories et modèles</a:t>
            </a:r>
            <a:endParaRPr lang="fr-FR" sz="2000" dirty="0"/>
          </a:p>
        </p:txBody>
      </p:sp>
      <p:sp>
        <p:nvSpPr>
          <p:cNvPr id="20" name="Ellipse 19"/>
          <p:cNvSpPr/>
          <p:nvPr/>
        </p:nvSpPr>
        <p:spPr>
          <a:xfrm>
            <a:off x="1259632" y="4509120"/>
            <a:ext cx="3096344" cy="1224136"/>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2000" dirty="0" smtClean="0"/>
              <a:t>Monde des objets et des événements</a:t>
            </a:r>
            <a:endParaRPr lang="fr-FR" sz="2000" dirty="0"/>
          </a:p>
        </p:txBody>
      </p:sp>
      <p:sp>
        <p:nvSpPr>
          <p:cNvPr id="21" name="Double flèche verticale 20"/>
          <p:cNvSpPr/>
          <p:nvPr/>
        </p:nvSpPr>
        <p:spPr>
          <a:xfrm>
            <a:off x="2483768" y="3717032"/>
            <a:ext cx="468052" cy="792088"/>
          </a:xfrm>
          <a:prstGeom prst="upDown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a:p>
        </p:txBody>
      </p:sp>
      <p:sp>
        <p:nvSpPr>
          <p:cNvPr id="22" name="ZoneTexte 21"/>
          <p:cNvSpPr txBox="1"/>
          <p:nvPr/>
        </p:nvSpPr>
        <p:spPr>
          <a:xfrm>
            <a:off x="4932040" y="2276872"/>
            <a:ext cx="3960440" cy="3801041"/>
          </a:xfrm>
          <a:prstGeom prst="rect">
            <a:avLst/>
          </a:prstGeom>
          <a:noFill/>
        </p:spPr>
        <p:txBody>
          <a:bodyPr wrap="square" rtlCol="0">
            <a:spAutoFit/>
          </a:bodyPr>
          <a:lstStyle/>
          <a:p>
            <a:pPr>
              <a:spcAft>
                <a:spcPts val="600"/>
              </a:spcAft>
            </a:pPr>
            <a:r>
              <a:rPr lang="fr-FR" b="1" dirty="0" smtClean="0"/>
              <a:t>Pourquoi faire cette distinction en classe ?</a:t>
            </a:r>
          </a:p>
          <a:p>
            <a:pPr marL="285750" indent="-285750">
              <a:spcAft>
                <a:spcPts val="600"/>
              </a:spcAft>
              <a:buBlip>
                <a:blip r:embed="rId3"/>
              </a:buBlip>
            </a:pPr>
            <a:r>
              <a:rPr lang="fr-FR" dirty="0" smtClean="0"/>
              <a:t>Illustrer la manière dont la physique fonctionne.</a:t>
            </a:r>
          </a:p>
          <a:p>
            <a:pPr>
              <a:spcAft>
                <a:spcPts val="600"/>
              </a:spcAft>
            </a:pPr>
            <a:endParaRPr lang="fr-FR" dirty="0" smtClean="0"/>
          </a:p>
          <a:p>
            <a:pPr marL="285750" indent="-285750">
              <a:spcAft>
                <a:spcPts val="600"/>
              </a:spcAft>
              <a:buBlip>
                <a:blip r:embed="rId3"/>
              </a:buBlip>
            </a:pPr>
            <a:r>
              <a:rPr lang="fr-FR" dirty="0" smtClean="0"/>
              <a:t>Éviter au maximum l’impression d’arbitraire, expliciter à l’élève les choix du professeur.</a:t>
            </a:r>
          </a:p>
          <a:p>
            <a:pPr>
              <a:spcAft>
                <a:spcPts val="600"/>
              </a:spcAft>
            </a:pPr>
            <a:endParaRPr lang="fr-FR" dirty="0" smtClean="0"/>
          </a:p>
          <a:p>
            <a:pPr marL="285750" indent="-285750">
              <a:spcAft>
                <a:spcPts val="600"/>
              </a:spcAft>
              <a:buBlip>
                <a:blip r:embed="rId3"/>
              </a:buBlip>
            </a:pPr>
            <a:r>
              <a:rPr lang="fr-FR" dirty="0" smtClean="0"/>
              <a:t>Lever les ambiguïtés liées aux interférences entre la vie quotidienne et la physique.</a:t>
            </a:r>
            <a:endParaRPr lang="fr-FR" dirty="0"/>
          </a:p>
        </p:txBody>
      </p:sp>
    </p:spTree>
    <p:extLst>
      <p:ext uri="{BB962C8B-B14F-4D97-AF65-F5344CB8AC3E}">
        <p14:creationId xmlns:p14="http://schemas.microsoft.com/office/powerpoint/2010/main" val="556145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2">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2">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579296" cy="1143000"/>
          </a:xfrm>
        </p:spPr>
        <p:txBody>
          <a:bodyPr>
            <a:noAutofit/>
          </a:bodyPr>
          <a:lstStyle/>
          <a:p>
            <a:pPr algn="l"/>
            <a:r>
              <a:rPr lang="fr-FR" sz="3200" b="1" dirty="0" smtClean="0">
                <a:solidFill>
                  <a:schemeClr val="tx2"/>
                </a:solidFill>
              </a:rPr>
              <a:t>Une séquence de TS sur la dualité O/P</a:t>
            </a:r>
            <a:endParaRPr lang="fr-FR" sz="3200" b="1" dirty="0">
              <a:solidFill>
                <a:schemeClr val="tx2"/>
              </a:solidFill>
            </a:endParaRPr>
          </a:p>
        </p:txBody>
      </p:sp>
      <p:sp>
        <p:nvSpPr>
          <p:cNvPr id="4" name="Espace réservé du pied de page 3"/>
          <p:cNvSpPr>
            <a:spLocks noGrp="1"/>
          </p:cNvSpPr>
          <p:nvPr>
            <p:ph type="ftr" sz="quarter" idx="11"/>
          </p:nvPr>
        </p:nvSpPr>
        <p:spPr/>
        <p:txBody>
          <a:bodyPr/>
          <a:lstStyle/>
          <a:p>
            <a:r>
              <a:rPr lang="fr-FR" smtClean="0"/>
              <a:t>agrégation interne de Sciences Physique - exposé</a:t>
            </a:r>
            <a:endParaRPr lang="fr-FR"/>
          </a:p>
        </p:txBody>
      </p:sp>
      <p:sp>
        <p:nvSpPr>
          <p:cNvPr id="5" name="Espace réservé de la date 4"/>
          <p:cNvSpPr>
            <a:spLocks noGrp="1"/>
          </p:cNvSpPr>
          <p:nvPr>
            <p:ph type="dt" sz="half" idx="10"/>
          </p:nvPr>
        </p:nvSpPr>
        <p:spPr>
          <a:xfrm>
            <a:off x="457200" y="6453336"/>
            <a:ext cx="514400" cy="268139"/>
          </a:xfrm>
        </p:spPr>
        <p:style>
          <a:lnRef idx="0">
            <a:schemeClr val="dk1"/>
          </a:lnRef>
          <a:fillRef idx="3">
            <a:schemeClr val="dk1"/>
          </a:fillRef>
          <a:effectRef idx="3">
            <a:schemeClr val="dk1"/>
          </a:effectRef>
          <a:fontRef idx="minor">
            <a:schemeClr val="lt1"/>
          </a:fontRef>
        </p:style>
        <p:txBody>
          <a:bodyPr tIns="0" bIns="0" anchor="ctr"/>
          <a:lstStyle/>
          <a:p>
            <a:pPr algn="ctr"/>
            <a:r>
              <a:rPr lang="fr-FR" sz="1400" b="1" smtClean="0">
                <a:solidFill>
                  <a:schemeClr val="bg1"/>
                </a:solidFill>
              </a:rPr>
              <a:t>TR </a:t>
            </a:r>
            <a:endParaRPr lang="fr-FR" sz="1400" b="1" dirty="0">
              <a:solidFill>
                <a:schemeClr val="bg1"/>
              </a:solidFill>
            </a:endParaRPr>
          </a:p>
        </p:txBody>
      </p:sp>
      <p:sp>
        <p:nvSpPr>
          <p:cNvPr id="6" name="Espace réservé du numéro de diapositive 5"/>
          <p:cNvSpPr>
            <a:spLocks noGrp="1"/>
          </p:cNvSpPr>
          <p:nvPr>
            <p:ph type="sldNum" sz="quarter" idx="12"/>
          </p:nvPr>
        </p:nvSpPr>
        <p:spPr/>
        <p:txBody>
          <a:bodyPr/>
          <a:lstStyle/>
          <a:p>
            <a:fld id="{9616618C-1E39-4B41-BC92-BB300AB0610D}" type="slidenum">
              <a:rPr lang="fr-FR" smtClean="0"/>
              <a:t>22</a:t>
            </a:fld>
            <a:endParaRPr lang="fr-FR"/>
          </a:p>
        </p:txBody>
      </p:sp>
      <p:sp>
        <p:nvSpPr>
          <p:cNvPr id="8" name="Espace réservé du contenu 2"/>
          <p:cNvSpPr txBox="1">
            <a:spLocks/>
          </p:cNvSpPr>
          <p:nvPr/>
        </p:nvSpPr>
        <p:spPr>
          <a:xfrm>
            <a:off x="446856" y="1240160"/>
            <a:ext cx="8229600" cy="532656"/>
          </a:xfrm>
          <a:prstGeom prst="rect">
            <a:avLst/>
          </a:prstGeom>
        </p:spPr>
        <p:txBody>
          <a:bodyPr vert="horz" lIns="91440" tIns="45720" rIns="91440" bIns="45720" rtlCol="0">
            <a:normAutofit fontScale="925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spcBef>
                <a:spcPts val="0"/>
              </a:spcBef>
              <a:buFont typeface="Arial" panose="020B0604020202020204" pitchFamily="34" charset="0"/>
              <a:buNone/>
            </a:pPr>
            <a:r>
              <a:rPr lang="fr-FR" b="1" smtClean="0"/>
              <a:t>Un choix didactique : </a:t>
            </a:r>
            <a:r>
              <a:rPr lang="fr-FR" b="1" i="1" smtClean="0"/>
              <a:t>la modélisation</a:t>
            </a:r>
            <a:endParaRPr lang="fr-FR" i="1" dirty="0"/>
          </a:p>
        </p:txBody>
      </p:sp>
      <p:sp>
        <p:nvSpPr>
          <p:cNvPr id="10" name="ZoneTexte 9"/>
          <p:cNvSpPr txBox="1"/>
          <p:nvPr/>
        </p:nvSpPr>
        <p:spPr>
          <a:xfrm>
            <a:off x="611560" y="2132856"/>
            <a:ext cx="8064896" cy="2862322"/>
          </a:xfrm>
          <a:prstGeom prst="rect">
            <a:avLst/>
          </a:prstGeom>
          <a:noFill/>
        </p:spPr>
        <p:txBody>
          <a:bodyPr wrap="square" rtlCol="0">
            <a:spAutoFit/>
          </a:bodyPr>
          <a:lstStyle/>
          <a:p>
            <a:r>
              <a:rPr lang="fr-FR" sz="2000" b="1" dirty="0" smtClean="0"/>
              <a:t>Comment ne pas confondre « les deux mondes » ?</a:t>
            </a:r>
          </a:p>
          <a:p>
            <a:endParaRPr lang="fr-FR" dirty="0" smtClean="0"/>
          </a:p>
          <a:p>
            <a:r>
              <a:rPr lang="fr-FR" dirty="0" smtClean="0"/>
              <a:t>Ne pas dire : </a:t>
            </a:r>
          </a:p>
          <a:p>
            <a:pPr>
              <a:spcBef>
                <a:spcPts val="1200"/>
              </a:spcBef>
              <a:spcAft>
                <a:spcPts val="1200"/>
              </a:spcAft>
            </a:pPr>
            <a:r>
              <a:rPr lang="fr-FR" dirty="0" smtClean="0"/>
              <a:t>« </a:t>
            </a:r>
            <a:r>
              <a:rPr lang="fr-FR" i="1" dirty="0" smtClean="0"/>
              <a:t>un flux de photons atteint une </a:t>
            </a:r>
            <a:r>
              <a:rPr lang="fr-FR" i="1" dirty="0" err="1" smtClean="0"/>
              <a:t>bifente</a:t>
            </a:r>
            <a:r>
              <a:rPr lang="fr-FR" i="1" dirty="0" smtClean="0"/>
              <a:t> de Young</a:t>
            </a:r>
            <a:r>
              <a:rPr lang="fr-FR" dirty="0" smtClean="0"/>
              <a:t> »</a:t>
            </a:r>
          </a:p>
          <a:p>
            <a:r>
              <a:rPr lang="fr-FR" dirty="0" smtClean="0"/>
              <a:t>mais : </a:t>
            </a:r>
          </a:p>
          <a:p>
            <a:pPr>
              <a:spcBef>
                <a:spcPts val="1200"/>
              </a:spcBef>
            </a:pPr>
            <a:r>
              <a:rPr lang="fr-FR" dirty="0" smtClean="0"/>
              <a:t>« </a:t>
            </a:r>
            <a:r>
              <a:rPr lang="fr-FR" i="1" dirty="0" smtClean="0"/>
              <a:t>un faisceau de lumière atteint une </a:t>
            </a:r>
            <a:r>
              <a:rPr lang="fr-FR" i="1" dirty="0" err="1" smtClean="0"/>
              <a:t>bifente</a:t>
            </a:r>
            <a:r>
              <a:rPr lang="fr-FR" i="1" dirty="0" smtClean="0"/>
              <a:t> de Young. Celui-ci est modélisé comme un flux de photons</a:t>
            </a:r>
            <a:r>
              <a:rPr lang="fr-FR" dirty="0" smtClean="0"/>
              <a:t>. »</a:t>
            </a:r>
          </a:p>
          <a:p>
            <a:endParaRPr lang="fr-FR" dirty="0"/>
          </a:p>
        </p:txBody>
      </p:sp>
    </p:spTree>
    <p:extLst>
      <p:ext uri="{BB962C8B-B14F-4D97-AF65-F5344CB8AC3E}">
        <p14:creationId xmlns:p14="http://schemas.microsoft.com/office/powerpoint/2010/main" val="325594479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579296" cy="1143000"/>
          </a:xfrm>
        </p:spPr>
        <p:txBody>
          <a:bodyPr>
            <a:noAutofit/>
          </a:bodyPr>
          <a:lstStyle/>
          <a:p>
            <a:pPr algn="l"/>
            <a:r>
              <a:rPr lang="fr-FR" sz="3200" b="1" dirty="0" smtClean="0">
                <a:solidFill>
                  <a:schemeClr val="tx2"/>
                </a:solidFill>
              </a:rPr>
              <a:t>Une séquence de TS sur la dualité O/P</a:t>
            </a:r>
            <a:endParaRPr lang="fr-FR" sz="3200" b="1" dirty="0">
              <a:solidFill>
                <a:schemeClr val="tx2"/>
              </a:solidFill>
            </a:endParaRPr>
          </a:p>
        </p:txBody>
      </p:sp>
      <p:sp>
        <p:nvSpPr>
          <p:cNvPr id="3" name="Espace réservé du contenu 2"/>
          <p:cNvSpPr>
            <a:spLocks noGrp="1"/>
          </p:cNvSpPr>
          <p:nvPr>
            <p:ph idx="1"/>
          </p:nvPr>
        </p:nvSpPr>
        <p:spPr>
          <a:xfrm>
            <a:off x="446856" y="1240160"/>
            <a:ext cx="8229600" cy="532656"/>
          </a:xfrm>
        </p:spPr>
        <p:txBody>
          <a:bodyPr>
            <a:normAutofit fontScale="92500" lnSpcReduction="10000"/>
          </a:bodyPr>
          <a:lstStyle/>
          <a:p>
            <a:pPr marL="0" indent="0" algn="just">
              <a:spcBef>
                <a:spcPts val="0"/>
              </a:spcBef>
              <a:buNone/>
            </a:pPr>
            <a:r>
              <a:rPr lang="fr-FR" b="1" dirty="0" smtClean="0"/>
              <a:t>Un choix didactique : </a:t>
            </a:r>
            <a:r>
              <a:rPr lang="fr-FR" b="1" i="1" dirty="0" smtClean="0"/>
              <a:t>la modélisation</a:t>
            </a:r>
            <a:endParaRPr lang="fr-FR" i="1" dirty="0"/>
          </a:p>
        </p:txBody>
      </p:sp>
      <p:sp>
        <p:nvSpPr>
          <p:cNvPr id="4" name="Espace réservé du pied de page 3"/>
          <p:cNvSpPr>
            <a:spLocks noGrp="1"/>
          </p:cNvSpPr>
          <p:nvPr>
            <p:ph type="ftr" sz="quarter" idx="11"/>
          </p:nvPr>
        </p:nvSpPr>
        <p:spPr/>
        <p:txBody>
          <a:bodyPr/>
          <a:lstStyle/>
          <a:p>
            <a:r>
              <a:rPr lang="fr-FR" smtClean="0"/>
              <a:t>agrégation interne de Sciences Physique - exposé</a:t>
            </a:r>
            <a:endParaRPr lang="fr-FR"/>
          </a:p>
        </p:txBody>
      </p:sp>
      <p:sp>
        <p:nvSpPr>
          <p:cNvPr id="5" name="Espace réservé de la date 4"/>
          <p:cNvSpPr>
            <a:spLocks noGrp="1"/>
          </p:cNvSpPr>
          <p:nvPr>
            <p:ph type="dt" sz="half" idx="10"/>
          </p:nvPr>
        </p:nvSpPr>
        <p:spPr>
          <a:xfrm>
            <a:off x="457200" y="6453336"/>
            <a:ext cx="514400" cy="268139"/>
          </a:xfrm>
        </p:spPr>
        <p:style>
          <a:lnRef idx="0">
            <a:schemeClr val="dk1"/>
          </a:lnRef>
          <a:fillRef idx="3">
            <a:schemeClr val="dk1"/>
          </a:fillRef>
          <a:effectRef idx="3">
            <a:schemeClr val="dk1"/>
          </a:effectRef>
          <a:fontRef idx="minor">
            <a:schemeClr val="lt1"/>
          </a:fontRef>
        </p:style>
        <p:txBody>
          <a:bodyPr tIns="0" bIns="0" anchor="ctr"/>
          <a:lstStyle/>
          <a:p>
            <a:pPr algn="ctr"/>
            <a:r>
              <a:rPr lang="fr-FR" sz="1400" b="1" smtClean="0">
                <a:solidFill>
                  <a:schemeClr val="bg1"/>
                </a:solidFill>
              </a:rPr>
              <a:t>TR </a:t>
            </a:r>
            <a:endParaRPr lang="fr-FR" sz="1400" b="1" dirty="0">
              <a:solidFill>
                <a:schemeClr val="bg1"/>
              </a:solidFill>
            </a:endParaRPr>
          </a:p>
        </p:txBody>
      </p:sp>
      <p:sp>
        <p:nvSpPr>
          <p:cNvPr id="6" name="Espace réservé du numéro de diapositive 5"/>
          <p:cNvSpPr>
            <a:spLocks noGrp="1"/>
          </p:cNvSpPr>
          <p:nvPr>
            <p:ph type="sldNum" sz="quarter" idx="12"/>
          </p:nvPr>
        </p:nvSpPr>
        <p:spPr/>
        <p:txBody>
          <a:bodyPr/>
          <a:lstStyle/>
          <a:p>
            <a:fld id="{9616618C-1E39-4B41-BC92-BB300AB0610D}" type="slidenum">
              <a:rPr lang="fr-FR" smtClean="0"/>
              <a:t>23</a:t>
            </a:fld>
            <a:endParaRPr lang="fr-FR"/>
          </a:p>
        </p:txBody>
      </p:sp>
      <p:sp>
        <p:nvSpPr>
          <p:cNvPr id="7" name="ZoneTexte 6"/>
          <p:cNvSpPr txBox="1"/>
          <p:nvPr/>
        </p:nvSpPr>
        <p:spPr>
          <a:xfrm>
            <a:off x="467544" y="1755393"/>
            <a:ext cx="8136904" cy="1446550"/>
          </a:xfrm>
          <a:prstGeom prst="rect">
            <a:avLst/>
          </a:prstGeom>
          <a:noFill/>
        </p:spPr>
        <p:txBody>
          <a:bodyPr wrap="square" rtlCol="0">
            <a:spAutoFit/>
          </a:bodyPr>
          <a:lstStyle/>
          <a:p>
            <a:pPr>
              <a:spcAft>
                <a:spcPts val="1200"/>
              </a:spcAft>
            </a:pPr>
            <a:r>
              <a:rPr lang="fr-FR" sz="2400" b="1" dirty="0" smtClean="0"/>
              <a:t>Exemple</a:t>
            </a:r>
            <a:r>
              <a:rPr lang="fr-FR" sz="2400" dirty="0" smtClean="0"/>
              <a:t> : une question d’élève</a:t>
            </a:r>
          </a:p>
          <a:p>
            <a:r>
              <a:rPr lang="fr-FR" dirty="0" smtClean="0"/>
              <a:t>« </a:t>
            </a:r>
            <a:r>
              <a:rPr lang="fr-FR" i="1" dirty="0" smtClean="0"/>
              <a:t>bon alors la lumière, en fin de compte, c’est des rayons, une onde ou des photons </a:t>
            </a:r>
            <a:r>
              <a:rPr lang="fr-FR" dirty="0" smtClean="0"/>
              <a:t>? »</a:t>
            </a:r>
          </a:p>
          <a:p>
            <a:pPr marL="285750" indent="-285750">
              <a:buFont typeface="Century Schoolbook" panose="02040604050505020304" pitchFamily="18" charset="0"/>
              <a:buChar char="→"/>
            </a:pPr>
            <a:r>
              <a:rPr lang="fr-FR" b="1" dirty="0" smtClean="0"/>
              <a:t>Une réponse possible </a:t>
            </a:r>
            <a:r>
              <a:rPr lang="fr-FR" dirty="0" smtClean="0"/>
              <a:t>: ne pas confondre les deux mondes…</a:t>
            </a:r>
            <a:endParaRPr lang="fr-FR" dirty="0"/>
          </a:p>
        </p:txBody>
      </p:sp>
      <p:sp>
        <p:nvSpPr>
          <p:cNvPr id="12" name="Ellipse 11"/>
          <p:cNvSpPr/>
          <p:nvPr/>
        </p:nvSpPr>
        <p:spPr>
          <a:xfrm>
            <a:off x="755576" y="3230399"/>
            <a:ext cx="2160240" cy="1224136"/>
          </a:xfrm>
          <a:prstGeom prst="ellipse">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fr-FR" sz="2000" dirty="0" smtClean="0"/>
              <a:t>Modèle du rayon lumineux</a:t>
            </a:r>
            <a:endParaRPr lang="fr-FR" sz="2000" dirty="0"/>
          </a:p>
        </p:txBody>
      </p:sp>
      <p:sp>
        <p:nvSpPr>
          <p:cNvPr id="13" name="Ellipse 12"/>
          <p:cNvSpPr/>
          <p:nvPr/>
        </p:nvSpPr>
        <p:spPr>
          <a:xfrm>
            <a:off x="755576" y="5246622"/>
            <a:ext cx="8114840" cy="1062698"/>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2000" dirty="0" smtClean="0"/>
          </a:p>
          <a:p>
            <a:pPr algn="ctr">
              <a:spcBef>
                <a:spcPts val="1800"/>
              </a:spcBef>
            </a:pPr>
            <a:r>
              <a:rPr lang="fr-FR" sz="2000" b="1" dirty="0" smtClean="0"/>
              <a:t>la lumière</a:t>
            </a:r>
            <a:endParaRPr lang="fr-FR" sz="2000" b="1" dirty="0"/>
          </a:p>
        </p:txBody>
      </p:sp>
      <p:sp>
        <p:nvSpPr>
          <p:cNvPr id="14" name="Double flèche verticale 13"/>
          <p:cNvSpPr/>
          <p:nvPr/>
        </p:nvSpPr>
        <p:spPr>
          <a:xfrm>
            <a:off x="1601670" y="4499702"/>
            <a:ext cx="468052" cy="792088"/>
          </a:xfrm>
          <a:prstGeom prst="upDown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a:p>
        </p:txBody>
      </p:sp>
      <p:sp>
        <p:nvSpPr>
          <p:cNvPr id="15" name="Ellipse 14"/>
          <p:cNvSpPr/>
          <p:nvPr/>
        </p:nvSpPr>
        <p:spPr>
          <a:xfrm>
            <a:off x="3059832" y="3230399"/>
            <a:ext cx="3528392" cy="1224136"/>
          </a:xfrm>
          <a:prstGeom prst="ellipse">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fr-FR" sz="2000" dirty="0" smtClean="0"/>
              <a:t>Modèle de l’onde électromagnétique</a:t>
            </a:r>
            <a:endParaRPr lang="fr-FR" sz="2000" dirty="0"/>
          </a:p>
        </p:txBody>
      </p:sp>
      <p:sp>
        <p:nvSpPr>
          <p:cNvPr id="16" name="Ellipse 15"/>
          <p:cNvSpPr/>
          <p:nvPr/>
        </p:nvSpPr>
        <p:spPr>
          <a:xfrm>
            <a:off x="6818188" y="3275566"/>
            <a:ext cx="2052228" cy="1224136"/>
          </a:xfrm>
          <a:prstGeom prst="ellipse">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fr-FR" sz="2000" dirty="0" smtClean="0"/>
              <a:t>Modèle du photon</a:t>
            </a:r>
            <a:endParaRPr lang="fr-FR" sz="2000" dirty="0"/>
          </a:p>
        </p:txBody>
      </p:sp>
      <p:sp>
        <p:nvSpPr>
          <p:cNvPr id="8" name="ZoneTexte 7"/>
          <p:cNvSpPr txBox="1"/>
          <p:nvPr/>
        </p:nvSpPr>
        <p:spPr>
          <a:xfrm>
            <a:off x="971600" y="5518973"/>
            <a:ext cx="2231700" cy="646331"/>
          </a:xfrm>
          <a:prstGeom prst="rect">
            <a:avLst/>
          </a:prstGeom>
          <a:noFill/>
        </p:spPr>
        <p:txBody>
          <a:bodyPr wrap="none" rtlCol="0">
            <a:spAutoFit/>
          </a:bodyPr>
          <a:lstStyle/>
          <a:p>
            <a:pPr algn="ctr"/>
            <a:r>
              <a:rPr lang="fr-FR" dirty="0" smtClean="0">
                <a:solidFill>
                  <a:schemeClr val="bg1"/>
                </a:solidFill>
              </a:rPr>
              <a:t>Œil, appareil photo</a:t>
            </a:r>
          </a:p>
          <a:p>
            <a:pPr algn="ctr"/>
            <a:r>
              <a:rPr lang="fr-FR" dirty="0" smtClean="0">
                <a:solidFill>
                  <a:schemeClr val="bg1"/>
                </a:solidFill>
              </a:rPr>
              <a:t>(1</a:t>
            </a:r>
            <a:r>
              <a:rPr lang="fr-FR" baseline="30000" dirty="0" smtClean="0">
                <a:solidFill>
                  <a:schemeClr val="bg1"/>
                </a:solidFill>
              </a:rPr>
              <a:t>ère</a:t>
            </a:r>
            <a:r>
              <a:rPr lang="fr-FR" dirty="0" smtClean="0">
                <a:solidFill>
                  <a:schemeClr val="bg1"/>
                </a:solidFill>
              </a:rPr>
              <a:t> S)</a:t>
            </a:r>
            <a:endParaRPr lang="fr-FR" dirty="0">
              <a:solidFill>
                <a:schemeClr val="bg1"/>
              </a:solidFill>
            </a:endParaRPr>
          </a:p>
        </p:txBody>
      </p:sp>
      <p:sp>
        <p:nvSpPr>
          <p:cNvPr id="18" name="ZoneTexte 17"/>
          <p:cNvSpPr txBox="1"/>
          <p:nvPr/>
        </p:nvSpPr>
        <p:spPr>
          <a:xfrm>
            <a:off x="3406578" y="5229200"/>
            <a:ext cx="2821606" cy="646331"/>
          </a:xfrm>
          <a:prstGeom prst="rect">
            <a:avLst/>
          </a:prstGeom>
          <a:noFill/>
        </p:spPr>
        <p:txBody>
          <a:bodyPr wrap="none" rtlCol="0">
            <a:spAutoFit/>
          </a:bodyPr>
          <a:lstStyle/>
          <a:p>
            <a:pPr algn="ctr"/>
            <a:r>
              <a:rPr lang="fr-FR" dirty="0" smtClean="0">
                <a:solidFill>
                  <a:schemeClr val="bg1"/>
                </a:solidFill>
              </a:rPr>
              <a:t>interférences, diffraction</a:t>
            </a:r>
          </a:p>
          <a:p>
            <a:pPr algn="ctr"/>
            <a:r>
              <a:rPr lang="fr-FR" dirty="0" smtClean="0">
                <a:solidFill>
                  <a:schemeClr val="bg1"/>
                </a:solidFill>
              </a:rPr>
              <a:t>(TS)</a:t>
            </a:r>
            <a:endParaRPr lang="fr-FR" dirty="0">
              <a:solidFill>
                <a:schemeClr val="bg1"/>
              </a:solidFill>
            </a:endParaRPr>
          </a:p>
        </p:txBody>
      </p:sp>
      <p:sp>
        <p:nvSpPr>
          <p:cNvPr id="23" name="ZoneTexte 22"/>
          <p:cNvSpPr txBox="1"/>
          <p:nvPr/>
        </p:nvSpPr>
        <p:spPr>
          <a:xfrm>
            <a:off x="6820112" y="5446965"/>
            <a:ext cx="1712328" cy="646331"/>
          </a:xfrm>
          <a:prstGeom prst="rect">
            <a:avLst/>
          </a:prstGeom>
          <a:noFill/>
        </p:spPr>
        <p:txBody>
          <a:bodyPr wrap="none" rtlCol="0">
            <a:spAutoFit/>
          </a:bodyPr>
          <a:lstStyle/>
          <a:p>
            <a:pPr algn="ctr"/>
            <a:r>
              <a:rPr lang="fr-FR" dirty="0" smtClean="0">
                <a:solidFill>
                  <a:schemeClr val="bg1"/>
                </a:solidFill>
              </a:rPr>
              <a:t>laser, spectres</a:t>
            </a:r>
          </a:p>
          <a:p>
            <a:pPr algn="ctr"/>
            <a:r>
              <a:rPr lang="fr-FR" dirty="0" smtClean="0">
                <a:solidFill>
                  <a:schemeClr val="bg1"/>
                </a:solidFill>
              </a:rPr>
              <a:t>(1</a:t>
            </a:r>
            <a:r>
              <a:rPr lang="fr-FR" baseline="30000" dirty="0" smtClean="0">
                <a:solidFill>
                  <a:schemeClr val="bg1"/>
                </a:solidFill>
              </a:rPr>
              <a:t>ère</a:t>
            </a:r>
            <a:r>
              <a:rPr lang="fr-FR" dirty="0" smtClean="0">
                <a:solidFill>
                  <a:schemeClr val="bg1"/>
                </a:solidFill>
              </a:rPr>
              <a:t> et TS)</a:t>
            </a:r>
            <a:endParaRPr lang="fr-FR" dirty="0">
              <a:solidFill>
                <a:schemeClr val="bg1"/>
              </a:solidFill>
            </a:endParaRPr>
          </a:p>
        </p:txBody>
      </p:sp>
      <p:sp>
        <p:nvSpPr>
          <p:cNvPr id="24" name="Double flèche verticale 23"/>
          <p:cNvSpPr/>
          <p:nvPr/>
        </p:nvSpPr>
        <p:spPr>
          <a:xfrm>
            <a:off x="4621526" y="4454534"/>
            <a:ext cx="468052" cy="792088"/>
          </a:xfrm>
          <a:prstGeom prst="upDown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a:p>
        </p:txBody>
      </p:sp>
      <p:sp>
        <p:nvSpPr>
          <p:cNvPr id="25" name="Double flèche verticale 24"/>
          <p:cNvSpPr/>
          <p:nvPr/>
        </p:nvSpPr>
        <p:spPr>
          <a:xfrm>
            <a:off x="7636789" y="4591535"/>
            <a:ext cx="468052" cy="792088"/>
          </a:xfrm>
          <a:prstGeom prst="upDown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777349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8" grpId="0"/>
      <p:bldP spid="18" grpId="0"/>
      <p:bldP spid="23" grpId="0"/>
      <p:bldP spid="24" grpId="0" animBg="1"/>
      <p:bldP spid="2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Ellipse 15"/>
          <p:cNvSpPr/>
          <p:nvPr/>
        </p:nvSpPr>
        <p:spPr>
          <a:xfrm>
            <a:off x="179512" y="2217058"/>
            <a:ext cx="8690904" cy="2796118"/>
          </a:xfrm>
          <a:prstGeom prst="ellipse">
            <a:avLst/>
          </a:prstGeom>
        </p:spPr>
        <p:style>
          <a:lnRef idx="1">
            <a:schemeClr val="accent5"/>
          </a:lnRef>
          <a:fillRef idx="3">
            <a:schemeClr val="accent5"/>
          </a:fillRef>
          <a:effectRef idx="2">
            <a:schemeClr val="accent5"/>
          </a:effectRef>
          <a:fontRef idx="minor">
            <a:schemeClr val="lt1"/>
          </a:fontRef>
        </p:style>
        <p:txBody>
          <a:bodyPr rtlCol="0" anchor="ctr"/>
          <a:lstStyle/>
          <a:p>
            <a:pPr algn="r"/>
            <a:r>
              <a:rPr lang="fr-FR" sz="2000" dirty="0" smtClean="0"/>
              <a:t>Modèle</a:t>
            </a:r>
          </a:p>
          <a:p>
            <a:pPr algn="r"/>
            <a:r>
              <a:rPr lang="fr-FR" sz="2000" dirty="0" smtClean="0"/>
              <a:t>quantique</a:t>
            </a:r>
            <a:endParaRPr lang="fr-FR" sz="2000" dirty="0"/>
          </a:p>
        </p:txBody>
      </p:sp>
      <p:sp>
        <p:nvSpPr>
          <p:cNvPr id="2" name="Titre 1"/>
          <p:cNvSpPr>
            <a:spLocks noGrp="1"/>
          </p:cNvSpPr>
          <p:nvPr>
            <p:ph type="title"/>
          </p:nvPr>
        </p:nvSpPr>
        <p:spPr>
          <a:xfrm>
            <a:off x="457200" y="274638"/>
            <a:ext cx="8579296" cy="1143000"/>
          </a:xfrm>
        </p:spPr>
        <p:txBody>
          <a:bodyPr>
            <a:noAutofit/>
          </a:bodyPr>
          <a:lstStyle/>
          <a:p>
            <a:pPr algn="l"/>
            <a:r>
              <a:rPr lang="fr-FR" sz="3200" b="1" dirty="0" smtClean="0">
                <a:solidFill>
                  <a:schemeClr val="tx2"/>
                </a:solidFill>
              </a:rPr>
              <a:t>Une séquence de TS sur la dualité O/P</a:t>
            </a:r>
            <a:endParaRPr lang="fr-FR" sz="3200" b="1" dirty="0">
              <a:solidFill>
                <a:schemeClr val="tx2"/>
              </a:solidFill>
            </a:endParaRPr>
          </a:p>
        </p:txBody>
      </p:sp>
      <p:sp>
        <p:nvSpPr>
          <p:cNvPr id="3" name="Espace réservé du contenu 2"/>
          <p:cNvSpPr>
            <a:spLocks noGrp="1"/>
          </p:cNvSpPr>
          <p:nvPr>
            <p:ph idx="1"/>
          </p:nvPr>
        </p:nvSpPr>
        <p:spPr>
          <a:xfrm>
            <a:off x="446856" y="1240160"/>
            <a:ext cx="8229600" cy="532656"/>
          </a:xfrm>
        </p:spPr>
        <p:txBody>
          <a:bodyPr>
            <a:normAutofit fontScale="92500" lnSpcReduction="10000"/>
          </a:bodyPr>
          <a:lstStyle/>
          <a:p>
            <a:pPr marL="0" indent="0" algn="just">
              <a:spcBef>
                <a:spcPts val="0"/>
              </a:spcBef>
              <a:buNone/>
            </a:pPr>
            <a:r>
              <a:rPr lang="fr-FR" b="1" dirty="0" smtClean="0"/>
              <a:t>Un choix didactique : </a:t>
            </a:r>
            <a:r>
              <a:rPr lang="fr-FR" b="1" i="1" dirty="0" smtClean="0"/>
              <a:t>la modélisation</a:t>
            </a:r>
            <a:endParaRPr lang="fr-FR" i="1" dirty="0"/>
          </a:p>
        </p:txBody>
      </p:sp>
      <p:sp>
        <p:nvSpPr>
          <p:cNvPr id="4" name="Espace réservé du pied de page 3"/>
          <p:cNvSpPr>
            <a:spLocks noGrp="1"/>
          </p:cNvSpPr>
          <p:nvPr>
            <p:ph type="ftr" sz="quarter" idx="11"/>
          </p:nvPr>
        </p:nvSpPr>
        <p:spPr/>
        <p:txBody>
          <a:bodyPr/>
          <a:lstStyle/>
          <a:p>
            <a:r>
              <a:rPr lang="fr-FR" smtClean="0"/>
              <a:t>agrégation interne de Sciences Physique - exposé</a:t>
            </a:r>
            <a:endParaRPr lang="fr-FR"/>
          </a:p>
        </p:txBody>
      </p:sp>
      <p:sp>
        <p:nvSpPr>
          <p:cNvPr id="5" name="Espace réservé de la date 4"/>
          <p:cNvSpPr>
            <a:spLocks noGrp="1"/>
          </p:cNvSpPr>
          <p:nvPr>
            <p:ph type="dt" sz="half" idx="10"/>
          </p:nvPr>
        </p:nvSpPr>
        <p:spPr>
          <a:xfrm>
            <a:off x="457200" y="6453336"/>
            <a:ext cx="514400" cy="268139"/>
          </a:xfrm>
        </p:spPr>
        <p:style>
          <a:lnRef idx="0">
            <a:schemeClr val="dk1"/>
          </a:lnRef>
          <a:fillRef idx="3">
            <a:schemeClr val="dk1"/>
          </a:fillRef>
          <a:effectRef idx="3">
            <a:schemeClr val="dk1"/>
          </a:effectRef>
          <a:fontRef idx="minor">
            <a:schemeClr val="lt1"/>
          </a:fontRef>
        </p:style>
        <p:txBody>
          <a:bodyPr tIns="0" bIns="0" anchor="ctr"/>
          <a:lstStyle/>
          <a:p>
            <a:pPr algn="ctr"/>
            <a:r>
              <a:rPr lang="fr-FR" sz="1400" b="1" smtClean="0">
                <a:solidFill>
                  <a:schemeClr val="bg1"/>
                </a:solidFill>
              </a:rPr>
              <a:t>TR </a:t>
            </a:r>
            <a:endParaRPr lang="fr-FR" sz="1400" b="1" dirty="0">
              <a:solidFill>
                <a:schemeClr val="bg1"/>
              </a:solidFill>
            </a:endParaRPr>
          </a:p>
        </p:txBody>
      </p:sp>
      <p:sp>
        <p:nvSpPr>
          <p:cNvPr id="6" name="Espace réservé du numéro de diapositive 5"/>
          <p:cNvSpPr>
            <a:spLocks noGrp="1"/>
          </p:cNvSpPr>
          <p:nvPr>
            <p:ph type="sldNum" sz="quarter" idx="12"/>
          </p:nvPr>
        </p:nvSpPr>
        <p:spPr/>
        <p:txBody>
          <a:bodyPr/>
          <a:lstStyle/>
          <a:p>
            <a:fld id="{9616618C-1E39-4B41-BC92-BB300AB0610D}" type="slidenum">
              <a:rPr lang="fr-FR" smtClean="0"/>
              <a:t>24</a:t>
            </a:fld>
            <a:endParaRPr lang="fr-FR"/>
          </a:p>
        </p:txBody>
      </p:sp>
      <p:sp>
        <p:nvSpPr>
          <p:cNvPr id="7" name="ZoneTexte 6"/>
          <p:cNvSpPr txBox="1"/>
          <p:nvPr/>
        </p:nvSpPr>
        <p:spPr>
          <a:xfrm>
            <a:off x="467544" y="1755393"/>
            <a:ext cx="8136904" cy="461665"/>
          </a:xfrm>
          <a:prstGeom prst="rect">
            <a:avLst/>
          </a:prstGeom>
          <a:noFill/>
        </p:spPr>
        <p:txBody>
          <a:bodyPr wrap="square" rtlCol="0">
            <a:spAutoFit/>
          </a:bodyPr>
          <a:lstStyle/>
          <a:p>
            <a:pPr>
              <a:spcAft>
                <a:spcPts val="1200"/>
              </a:spcAft>
            </a:pPr>
            <a:r>
              <a:rPr lang="fr-FR" sz="2400" dirty="0" smtClean="0"/>
              <a:t>Ce qu’un élève ne saura pas en sortant du lycée :</a:t>
            </a:r>
            <a:endParaRPr lang="fr-FR" dirty="0"/>
          </a:p>
        </p:txBody>
      </p:sp>
      <p:sp>
        <p:nvSpPr>
          <p:cNvPr id="13" name="Ellipse 12"/>
          <p:cNvSpPr/>
          <p:nvPr/>
        </p:nvSpPr>
        <p:spPr>
          <a:xfrm>
            <a:off x="755576" y="5246622"/>
            <a:ext cx="8114840" cy="1062698"/>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2000" dirty="0" smtClean="0"/>
          </a:p>
          <a:p>
            <a:pPr algn="ctr">
              <a:spcBef>
                <a:spcPts val="1800"/>
              </a:spcBef>
            </a:pPr>
            <a:r>
              <a:rPr lang="fr-FR" sz="2000" b="1" dirty="0" smtClean="0"/>
              <a:t>la lumière</a:t>
            </a:r>
            <a:endParaRPr lang="fr-FR" sz="2000" b="1" dirty="0"/>
          </a:p>
        </p:txBody>
      </p:sp>
      <p:sp>
        <p:nvSpPr>
          <p:cNvPr id="14" name="Double flèche verticale 13"/>
          <p:cNvSpPr/>
          <p:nvPr/>
        </p:nvSpPr>
        <p:spPr>
          <a:xfrm>
            <a:off x="1601670" y="4499702"/>
            <a:ext cx="468052" cy="792088"/>
          </a:xfrm>
          <a:prstGeom prst="upDown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a:p>
        </p:txBody>
      </p:sp>
      <p:sp>
        <p:nvSpPr>
          <p:cNvPr id="15" name="Ellipse 14"/>
          <p:cNvSpPr/>
          <p:nvPr/>
        </p:nvSpPr>
        <p:spPr>
          <a:xfrm>
            <a:off x="395536" y="2698513"/>
            <a:ext cx="5688632" cy="1738599"/>
          </a:xfrm>
          <a:prstGeom prst="ellipse">
            <a:avLst/>
          </a:prstGeom>
          <a:solidFill>
            <a:schemeClr val="accent5">
              <a:lumMod val="75000"/>
            </a:schemeClr>
          </a:solidFill>
        </p:spPr>
        <p:style>
          <a:lnRef idx="1">
            <a:schemeClr val="accent5"/>
          </a:lnRef>
          <a:fillRef idx="3">
            <a:schemeClr val="accent5"/>
          </a:fillRef>
          <a:effectRef idx="2">
            <a:schemeClr val="accent5"/>
          </a:effectRef>
          <a:fontRef idx="minor">
            <a:schemeClr val="lt1"/>
          </a:fontRef>
        </p:style>
        <p:txBody>
          <a:bodyPr rtlCol="0" anchor="ctr"/>
          <a:lstStyle/>
          <a:p>
            <a:pPr algn="r"/>
            <a:r>
              <a:rPr lang="fr-FR" sz="2000" dirty="0" smtClean="0"/>
              <a:t>Modèle </a:t>
            </a:r>
          </a:p>
          <a:p>
            <a:pPr algn="r"/>
            <a:r>
              <a:rPr lang="fr-FR" sz="2000" dirty="0" smtClean="0"/>
              <a:t>de l’onde </a:t>
            </a:r>
          </a:p>
          <a:p>
            <a:pPr algn="r"/>
            <a:r>
              <a:rPr lang="fr-FR" sz="2000" dirty="0" smtClean="0"/>
              <a:t>électromagnétique</a:t>
            </a:r>
            <a:endParaRPr lang="fr-FR" sz="2000" dirty="0"/>
          </a:p>
        </p:txBody>
      </p:sp>
      <p:sp>
        <p:nvSpPr>
          <p:cNvPr id="8" name="ZoneTexte 7"/>
          <p:cNvSpPr txBox="1"/>
          <p:nvPr/>
        </p:nvSpPr>
        <p:spPr>
          <a:xfrm>
            <a:off x="971600" y="5518973"/>
            <a:ext cx="2231700" cy="646331"/>
          </a:xfrm>
          <a:prstGeom prst="rect">
            <a:avLst/>
          </a:prstGeom>
          <a:noFill/>
        </p:spPr>
        <p:txBody>
          <a:bodyPr wrap="none" rtlCol="0">
            <a:spAutoFit/>
          </a:bodyPr>
          <a:lstStyle/>
          <a:p>
            <a:pPr algn="ctr"/>
            <a:r>
              <a:rPr lang="fr-FR" dirty="0" smtClean="0">
                <a:solidFill>
                  <a:schemeClr val="bg1"/>
                </a:solidFill>
              </a:rPr>
              <a:t>Œil, appareil photo</a:t>
            </a:r>
          </a:p>
          <a:p>
            <a:pPr algn="ctr"/>
            <a:r>
              <a:rPr lang="fr-FR" dirty="0" smtClean="0">
                <a:solidFill>
                  <a:schemeClr val="bg1"/>
                </a:solidFill>
              </a:rPr>
              <a:t>(1</a:t>
            </a:r>
            <a:r>
              <a:rPr lang="fr-FR" baseline="30000" dirty="0" smtClean="0">
                <a:solidFill>
                  <a:schemeClr val="bg1"/>
                </a:solidFill>
              </a:rPr>
              <a:t>ère</a:t>
            </a:r>
            <a:r>
              <a:rPr lang="fr-FR" dirty="0" smtClean="0">
                <a:solidFill>
                  <a:schemeClr val="bg1"/>
                </a:solidFill>
              </a:rPr>
              <a:t> S)</a:t>
            </a:r>
            <a:endParaRPr lang="fr-FR" dirty="0">
              <a:solidFill>
                <a:schemeClr val="bg1"/>
              </a:solidFill>
            </a:endParaRPr>
          </a:p>
        </p:txBody>
      </p:sp>
      <p:sp>
        <p:nvSpPr>
          <p:cNvPr id="18" name="ZoneTexte 17"/>
          <p:cNvSpPr txBox="1"/>
          <p:nvPr/>
        </p:nvSpPr>
        <p:spPr>
          <a:xfrm>
            <a:off x="3406578" y="5229200"/>
            <a:ext cx="2821606" cy="646331"/>
          </a:xfrm>
          <a:prstGeom prst="rect">
            <a:avLst/>
          </a:prstGeom>
          <a:noFill/>
        </p:spPr>
        <p:txBody>
          <a:bodyPr wrap="none" rtlCol="0">
            <a:spAutoFit/>
          </a:bodyPr>
          <a:lstStyle/>
          <a:p>
            <a:pPr algn="ctr"/>
            <a:r>
              <a:rPr lang="fr-FR" dirty="0" smtClean="0">
                <a:solidFill>
                  <a:schemeClr val="bg1"/>
                </a:solidFill>
              </a:rPr>
              <a:t>interférences, diffraction</a:t>
            </a:r>
          </a:p>
          <a:p>
            <a:pPr algn="ctr"/>
            <a:r>
              <a:rPr lang="fr-FR" dirty="0" smtClean="0">
                <a:solidFill>
                  <a:schemeClr val="bg1"/>
                </a:solidFill>
              </a:rPr>
              <a:t>(TS)</a:t>
            </a:r>
            <a:endParaRPr lang="fr-FR" dirty="0">
              <a:solidFill>
                <a:schemeClr val="bg1"/>
              </a:solidFill>
            </a:endParaRPr>
          </a:p>
        </p:txBody>
      </p:sp>
      <p:sp>
        <p:nvSpPr>
          <p:cNvPr id="23" name="ZoneTexte 22"/>
          <p:cNvSpPr txBox="1"/>
          <p:nvPr/>
        </p:nvSpPr>
        <p:spPr>
          <a:xfrm>
            <a:off x="6820112" y="5446965"/>
            <a:ext cx="1712328" cy="646331"/>
          </a:xfrm>
          <a:prstGeom prst="rect">
            <a:avLst/>
          </a:prstGeom>
          <a:noFill/>
        </p:spPr>
        <p:txBody>
          <a:bodyPr wrap="none" rtlCol="0">
            <a:spAutoFit/>
          </a:bodyPr>
          <a:lstStyle/>
          <a:p>
            <a:pPr algn="ctr"/>
            <a:r>
              <a:rPr lang="fr-FR" dirty="0" smtClean="0">
                <a:solidFill>
                  <a:schemeClr val="bg1"/>
                </a:solidFill>
              </a:rPr>
              <a:t>laser, spectres</a:t>
            </a:r>
          </a:p>
          <a:p>
            <a:pPr algn="ctr"/>
            <a:r>
              <a:rPr lang="fr-FR" dirty="0" smtClean="0">
                <a:solidFill>
                  <a:schemeClr val="bg1"/>
                </a:solidFill>
              </a:rPr>
              <a:t>(1</a:t>
            </a:r>
            <a:r>
              <a:rPr lang="fr-FR" baseline="30000" dirty="0" smtClean="0">
                <a:solidFill>
                  <a:schemeClr val="bg1"/>
                </a:solidFill>
              </a:rPr>
              <a:t>ère</a:t>
            </a:r>
            <a:r>
              <a:rPr lang="fr-FR" dirty="0" smtClean="0">
                <a:solidFill>
                  <a:schemeClr val="bg1"/>
                </a:solidFill>
              </a:rPr>
              <a:t> et TS)</a:t>
            </a:r>
            <a:endParaRPr lang="fr-FR" dirty="0">
              <a:solidFill>
                <a:schemeClr val="bg1"/>
              </a:solidFill>
            </a:endParaRPr>
          </a:p>
        </p:txBody>
      </p:sp>
      <p:sp>
        <p:nvSpPr>
          <p:cNvPr id="24" name="Double flèche verticale 23"/>
          <p:cNvSpPr/>
          <p:nvPr/>
        </p:nvSpPr>
        <p:spPr>
          <a:xfrm>
            <a:off x="4621526" y="4454534"/>
            <a:ext cx="468052" cy="792088"/>
          </a:xfrm>
          <a:prstGeom prst="upDown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a:p>
        </p:txBody>
      </p:sp>
      <p:sp>
        <p:nvSpPr>
          <p:cNvPr id="25" name="Double flèche verticale 24"/>
          <p:cNvSpPr/>
          <p:nvPr/>
        </p:nvSpPr>
        <p:spPr>
          <a:xfrm>
            <a:off x="7168737" y="4005064"/>
            <a:ext cx="468052" cy="1311538"/>
          </a:xfrm>
          <a:prstGeom prst="upDown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a:p>
        </p:txBody>
      </p:sp>
      <p:sp>
        <p:nvSpPr>
          <p:cNvPr id="12" name="Ellipse 11"/>
          <p:cNvSpPr/>
          <p:nvPr/>
        </p:nvSpPr>
        <p:spPr>
          <a:xfrm>
            <a:off x="683568" y="2986545"/>
            <a:ext cx="2160240" cy="1224136"/>
          </a:xfrm>
          <a:prstGeom prst="ellipse">
            <a:avLst/>
          </a:prstGeom>
          <a:solidFill>
            <a:schemeClr val="accent5">
              <a:lumMod val="50000"/>
            </a:schemeClr>
          </a:solidFill>
        </p:spPr>
        <p:style>
          <a:lnRef idx="1">
            <a:schemeClr val="accent5"/>
          </a:lnRef>
          <a:fillRef idx="3">
            <a:schemeClr val="accent5"/>
          </a:fillRef>
          <a:effectRef idx="2">
            <a:schemeClr val="accent5"/>
          </a:effectRef>
          <a:fontRef idx="minor">
            <a:schemeClr val="lt1"/>
          </a:fontRef>
        </p:style>
        <p:txBody>
          <a:bodyPr rtlCol="0" anchor="ctr"/>
          <a:lstStyle/>
          <a:p>
            <a:pPr algn="ctr"/>
            <a:r>
              <a:rPr lang="fr-FR" sz="2000" dirty="0" smtClean="0"/>
              <a:t>Modèle du rayon lumineux</a:t>
            </a:r>
            <a:endParaRPr lang="fr-FR" sz="2000" dirty="0"/>
          </a:p>
        </p:txBody>
      </p:sp>
    </p:spTree>
    <p:extLst>
      <p:ext uri="{BB962C8B-B14F-4D97-AF65-F5344CB8AC3E}">
        <p14:creationId xmlns:p14="http://schemas.microsoft.com/office/powerpoint/2010/main" val="4137059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5" grpId="0" animBg="1"/>
      <p:bldP spid="1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579296" cy="1143000"/>
          </a:xfrm>
        </p:spPr>
        <p:txBody>
          <a:bodyPr>
            <a:noAutofit/>
          </a:bodyPr>
          <a:lstStyle/>
          <a:p>
            <a:pPr algn="l"/>
            <a:r>
              <a:rPr lang="fr-FR" sz="3200" b="1" dirty="0" smtClean="0">
                <a:solidFill>
                  <a:schemeClr val="tx2"/>
                </a:solidFill>
              </a:rPr>
              <a:t>Une séquence de TS sur la dualité O/P</a:t>
            </a:r>
            <a:endParaRPr lang="fr-FR" sz="3200" b="1" dirty="0">
              <a:solidFill>
                <a:schemeClr val="tx2"/>
              </a:solidFill>
            </a:endParaRPr>
          </a:p>
        </p:txBody>
      </p:sp>
      <p:sp>
        <p:nvSpPr>
          <p:cNvPr id="4" name="Espace réservé du pied de page 3"/>
          <p:cNvSpPr>
            <a:spLocks noGrp="1"/>
          </p:cNvSpPr>
          <p:nvPr>
            <p:ph type="ftr" sz="quarter" idx="11"/>
          </p:nvPr>
        </p:nvSpPr>
        <p:spPr/>
        <p:txBody>
          <a:bodyPr/>
          <a:lstStyle/>
          <a:p>
            <a:r>
              <a:rPr lang="fr-FR" smtClean="0"/>
              <a:t>agrégation interne de Sciences Physique - exposé</a:t>
            </a:r>
            <a:endParaRPr lang="fr-FR"/>
          </a:p>
        </p:txBody>
      </p:sp>
      <p:sp>
        <p:nvSpPr>
          <p:cNvPr id="5" name="Espace réservé de la date 4"/>
          <p:cNvSpPr>
            <a:spLocks noGrp="1"/>
          </p:cNvSpPr>
          <p:nvPr>
            <p:ph type="dt" sz="half" idx="10"/>
          </p:nvPr>
        </p:nvSpPr>
        <p:spPr>
          <a:xfrm>
            <a:off x="457200" y="6453336"/>
            <a:ext cx="514400" cy="268139"/>
          </a:xfrm>
        </p:spPr>
        <p:style>
          <a:lnRef idx="0">
            <a:schemeClr val="dk1"/>
          </a:lnRef>
          <a:fillRef idx="3">
            <a:schemeClr val="dk1"/>
          </a:fillRef>
          <a:effectRef idx="3">
            <a:schemeClr val="dk1"/>
          </a:effectRef>
          <a:fontRef idx="minor">
            <a:schemeClr val="lt1"/>
          </a:fontRef>
        </p:style>
        <p:txBody>
          <a:bodyPr tIns="0" bIns="0" anchor="ctr"/>
          <a:lstStyle/>
          <a:p>
            <a:pPr algn="ctr"/>
            <a:r>
              <a:rPr lang="fr-FR" sz="1400" b="1" smtClean="0">
                <a:solidFill>
                  <a:schemeClr val="bg1"/>
                </a:solidFill>
              </a:rPr>
              <a:t>TR </a:t>
            </a:r>
            <a:endParaRPr lang="fr-FR" sz="1400" b="1" dirty="0">
              <a:solidFill>
                <a:schemeClr val="bg1"/>
              </a:solidFill>
            </a:endParaRPr>
          </a:p>
        </p:txBody>
      </p:sp>
      <p:sp>
        <p:nvSpPr>
          <p:cNvPr id="6" name="Espace réservé du numéro de diapositive 5"/>
          <p:cNvSpPr>
            <a:spLocks noGrp="1"/>
          </p:cNvSpPr>
          <p:nvPr>
            <p:ph type="sldNum" sz="quarter" idx="12"/>
          </p:nvPr>
        </p:nvSpPr>
        <p:spPr/>
        <p:txBody>
          <a:bodyPr/>
          <a:lstStyle/>
          <a:p>
            <a:fld id="{9616618C-1E39-4B41-BC92-BB300AB0610D}" type="slidenum">
              <a:rPr lang="fr-FR" smtClean="0"/>
              <a:t>25</a:t>
            </a:fld>
            <a:endParaRPr lang="fr-FR"/>
          </a:p>
        </p:txBody>
      </p:sp>
      <p:sp>
        <p:nvSpPr>
          <p:cNvPr id="7" name="ZoneTexte 6"/>
          <p:cNvSpPr txBox="1"/>
          <p:nvPr/>
        </p:nvSpPr>
        <p:spPr>
          <a:xfrm>
            <a:off x="467544" y="2732727"/>
            <a:ext cx="8136904" cy="461665"/>
          </a:xfrm>
          <a:prstGeom prst="rect">
            <a:avLst/>
          </a:prstGeom>
          <a:noFill/>
        </p:spPr>
        <p:txBody>
          <a:bodyPr wrap="square" rtlCol="0">
            <a:spAutoFit/>
          </a:bodyPr>
          <a:lstStyle/>
          <a:p>
            <a:pPr>
              <a:spcAft>
                <a:spcPts val="1200"/>
              </a:spcAft>
            </a:pPr>
            <a:r>
              <a:rPr lang="fr-FR" sz="2400" b="1" dirty="0" smtClean="0"/>
              <a:t>Présentation d’une proposition de séquence</a:t>
            </a:r>
            <a:endParaRPr lang="fr-FR" b="1" dirty="0"/>
          </a:p>
        </p:txBody>
      </p:sp>
      <p:sp>
        <p:nvSpPr>
          <p:cNvPr id="8" name="ZoneTexte 7"/>
          <p:cNvSpPr txBox="1"/>
          <p:nvPr/>
        </p:nvSpPr>
        <p:spPr>
          <a:xfrm>
            <a:off x="977086" y="5301208"/>
            <a:ext cx="2364751" cy="369332"/>
          </a:xfrm>
          <a:prstGeom prst="rect">
            <a:avLst/>
          </a:prstGeom>
          <a:noFill/>
        </p:spPr>
        <p:txBody>
          <a:bodyPr wrap="none" rtlCol="0">
            <a:spAutoFit/>
          </a:bodyPr>
          <a:lstStyle/>
          <a:p>
            <a:pPr algn="ctr"/>
            <a:r>
              <a:rPr lang="fr-FR" dirty="0" smtClean="0">
                <a:solidFill>
                  <a:schemeClr val="bg1"/>
                </a:solidFill>
              </a:rPr>
              <a:t>obtention de franges</a:t>
            </a:r>
            <a:endParaRPr lang="fr-FR" dirty="0">
              <a:solidFill>
                <a:schemeClr val="bg1"/>
              </a:solidFill>
            </a:endParaRPr>
          </a:p>
        </p:txBody>
      </p:sp>
      <p:sp>
        <p:nvSpPr>
          <p:cNvPr id="18" name="ZoneTexte 17"/>
          <p:cNvSpPr txBox="1"/>
          <p:nvPr/>
        </p:nvSpPr>
        <p:spPr>
          <a:xfrm>
            <a:off x="3406578" y="5229200"/>
            <a:ext cx="2821606" cy="646331"/>
          </a:xfrm>
          <a:prstGeom prst="rect">
            <a:avLst/>
          </a:prstGeom>
          <a:noFill/>
        </p:spPr>
        <p:txBody>
          <a:bodyPr wrap="none" rtlCol="0">
            <a:spAutoFit/>
          </a:bodyPr>
          <a:lstStyle/>
          <a:p>
            <a:pPr algn="ctr"/>
            <a:r>
              <a:rPr lang="fr-FR" dirty="0" smtClean="0">
                <a:solidFill>
                  <a:schemeClr val="bg1"/>
                </a:solidFill>
              </a:rPr>
              <a:t>interférences, diffraction</a:t>
            </a:r>
          </a:p>
          <a:p>
            <a:pPr algn="ctr"/>
            <a:r>
              <a:rPr lang="fr-FR" dirty="0" smtClean="0">
                <a:solidFill>
                  <a:schemeClr val="bg1"/>
                </a:solidFill>
              </a:rPr>
              <a:t>(TS)</a:t>
            </a:r>
            <a:endParaRPr lang="fr-FR" dirty="0">
              <a:solidFill>
                <a:schemeClr val="bg1"/>
              </a:solidFill>
            </a:endParaRPr>
          </a:p>
        </p:txBody>
      </p:sp>
      <p:sp>
        <p:nvSpPr>
          <p:cNvPr id="23" name="ZoneTexte 22"/>
          <p:cNvSpPr txBox="1"/>
          <p:nvPr/>
        </p:nvSpPr>
        <p:spPr>
          <a:xfrm>
            <a:off x="6820112" y="5446965"/>
            <a:ext cx="1712328" cy="646331"/>
          </a:xfrm>
          <a:prstGeom prst="rect">
            <a:avLst/>
          </a:prstGeom>
          <a:noFill/>
        </p:spPr>
        <p:txBody>
          <a:bodyPr wrap="none" rtlCol="0">
            <a:spAutoFit/>
          </a:bodyPr>
          <a:lstStyle/>
          <a:p>
            <a:pPr algn="ctr"/>
            <a:r>
              <a:rPr lang="fr-FR" dirty="0" smtClean="0">
                <a:solidFill>
                  <a:schemeClr val="bg1"/>
                </a:solidFill>
              </a:rPr>
              <a:t>laser, spectres</a:t>
            </a:r>
          </a:p>
          <a:p>
            <a:pPr algn="ctr"/>
            <a:r>
              <a:rPr lang="fr-FR" dirty="0" smtClean="0">
                <a:solidFill>
                  <a:schemeClr val="bg1"/>
                </a:solidFill>
              </a:rPr>
              <a:t>(1</a:t>
            </a:r>
            <a:r>
              <a:rPr lang="fr-FR" baseline="30000" dirty="0" smtClean="0">
                <a:solidFill>
                  <a:schemeClr val="bg1"/>
                </a:solidFill>
              </a:rPr>
              <a:t>ère</a:t>
            </a:r>
            <a:r>
              <a:rPr lang="fr-FR" dirty="0" smtClean="0">
                <a:solidFill>
                  <a:schemeClr val="bg1"/>
                </a:solidFill>
              </a:rPr>
              <a:t> et TS)</a:t>
            </a:r>
            <a:endParaRPr lang="fr-FR" dirty="0">
              <a:solidFill>
                <a:schemeClr val="bg1"/>
              </a:solidFill>
            </a:endParaRPr>
          </a:p>
        </p:txBody>
      </p:sp>
    </p:spTree>
    <p:extLst>
      <p:ext uri="{BB962C8B-B14F-4D97-AF65-F5344CB8AC3E}">
        <p14:creationId xmlns:p14="http://schemas.microsoft.com/office/powerpoint/2010/main" val="166348770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579296" cy="1143000"/>
          </a:xfrm>
        </p:spPr>
        <p:txBody>
          <a:bodyPr>
            <a:noAutofit/>
          </a:bodyPr>
          <a:lstStyle/>
          <a:p>
            <a:pPr algn="l"/>
            <a:r>
              <a:rPr lang="fr-FR" sz="3200" b="1" dirty="0" smtClean="0">
                <a:solidFill>
                  <a:schemeClr val="tx2"/>
                </a:solidFill>
              </a:rPr>
              <a:t>Une séquence de TS sur la dualité O/P</a:t>
            </a:r>
            <a:endParaRPr lang="fr-FR" sz="3200" b="1" dirty="0">
              <a:solidFill>
                <a:schemeClr val="tx2"/>
              </a:solidFill>
            </a:endParaRPr>
          </a:p>
        </p:txBody>
      </p:sp>
      <p:sp>
        <p:nvSpPr>
          <p:cNvPr id="3" name="Espace réservé du contenu 2"/>
          <p:cNvSpPr>
            <a:spLocks noGrp="1"/>
          </p:cNvSpPr>
          <p:nvPr>
            <p:ph idx="1"/>
          </p:nvPr>
        </p:nvSpPr>
        <p:spPr>
          <a:xfrm>
            <a:off x="446856" y="1240160"/>
            <a:ext cx="8157592" cy="964704"/>
          </a:xfrm>
        </p:spPr>
        <p:txBody>
          <a:bodyPr>
            <a:noAutofit/>
          </a:bodyPr>
          <a:lstStyle/>
          <a:p>
            <a:pPr marL="0" indent="0" algn="just">
              <a:spcBef>
                <a:spcPts val="0"/>
              </a:spcBef>
              <a:buNone/>
            </a:pPr>
            <a:r>
              <a:rPr lang="fr-FR" sz="2400" b="1" dirty="0" smtClean="0">
                <a:effectLst>
                  <a:outerShdw blurRad="38100" dist="38100" dir="2700000" algn="tl">
                    <a:srgbClr val="000000">
                      <a:alpha val="43137"/>
                    </a:srgbClr>
                  </a:outerShdw>
                </a:effectLst>
              </a:rPr>
              <a:t>Activité 1</a:t>
            </a:r>
            <a:r>
              <a:rPr lang="fr-FR" sz="2400" b="1" dirty="0" smtClean="0"/>
              <a:t> : mise en évidence expérimentale des quanta de lumière</a:t>
            </a:r>
            <a:endParaRPr lang="fr-FR" sz="2400" i="1" dirty="0"/>
          </a:p>
        </p:txBody>
      </p:sp>
      <p:sp>
        <p:nvSpPr>
          <p:cNvPr id="4" name="Espace réservé du pied de page 3"/>
          <p:cNvSpPr>
            <a:spLocks noGrp="1"/>
          </p:cNvSpPr>
          <p:nvPr>
            <p:ph type="ftr" sz="quarter" idx="11"/>
          </p:nvPr>
        </p:nvSpPr>
        <p:spPr/>
        <p:txBody>
          <a:bodyPr/>
          <a:lstStyle/>
          <a:p>
            <a:r>
              <a:rPr lang="fr-FR" smtClean="0"/>
              <a:t>agrégation interne de Sciences Physique - exposé</a:t>
            </a:r>
            <a:endParaRPr lang="fr-FR"/>
          </a:p>
        </p:txBody>
      </p:sp>
      <p:sp>
        <p:nvSpPr>
          <p:cNvPr id="5" name="Espace réservé de la date 4"/>
          <p:cNvSpPr>
            <a:spLocks noGrp="1"/>
          </p:cNvSpPr>
          <p:nvPr>
            <p:ph type="dt" sz="half" idx="10"/>
          </p:nvPr>
        </p:nvSpPr>
        <p:spPr>
          <a:xfrm>
            <a:off x="457200" y="6453336"/>
            <a:ext cx="514400" cy="268139"/>
          </a:xfrm>
        </p:spPr>
        <p:style>
          <a:lnRef idx="1">
            <a:schemeClr val="dk1"/>
          </a:lnRef>
          <a:fillRef idx="3">
            <a:schemeClr val="dk1"/>
          </a:fillRef>
          <a:effectRef idx="2">
            <a:schemeClr val="dk1"/>
          </a:effectRef>
          <a:fontRef idx="minor">
            <a:schemeClr val="lt1"/>
          </a:fontRef>
        </p:style>
        <p:txBody>
          <a:bodyPr tIns="0" bIns="0" anchor="ctr"/>
          <a:lstStyle/>
          <a:p>
            <a:pPr algn="ctr"/>
            <a:r>
              <a:rPr lang="fr-FR" sz="1400" b="1" smtClean="0">
                <a:solidFill>
                  <a:schemeClr val="bg1"/>
                </a:solidFill>
              </a:rPr>
              <a:t>TR </a:t>
            </a:r>
            <a:endParaRPr lang="fr-FR" sz="1400" b="1" dirty="0">
              <a:solidFill>
                <a:schemeClr val="bg1"/>
              </a:solidFill>
            </a:endParaRPr>
          </a:p>
        </p:txBody>
      </p:sp>
      <p:sp>
        <p:nvSpPr>
          <p:cNvPr id="6" name="Espace réservé du numéro de diapositive 5"/>
          <p:cNvSpPr>
            <a:spLocks noGrp="1"/>
          </p:cNvSpPr>
          <p:nvPr>
            <p:ph type="sldNum" sz="quarter" idx="12"/>
          </p:nvPr>
        </p:nvSpPr>
        <p:spPr/>
        <p:txBody>
          <a:bodyPr/>
          <a:lstStyle/>
          <a:p>
            <a:fld id="{9616618C-1E39-4B41-BC92-BB300AB0610D}" type="slidenum">
              <a:rPr lang="fr-FR" smtClean="0"/>
              <a:t>26</a:t>
            </a:fld>
            <a:endParaRPr lang="fr-FR"/>
          </a:p>
        </p:txBody>
      </p:sp>
      <p:sp>
        <p:nvSpPr>
          <p:cNvPr id="7" name="ZoneTexte 6"/>
          <p:cNvSpPr txBox="1"/>
          <p:nvPr/>
        </p:nvSpPr>
        <p:spPr>
          <a:xfrm>
            <a:off x="467544" y="2732727"/>
            <a:ext cx="8136904" cy="1200329"/>
          </a:xfrm>
          <a:prstGeom prst="rect">
            <a:avLst/>
          </a:prstGeom>
          <a:noFill/>
        </p:spPr>
        <p:txBody>
          <a:bodyPr wrap="square" rtlCol="0">
            <a:spAutoFit/>
          </a:bodyPr>
          <a:lstStyle/>
          <a:p>
            <a:pPr>
              <a:spcAft>
                <a:spcPts val="1200"/>
              </a:spcAft>
            </a:pPr>
            <a:r>
              <a:rPr lang="fr-FR" sz="2400" b="1" dirty="0" smtClean="0"/>
              <a:t>Choix</a:t>
            </a:r>
            <a:r>
              <a:rPr lang="fr-FR" sz="2400" dirty="0" smtClean="0"/>
              <a:t> : exploiter une expérience différente de l’effet photoélectrique, moins fondamentale mais plus directement accessible.</a:t>
            </a:r>
            <a:endParaRPr lang="fr-FR" dirty="0"/>
          </a:p>
        </p:txBody>
      </p:sp>
      <p:sp>
        <p:nvSpPr>
          <p:cNvPr id="8" name="ZoneTexte 7"/>
          <p:cNvSpPr txBox="1"/>
          <p:nvPr/>
        </p:nvSpPr>
        <p:spPr>
          <a:xfrm>
            <a:off x="977086" y="5301208"/>
            <a:ext cx="2364751" cy="369332"/>
          </a:xfrm>
          <a:prstGeom prst="rect">
            <a:avLst/>
          </a:prstGeom>
          <a:noFill/>
        </p:spPr>
        <p:txBody>
          <a:bodyPr wrap="none" rtlCol="0">
            <a:spAutoFit/>
          </a:bodyPr>
          <a:lstStyle/>
          <a:p>
            <a:pPr algn="ctr"/>
            <a:r>
              <a:rPr lang="fr-FR" dirty="0" smtClean="0">
                <a:solidFill>
                  <a:schemeClr val="bg1"/>
                </a:solidFill>
              </a:rPr>
              <a:t>obtention de franges</a:t>
            </a:r>
            <a:endParaRPr lang="fr-FR" dirty="0">
              <a:solidFill>
                <a:schemeClr val="bg1"/>
              </a:solidFill>
            </a:endParaRPr>
          </a:p>
        </p:txBody>
      </p:sp>
      <p:sp>
        <p:nvSpPr>
          <p:cNvPr id="18" name="ZoneTexte 17"/>
          <p:cNvSpPr txBox="1"/>
          <p:nvPr/>
        </p:nvSpPr>
        <p:spPr>
          <a:xfrm>
            <a:off x="3406578" y="5229200"/>
            <a:ext cx="2821606" cy="646331"/>
          </a:xfrm>
          <a:prstGeom prst="rect">
            <a:avLst/>
          </a:prstGeom>
          <a:noFill/>
        </p:spPr>
        <p:txBody>
          <a:bodyPr wrap="none" rtlCol="0">
            <a:spAutoFit/>
          </a:bodyPr>
          <a:lstStyle/>
          <a:p>
            <a:pPr algn="ctr"/>
            <a:r>
              <a:rPr lang="fr-FR" dirty="0" smtClean="0">
                <a:solidFill>
                  <a:schemeClr val="bg1"/>
                </a:solidFill>
              </a:rPr>
              <a:t>interférences, diffraction</a:t>
            </a:r>
          </a:p>
          <a:p>
            <a:pPr algn="ctr"/>
            <a:r>
              <a:rPr lang="fr-FR" dirty="0" smtClean="0">
                <a:solidFill>
                  <a:schemeClr val="bg1"/>
                </a:solidFill>
              </a:rPr>
              <a:t>(TS)</a:t>
            </a:r>
            <a:endParaRPr lang="fr-FR" dirty="0">
              <a:solidFill>
                <a:schemeClr val="bg1"/>
              </a:solidFill>
            </a:endParaRPr>
          </a:p>
        </p:txBody>
      </p:sp>
      <p:sp>
        <p:nvSpPr>
          <p:cNvPr id="23" name="ZoneTexte 22"/>
          <p:cNvSpPr txBox="1"/>
          <p:nvPr/>
        </p:nvSpPr>
        <p:spPr>
          <a:xfrm>
            <a:off x="6820112" y="5446965"/>
            <a:ext cx="1712328" cy="646331"/>
          </a:xfrm>
          <a:prstGeom prst="rect">
            <a:avLst/>
          </a:prstGeom>
          <a:noFill/>
        </p:spPr>
        <p:txBody>
          <a:bodyPr wrap="none" rtlCol="0">
            <a:spAutoFit/>
          </a:bodyPr>
          <a:lstStyle/>
          <a:p>
            <a:pPr algn="ctr"/>
            <a:r>
              <a:rPr lang="fr-FR" dirty="0" smtClean="0">
                <a:solidFill>
                  <a:schemeClr val="bg1"/>
                </a:solidFill>
              </a:rPr>
              <a:t>laser, spectres</a:t>
            </a:r>
          </a:p>
          <a:p>
            <a:pPr algn="ctr"/>
            <a:r>
              <a:rPr lang="fr-FR" dirty="0" smtClean="0">
                <a:solidFill>
                  <a:schemeClr val="bg1"/>
                </a:solidFill>
              </a:rPr>
              <a:t>(1</a:t>
            </a:r>
            <a:r>
              <a:rPr lang="fr-FR" baseline="30000" dirty="0" smtClean="0">
                <a:solidFill>
                  <a:schemeClr val="bg1"/>
                </a:solidFill>
              </a:rPr>
              <a:t>ère</a:t>
            </a:r>
            <a:r>
              <a:rPr lang="fr-FR" dirty="0" smtClean="0">
                <a:solidFill>
                  <a:schemeClr val="bg1"/>
                </a:solidFill>
              </a:rPr>
              <a:t> et TS)</a:t>
            </a:r>
            <a:endParaRPr lang="fr-FR" dirty="0">
              <a:solidFill>
                <a:schemeClr val="bg1"/>
              </a:solidFill>
            </a:endParaRPr>
          </a:p>
        </p:txBody>
      </p:sp>
    </p:spTree>
    <p:extLst>
      <p:ext uri="{BB962C8B-B14F-4D97-AF65-F5344CB8AC3E}">
        <p14:creationId xmlns:p14="http://schemas.microsoft.com/office/powerpoint/2010/main" val="2321286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579296" cy="1143000"/>
          </a:xfrm>
        </p:spPr>
        <p:txBody>
          <a:bodyPr>
            <a:noAutofit/>
          </a:bodyPr>
          <a:lstStyle/>
          <a:p>
            <a:pPr algn="l"/>
            <a:r>
              <a:rPr lang="fr-FR" sz="3200" b="1" dirty="0" smtClean="0">
                <a:solidFill>
                  <a:schemeClr val="tx2"/>
                </a:solidFill>
              </a:rPr>
              <a:t>Une séquence de TS sur la dualité O/P</a:t>
            </a:r>
            <a:endParaRPr lang="fr-FR" sz="3200" b="1" dirty="0">
              <a:solidFill>
                <a:schemeClr val="tx2"/>
              </a:solidFill>
            </a:endParaRPr>
          </a:p>
        </p:txBody>
      </p:sp>
      <p:sp>
        <p:nvSpPr>
          <p:cNvPr id="3" name="Espace réservé du contenu 2"/>
          <p:cNvSpPr>
            <a:spLocks noGrp="1"/>
          </p:cNvSpPr>
          <p:nvPr>
            <p:ph idx="1"/>
          </p:nvPr>
        </p:nvSpPr>
        <p:spPr>
          <a:xfrm>
            <a:off x="446856" y="1240160"/>
            <a:ext cx="8157592" cy="1612776"/>
          </a:xfrm>
        </p:spPr>
        <p:txBody>
          <a:bodyPr>
            <a:noAutofit/>
          </a:bodyPr>
          <a:lstStyle/>
          <a:p>
            <a:pPr marL="0" indent="0" algn="just">
              <a:spcBef>
                <a:spcPts val="0"/>
              </a:spcBef>
              <a:buNone/>
            </a:pPr>
            <a:r>
              <a:rPr lang="fr-FR" sz="2400" b="1" dirty="0" smtClean="0">
                <a:effectLst>
                  <a:outerShdw blurRad="38100" dist="38100" dir="2700000" algn="tl">
                    <a:srgbClr val="000000">
                      <a:alpha val="43137"/>
                    </a:srgbClr>
                  </a:outerShdw>
                </a:effectLst>
              </a:rPr>
              <a:t>Activité 1</a:t>
            </a:r>
            <a:r>
              <a:rPr lang="fr-FR" sz="2400" b="1" dirty="0" smtClean="0"/>
              <a:t> : mise en évidence expérimentale des quanta de lumière</a:t>
            </a:r>
          </a:p>
          <a:p>
            <a:pPr marL="0" indent="0" algn="just" defTabSz="939800">
              <a:spcBef>
                <a:spcPts val="1800"/>
              </a:spcBef>
              <a:buNone/>
            </a:pPr>
            <a:r>
              <a:rPr lang="fr-FR" sz="2400" dirty="0" smtClean="0"/>
              <a:t>L’expérience de </a:t>
            </a:r>
            <a:r>
              <a:rPr lang="fr-FR" sz="2400" dirty="0" err="1" smtClean="0"/>
              <a:t>Kimble</a:t>
            </a:r>
            <a:r>
              <a:rPr lang="fr-FR" sz="2400" dirty="0" smtClean="0"/>
              <a:t>,  </a:t>
            </a:r>
            <a:r>
              <a:rPr lang="fr-FR" sz="2400" dirty="0" err="1" smtClean="0"/>
              <a:t>Dagenais</a:t>
            </a:r>
            <a:r>
              <a:rPr lang="fr-FR" sz="2400" dirty="0" smtClean="0"/>
              <a:t> et Mandel (1977)</a:t>
            </a:r>
          </a:p>
          <a:p>
            <a:pPr marL="0" indent="0" algn="just">
              <a:spcBef>
                <a:spcPts val="0"/>
              </a:spcBef>
              <a:buNone/>
            </a:pPr>
            <a:endParaRPr lang="fr-FR" sz="2000" dirty="0" smtClean="0"/>
          </a:p>
        </p:txBody>
      </p:sp>
      <p:sp>
        <p:nvSpPr>
          <p:cNvPr id="4" name="Espace réservé du pied de page 3"/>
          <p:cNvSpPr>
            <a:spLocks noGrp="1"/>
          </p:cNvSpPr>
          <p:nvPr>
            <p:ph type="ftr" sz="quarter" idx="11"/>
          </p:nvPr>
        </p:nvSpPr>
        <p:spPr/>
        <p:txBody>
          <a:bodyPr/>
          <a:lstStyle/>
          <a:p>
            <a:r>
              <a:rPr lang="fr-FR" smtClean="0"/>
              <a:t>agrégation interne de Sciences Physique - exposé</a:t>
            </a:r>
            <a:endParaRPr lang="fr-FR"/>
          </a:p>
        </p:txBody>
      </p:sp>
      <p:sp>
        <p:nvSpPr>
          <p:cNvPr id="5" name="Espace réservé de la date 4"/>
          <p:cNvSpPr>
            <a:spLocks noGrp="1"/>
          </p:cNvSpPr>
          <p:nvPr>
            <p:ph type="dt" sz="half" idx="10"/>
          </p:nvPr>
        </p:nvSpPr>
        <p:spPr>
          <a:xfrm>
            <a:off x="457200" y="6453336"/>
            <a:ext cx="514400" cy="268139"/>
          </a:xfrm>
        </p:spPr>
        <p:style>
          <a:lnRef idx="1">
            <a:schemeClr val="dk1"/>
          </a:lnRef>
          <a:fillRef idx="3">
            <a:schemeClr val="dk1"/>
          </a:fillRef>
          <a:effectRef idx="2">
            <a:schemeClr val="dk1"/>
          </a:effectRef>
          <a:fontRef idx="minor">
            <a:schemeClr val="lt1"/>
          </a:fontRef>
        </p:style>
        <p:txBody>
          <a:bodyPr tIns="0" bIns="0" anchor="ctr"/>
          <a:lstStyle/>
          <a:p>
            <a:pPr algn="ctr"/>
            <a:r>
              <a:rPr lang="fr-FR" sz="1400" b="1" smtClean="0">
                <a:solidFill>
                  <a:schemeClr val="bg1"/>
                </a:solidFill>
              </a:rPr>
              <a:t>TR </a:t>
            </a:r>
            <a:endParaRPr lang="fr-FR" sz="1400" b="1" dirty="0">
              <a:solidFill>
                <a:schemeClr val="bg1"/>
              </a:solidFill>
            </a:endParaRPr>
          </a:p>
        </p:txBody>
      </p:sp>
      <p:sp>
        <p:nvSpPr>
          <p:cNvPr id="6" name="Espace réservé du numéro de diapositive 5"/>
          <p:cNvSpPr>
            <a:spLocks noGrp="1"/>
          </p:cNvSpPr>
          <p:nvPr>
            <p:ph type="sldNum" sz="quarter" idx="12"/>
          </p:nvPr>
        </p:nvSpPr>
        <p:spPr/>
        <p:txBody>
          <a:bodyPr/>
          <a:lstStyle/>
          <a:p>
            <a:fld id="{9616618C-1E39-4B41-BC92-BB300AB0610D}" type="slidenum">
              <a:rPr lang="fr-FR" smtClean="0"/>
              <a:t>27</a:t>
            </a:fld>
            <a:endParaRPr lang="fr-FR"/>
          </a:p>
        </p:txBody>
      </p:sp>
      <p:sp>
        <p:nvSpPr>
          <p:cNvPr id="8" name="ZoneTexte 7"/>
          <p:cNvSpPr txBox="1"/>
          <p:nvPr/>
        </p:nvSpPr>
        <p:spPr>
          <a:xfrm>
            <a:off x="977086" y="5301208"/>
            <a:ext cx="2364751" cy="369332"/>
          </a:xfrm>
          <a:prstGeom prst="rect">
            <a:avLst/>
          </a:prstGeom>
          <a:noFill/>
        </p:spPr>
        <p:txBody>
          <a:bodyPr wrap="none" rtlCol="0">
            <a:spAutoFit/>
          </a:bodyPr>
          <a:lstStyle/>
          <a:p>
            <a:pPr algn="ctr"/>
            <a:r>
              <a:rPr lang="fr-FR" dirty="0" smtClean="0">
                <a:solidFill>
                  <a:schemeClr val="bg1"/>
                </a:solidFill>
              </a:rPr>
              <a:t>obtention de franges</a:t>
            </a:r>
            <a:endParaRPr lang="fr-FR" dirty="0">
              <a:solidFill>
                <a:schemeClr val="bg1"/>
              </a:solidFill>
            </a:endParaRPr>
          </a:p>
        </p:txBody>
      </p:sp>
      <p:sp>
        <p:nvSpPr>
          <p:cNvPr id="18" name="ZoneTexte 17"/>
          <p:cNvSpPr txBox="1"/>
          <p:nvPr/>
        </p:nvSpPr>
        <p:spPr>
          <a:xfrm>
            <a:off x="3406578" y="5229200"/>
            <a:ext cx="2821606" cy="646331"/>
          </a:xfrm>
          <a:prstGeom prst="rect">
            <a:avLst/>
          </a:prstGeom>
          <a:noFill/>
        </p:spPr>
        <p:txBody>
          <a:bodyPr wrap="none" rtlCol="0">
            <a:spAutoFit/>
          </a:bodyPr>
          <a:lstStyle/>
          <a:p>
            <a:pPr algn="ctr"/>
            <a:r>
              <a:rPr lang="fr-FR" dirty="0" smtClean="0">
                <a:solidFill>
                  <a:schemeClr val="bg1"/>
                </a:solidFill>
              </a:rPr>
              <a:t>interférences, diffraction</a:t>
            </a:r>
          </a:p>
          <a:p>
            <a:pPr algn="ctr"/>
            <a:r>
              <a:rPr lang="fr-FR" dirty="0" smtClean="0">
                <a:solidFill>
                  <a:schemeClr val="bg1"/>
                </a:solidFill>
              </a:rPr>
              <a:t>(TS)</a:t>
            </a:r>
            <a:endParaRPr lang="fr-FR" dirty="0">
              <a:solidFill>
                <a:schemeClr val="bg1"/>
              </a:solidFill>
            </a:endParaRPr>
          </a:p>
        </p:txBody>
      </p:sp>
      <p:sp>
        <p:nvSpPr>
          <p:cNvPr id="23" name="ZoneTexte 22"/>
          <p:cNvSpPr txBox="1"/>
          <p:nvPr/>
        </p:nvSpPr>
        <p:spPr>
          <a:xfrm>
            <a:off x="6820112" y="5446965"/>
            <a:ext cx="1712328" cy="646331"/>
          </a:xfrm>
          <a:prstGeom prst="rect">
            <a:avLst/>
          </a:prstGeom>
          <a:noFill/>
        </p:spPr>
        <p:txBody>
          <a:bodyPr wrap="none" rtlCol="0">
            <a:spAutoFit/>
          </a:bodyPr>
          <a:lstStyle/>
          <a:p>
            <a:pPr algn="ctr"/>
            <a:r>
              <a:rPr lang="fr-FR" dirty="0" smtClean="0">
                <a:solidFill>
                  <a:schemeClr val="bg1"/>
                </a:solidFill>
              </a:rPr>
              <a:t>laser, spectres</a:t>
            </a:r>
          </a:p>
          <a:p>
            <a:pPr algn="ctr"/>
            <a:r>
              <a:rPr lang="fr-FR" dirty="0" smtClean="0">
                <a:solidFill>
                  <a:schemeClr val="bg1"/>
                </a:solidFill>
              </a:rPr>
              <a:t>(1</a:t>
            </a:r>
            <a:r>
              <a:rPr lang="fr-FR" baseline="30000" dirty="0" smtClean="0">
                <a:solidFill>
                  <a:schemeClr val="bg1"/>
                </a:solidFill>
              </a:rPr>
              <a:t>ère</a:t>
            </a:r>
            <a:r>
              <a:rPr lang="fr-FR" dirty="0" smtClean="0">
                <a:solidFill>
                  <a:schemeClr val="bg1"/>
                </a:solidFill>
              </a:rPr>
              <a:t> et TS)</a:t>
            </a:r>
            <a:endParaRPr lang="fr-FR" dirty="0">
              <a:solidFill>
                <a:schemeClr val="bg1"/>
              </a:solidFill>
            </a:endParaRPr>
          </a:p>
        </p:txBody>
      </p:sp>
      <p:pic>
        <p:nvPicPr>
          <p:cNvPr id="11" name="Image 10"/>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95536" y="3068960"/>
            <a:ext cx="8349922" cy="2766772"/>
          </a:xfrm>
          <a:prstGeom prst="rect">
            <a:avLst/>
          </a:prstGeom>
        </p:spPr>
      </p:pic>
    </p:spTree>
    <p:extLst>
      <p:ext uri="{BB962C8B-B14F-4D97-AF65-F5344CB8AC3E}">
        <p14:creationId xmlns:p14="http://schemas.microsoft.com/office/powerpoint/2010/main" val="1703112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579296" cy="1143000"/>
          </a:xfrm>
        </p:spPr>
        <p:txBody>
          <a:bodyPr>
            <a:noAutofit/>
          </a:bodyPr>
          <a:lstStyle/>
          <a:p>
            <a:pPr algn="l"/>
            <a:r>
              <a:rPr lang="fr-FR" sz="3200" b="1" dirty="0" smtClean="0">
                <a:solidFill>
                  <a:schemeClr val="tx2"/>
                </a:solidFill>
              </a:rPr>
              <a:t>Une séquence de TS sur la dualité O/P</a:t>
            </a:r>
            <a:endParaRPr lang="fr-FR" sz="3200" b="1" dirty="0">
              <a:solidFill>
                <a:schemeClr val="tx2"/>
              </a:solidFill>
            </a:endParaRPr>
          </a:p>
        </p:txBody>
      </p:sp>
      <p:sp>
        <p:nvSpPr>
          <p:cNvPr id="3" name="Espace réservé du contenu 2"/>
          <p:cNvSpPr>
            <a:spLocks noGrp="1"/>
          </p:cNvSpPr>
          <p:nvPr>
            <p:ph idx="1"/>
          </p:nvPr>
        </p:nvSpPr>
        <p:spPr>
          <a:xfrm>
            <a:off x="446856" y="1240160"/>
            <a:ext cx="8157592" cy="1612776"/>
          </a:xfrm>
        </p:spPr>
        <p:txBody>
          <a:bodyPr>
            <a:noAutofit/>
          </a:bodyPr>
          <a:lstStyle/>
          <a:p>
            <a:pPr marL="0" indent="0" algn="just">
              <a:spcBef>
                <a:spcPts val="0"/>
              </a:spcBef>
              <a:buNone/>
            </a:pPr>
            <a:r>
              <a:rPr lang="fr-FR" sz="2400" b="1" dirty="0" smtClean="0">
                <a:effectLst>
                  <a:outerShdw blurRad="38100" dist="38100" dir="2700000" algn="tl">
                    <a:srgbClr val="000000">
                      <a:alpha val="43137"/>
                    </a:srgbClr>
                  </a:outerShdw>
                </a:effectLst>
              </a:rPr>
              <a:t>Activité 1</a:t>
            </a:r>
            <a:r>
              <a:rPr lang="fr-FR" sz="2400" b="1" dirty="0" smtClean="0"/>
              <a:t> : mise en évidence expérimentale des quanta de lumière</a:t>
            </a:r>
          </a:p>
          <a:p>
            <a:pPr marL="0" indent="0" algn="just" defTabSz="939800">
              <a:spcBef>
                <a:spcPts val="1800"/>
              </a:spcBef>
              <a:buNone/>
            </a:pPr>
            <a:r>
              <a:rPr lang="fr-FR" sz="2400" b="1" dirty="0" smtClean="0"/>
              <a:t>Hypothèse 1</a:t>
            </a:r>
            <a:r>
              <a:rPr lang="fr-FR" sz="2400" dirty="0" smtClean="0"/>
              <a:t> : si la lumière se propage de manière continue</a:t>
            </a:r>
          </a:p>
          <a:p>
            <a:pPr marL="0" indent="0" algn="just">
              <a:spcBef>
                <a:spcPts val="0"/>
              </a:spcBef>
              <a:buNone/>
            </a:pPr>
            <a:endParaRPr lang="fr-FR" sz="2000" dirty="0" smtClean="0"/>
          </a:p>
        </p:txBody>
      </p:sp>
      <p:sp>
        <p:nvSpPr>
          <p:cNvPr id="4" name="Espace réservé du pied de page 3"/>
          <p:cNvSpPr>
            <a:spLocks noGrp="1"/>
          </p:cNvSpPr>
          <p:nvPr>
            <p:ph type="ftr" sz="quarter" idx="11"/>
          </p:nvPr>
        </p:nvSpPr>
        <p:spPr/>
        <p:txBody>
          <a:bodyPr/>
          <a:lstStyle/>
          <a:p>
            <a:r>
              <a:rPr lang="fr-FR" smtClean="0"/>
              <a:t>agrégation interne de Sciences Physique - exposé</a:t>
            </a:r>
            <a:endParaRPr lang="fr-FR"/>
          </a:p>
        </p:txBody>
      </p:sp>
      <p:sp>
        <p:nvSpPr>
          <p:cNvPr id="5" name="Espace réservé de la date 4"/>
          <p:cNvSpPr>
            <a:spLocks noGrp="1"/>
          </p:cNvSpPr>
          <p:nvPr>
            <p:ph type="dt" sz="half" idx="10"/>
          </p:nvPr>
        </p:nvSpPr>
        <p:spPr>
          <a:xfrm>
            <a:off x="457200" y="6453336"/>
            <a:ext cx="514400" cy="268139"/>
          </a:xfrm>
        </p:spPr>
        <p:style>
          <a:lnRef idx="1">
            <a:schemeClr val="dk1"/>
          </a:lnRef>
          <a:fillRef idx="3">
            <a:schemeClr val="dk1"/>
          </a:fillRef>
          <a:effectRef idx="2">
            <a:schemeClr val="dk1"/>
          </a:effectRef>
          <a:fontRef idx="minor">
            <a:schemeClr val="lt1"/>
          </a:fontRef>
        </p:style>
        <p:txBody>
          <a:bodyPr tIns="0" bIns="0" anchor="ctr"/>
          <a:lstStyle/>
          <a:p>
            <a:pPr algn="ctr"/>
            <a:r>
              <a:rPr lang="fr-FR" sz="1400" b="1" smtClean="0">
                <a:solidFill>
                  <a:schemeClr val="bg1"/>
                </a:solidFill>
              </a:rPr>
              <a:t>TR </a:t>
            </a:r>
            <a:endParaRPr lang="fr-FR" sz="1400" b="1" dirty="0">
              <a:solidFill>
                <a:schemeClr val="bg1"/>
              </a:solidFill>
            </a:endParaRPr>
          </a:p>
        </p:txBody>
      </p:sp>
      <p:sp>
        <p:nvSpPr>
          <p:cNvPr id="6" name="Espace réservé du numéro de diapositive 5"/>
          <p:cNvSpPr>
            <a:spLocks noGrp="1"/>
          </p:cNvSpPr>
          <p:nvPr>
            <p:ph type="sldNum" sz="quarter" idx="12"/>
          </p:nvPr>
        </p:nvSpPr>
        <p:spPr/>
        <p:txBody>
          <a:bodyPr/>
          <a:lstStyle/>
          <a:p>
            <a:fld id="{9616618C-1E39-4B41-BC92-BB300AB0610D}" type="slidenum">
              <a:rPr lang="fr-FR" smtClean="0"/>
              <a:t>28</a:t>
            </a:fld>
            <a:endParaRPr lang="fr-FR"/>
          </a:p>
        </p:txBody>
      </p:sp>
      <p:sp>
        <p:nvSpPr>
          <p:cNvPr id="8" name="ZoneTexte 7"/>
          <p:cNvSpPr txBox="1"/>
          <p:nvPr/>
        </p:nvSpPr>
        <p:spPr>
          <a:xfrm>
            <a:off x="977086" y="5301208"/>
            <a:ext cx="2364751" cy="369332"/>
          </a:xfrm>
          <a:prstGeom prst="rect">
            <a:avLst/>
          </a:prstGeom>
          <a:noFill/>
        </p:spPr>
        <p:txBody>
          <a:bodyPr wrap="none" rtlCol="0">
            <a:spAutoFit/>
          </a:bodyPr>
          <a:lstStyle/>
          <a:p>
            <a:pPr algn="ctr"/>
            <a:r>
              <a:rPr lang="fr-FR" dirty="0" smtClean="0">
                <a:solidFill>
                  <a:schemeClr val="bg1"/>
                </a:solidFill>
              </a:rPr>
              <a:t>obtention de franges</a:t>
            </a:r>
            <a:endParaRPr lang="fr-FR" dirty="0">
              <a:solidFill>
                <a:schemeClr val="bg1"/>
              </a:solidFill>
            </a:endParaRPr>
          </a:p>
        </p:txBody>
      </p:sp>
      <p:sp>
        <p:nvSpPr>
          <p:cNvPr id="18" name="ZoneTexte 17"/>
          <p:cNvSpPr txBox="1"/>
          <p:nvPr/>
        </p:nvSpPr>
        <p:spPr>
          <a:xfrm>
            <a:off x="3406578" y="5229200"/>
            <a:ext cx="2821606" cy="646331"/>
          </a:xfrm>
          <a:prstGeom prst="rect">
            <a:avLst/>
          </a:prstGeom>
          <a:noFill/>
        </p:spPr>
        <p:txBody>
          <a:bodyPr wrap="none" rtlCol="0">
            <a:spAutoFit/>
          </a:bodyPr>
          <a:lstStyle/>
          <a:p>
            <a:pPr algn="ctr"/>
            <a:r>
              <a:rPr lang="fr-FR" dirty="0" smtClean="0">
                <a:solidFill>
                  <a:schemeClr val="bg1"/>
                </a:solidFill>
              </a:rPr>
              <a:t>interférences, diffraction</a:t>
            </a:r>
          </a:p>
          <a:p>
            <a:pPr algn="ctr"/>
            <a:r>
              <a:rPr lang="fr-FR" dirty="0" smtClean="0">
                <a:solidFill>
                  <a:schemeClr val="bg1"/>
                </a:solidFill>
              </a:rPr>
              <a:t>(TS)</a:t>
            </a:r>
            <a:endParaRPr lang="fr-FR" dirty="0">
              <a:solidFill>
                <a:schemeClr val="bg1"/>
              </a:solidFill>
            </a:endParaRPr>
          </a:p>
        </p:txBody>
      </p:sp>
      <p:sp>
        <p:nvSpPr>
          <p:cNvPr id="23" name="ZoneTexte 22"/>
          <p:cNvSpPr txBox="1"/>
          <p:nvPr/>
        </p:nvSpPr>
        <p:spPr>
          <a:xfrm>
            <a:off x="6820112" y="5446965"/>
            <a:ext cx="1712328" cy="646331"/>
          </a:xfrm>
          <a:prstGeom prst="rect">
            <a:avLst/>
          </a:prstGeom>
          <a:noFill/>
        </p:spPr>
        <p:txBody>
          <a:bodyPr wrap="none" rtlCol="0">
            <a:spAutoFit/>
          </a:bodyPr>
          <a:lstStyle/>
          <a:p>
            <a:pPr algn="ctr"/>
            <a:r>
              <a:rPr lang="fr-FR" dirty="0" smtClean="0">
                <a:solidFill>
                  <a:schemeClr val="bg1"/>
                </a:solidFill>
              </a:rPr>
              <a:t>laser, spectres</a:t>
            </a:r>
          </a:p>
          <a:p>
            <a:pPr algn="ctr"/>
            <a:r>
              <a:rPr lang="fr-FR" dirty="0" smtClean="0">
                <a:solidFill>
                  <a:schemeClr val="bg1"/>
                </a:solidFill>
              </a:rPr>
              <a:t>(1</a:t>
            </a:r>
            <a:r>
              <a:rPr lang="fr-FR" baseline="30000" dirty="0" smtClean="0">
                <a:solidFill>
                  <a:schemeClr val="bg1"/>
                </a:solidFill>
              </a:rPr>
              <a:t>ère</a:t>
            </a:r>
            <a:r>
              <a:rPr lang="fr-FR" dirty="0" smtClean="0">
                <a:solidFill>
                  <a:schemeClr val="bg1"/>
                </a:solidFill>
              </a:rPr>
              <a:t> et TS)</a:t>
            </a:r>
            <a:endParaRPr lang="fr-FR" dirty="0">
              <a:solidFill>
                <a:schemeClr val="bg1"/>
              </a:solidFill>
            </a:endParaRPr>
          </a:p>
        </p:txBody>
      </p:sp>
      <p:pic>
        <p:nvPicPr>
          <p:cNvPr id="12" name="Image 1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7379" y="3038492"/>
            <a:ext cx="7926236" cy="2766772"/>
          </a:xfrm>
          <a:prstGeom prst="rect">
            <a:avLst/>
          </a:prstGeom>
        </p:spPr>
      </p:pic>
      <mc:AlternateContent xmlns:mc="http://schemas.openxmlformats.org/markup-compatibility/2006" xmlns:a14="http://schemas.microsoft.com/office/drawing/2010/main">
        <mc:Choice Requires="a14">
          <p:sp>
            <p:nvSpPr>
              <p:cNvPr id="13" name="ZoneTexte 12"/>
              <p:cNvSpPr txBox="1"/>
              <p:nvPr/>
            </p:nvSpPr>
            <p:spPr>
              <a:xfrm>
                <a:off x="2159461" y="5862463"/>
                <a:ext cx="5056424" cy="461665"/>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r>
                  <a:rPr lang="fr-FR" b="0" dirty="0" smtClean="0"/>
                  <a:t>Selon cette hypothèse : </a:t>
                </a:r>
                <a14:m>
                  <m:oMath xmlns:m="http://schemas.openxmlformats.org/officeDocument/2006/math">
                    <m:r>
                      <a:rPr lang="fr-FR" sz="2400" b="1" i="1" smtClean="0">
                        <a:latin typeface="Cambria Math"/>
                      </a:rPr>
                      <m:t>𝒖</m:t>
                    </m:r>
                    <m:r>
                      <a:rPr lang="fr-FR" sz="2400" b="1" i="1" smtClean="0">
                        <a:latin typeface="Cambria Math"/>
                      </a:rPr>
                      <m:t>(</m:t>
                    </m:r>
                    <m:r>
                      <a:rPr lang="fr-FR" sz="2400" b="1" i="1" smtClean="0">
                        <a:latin typeface="Cambria Math"/>
                      </a:rPr>
                      <m:t>𝑺</m:t>
                    </m:r>
                    <m:r>
                      <a:rPr lang="fr-FR" sz="2400" b="1" i="1" smtClean="0">
                        <a:latin typeface="Cambria Math"/>
                      </a:rPr>
                      <m:t>)≠</m:t>
                    </m:r>
                    <m:r>
                      <a:rPr lang="fr-FR" sz="2400" b="1" i="1" smtClean="0">
                        <a:latin typeface="Cambria Math"/>
                        <a:ea typeface="Cambria Math"/>
                      </a:rPr>
                      <m:t>𝟎</m:t>
                    </m:r>
                  </m:oMath>
                </a14:m>
                <a:endParaRPr lang="fr-FR" b="1" dirty="0"/>
              </a:p>
            </p:txBody>
          </p:sp>
        </mc:Choice>
        <mc:Fallback xmlns="">
          <p:sp>
            <p:nvSpPr>
              <p:cNvPr id="13" name="ZoneTexte 12"/>
              <p:cNvSpPr txBox="1">
                <a:spLocks noRot="1" noChangeAspect="1" noMove="1" noResize="1" noEditPoints="1" noAdjustHandles="1" noChangeArrowheads="1" noChangeShapeType="1" noTextEdit="1"/>
              </p:cNvSpPr>
              <p:nvPr/>
            </p:nvSpPr>
            <p:spPr>
              <a:xfrm>
                <a:off x="2159461" y="5862463"/>
                <a:ext cx="5056424" cy="461665"/>
              </a:xfrm>
              <a:prstGeom prst="rect">
                <a:avLst/>
              </a:prstGeom>
              <a:blipFill rotWithShape="1">
                <a:blip r:embed="rId4"/>
                <a:stretch>
                  <a:fillRect/>
                </a:stretch>
              </a:blipFill>
            </p:spPr>
            <p:txBody>
              <a:bodyPr/>
              <a:lstStyle/>
              <a:p>
                <a:r>
                  <a:rPr lang="fr-FR">
                    <a:noFill/>
                  </a:rPr>
                  <a:t> </a:t>
                </a:r>
              </a:p>
            </p:txBody>
          </p:sp>
        </mc:Fallback>
      </mc:AlternateContent>
    </p:spTree>
    <p:extLst>
      <p:ext uri="{BB962C8B-B14F-4D97-AF65-F5344CB8AC3E}">
        <p14:creationId xmlns:p14="http://schemas.microsoft.com/office/powerpoint/2010/main" val="4018218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579296" cy="1143000"/>
          </a:xfrm>
        </p:spPr>
        <p:txBody>
          <a:bodyPr>
            <a:noAutofit/>
          </a:bodyPr>
          <a:lstStyle/>
          <a:p>
            <a:pPr algn="l"/>
            <a:r>
              <a:rPr lang="fr-FR" sz="3200" b="1" dirty="0" smtClean="0">
                <a:solidFill>
                  <a:schemeClr val="tx2"/>
                </a:solidFill>
              </a:rPr>
              <a:t>Une séquence de TS sur la dualité O/P</a:t>
            </a:r>
            <a:endParaRPr lang="fr-FR" sz="3200" b="1" dirty="0">
              <a:solidFill>
                <a:schemeClr val="tx2"/>
              </a:solidFill>
            </a:endParaRPr>
          </a:p>
        </p:txBody>
      </p:sp>
      <p:sp>
        <p:nvSpPr>
          <p:cNvPr id="3" name="Espace réservé du contenu 2"/>
          <p:cNvSpPr>
            <a:spLocks noGrp="1"/>
          </p:cNvSpPr>
          <p:nvPr>
            <p:ph idx="1"/>
          </p:nvPr>
        </p:nvSpPr>
        <p:spPr>
          <a:xfrm>
            <a:off x="446856" y="1240160"/>
            <a:ext cx="8157592" cy="1612776"/>
          </a:xfrm>
        </p:spPr>
        <p:txBody>
          <a:bodyPr>
            <a:noAutofit/>
          </a:bodyPr>
          <a:lstStyle/>
          <a:p>
            <a:pPr marL="0" indent="0" algn="just">
              <a:spcBef>
                <a:spcPts val="0"/>
              </a:spcBef>
              <a:buNone/>
            </a:pPr>
            <a:r>
              <a:rPr lang="fr-FR" sz="2400" b="1" dirty="0" smtClean="0">
                <a:effectLst>
                  <a:outerShdw blurRad="38100" dist="38100" dir="2700000" algn="tl">
                    <a:srgbClr val="000000">
                      <a:alpha val="43137"/>
                    </a:srgbClr>
                  </a:outerShdw>
                </a:effectLst>
                <a:hlinkClick r:id="rId3" action="ppaction://hlinkfile"/>
              </a:rPr>
              <a:t>Activité 1</a:t>
            </a:r>
            <a:r>
              <a:rPr lang="fr-FR" sz="2400" b="1" dirty="0" smtClean="0"/>
              <a:t> : mise en évidence expérimentale des quanta de lumière</a:t>
            </a:r>
          </a:p>
          <a:p>
            <a:pPr marL="0" indent="0" algn="just" defTabSz="939800">
              <a:spcBef>
                <a:spcPts val="1800"/>
              </a:spcBef>
              <a:buNone/>
            </a:pPr>
            <a:r>
              <a:rPr lang="fr-FR" sz="2400" b="1" dirty="0" smtClean="0"/>
              <a:t>Hypothèse 2</a:t>
            </a:r>
            <a:r>
              <a:rPr lang="fr-FR" sz="2400" dirty="0" smtClean="0"/>
              <a:t> : si la lumière se propage par quanta</a:t>
            </a:r>
          </a:p>
          <a:p>
            <a:pPr marL="0" indent="0" algn="just">
              <a:spcBef>
                <a:spcPts val="0"/>
              </a:spcBef>
              <a:buNone/>
            </a:pPr>
            <a:endParaRPr lang="fr-FR" sz="2000" dirty="0" smtClean="0"/>
          </a:p>
        </p:txBody>
      </p:sp>
      <p:sp>
        <p:nvSpPr>
          <p:cNvPr id="4" name="Espace réservé du pied de page 3"/>
          <p:cNvSpPr>
            <a:spLocks noGrp="1"/>
          </p:cNvSpPr>
          <p:nvPr>
            <p:ph type="ftr" sz="quarter" idx="11"/>
          </p:nvPr>
        </p:nvSpPr>
        <p:spPr/>
        <p:txBody>
          <a:bodyPr/>
          <a:lstStyle/>
          <a:p>
            <a:r>
              <a:rPr lang="fr-FR" smtClean="0"/>
              <a:t>agrégation interne de Sciences Physique - exposé</a:t>
            </a:r>
            <a:endParaRPr lang="fr-FR"/>
          </a:p>
        </p:txBody>
      </p:sp>
      <p:sp>
        <p:nvSpPr>
          <p:cNvPr id="5" name="Espace réservé de la date 4"/>
          <p:cNvSpPr>
            <a:spLocks noGrp="1"/>
          </p:cNvSpPr>
          <p:nvPr>
            <p:ph type="dt" sz="half" idx="10"/>
          </p:nvPr>
        </p:nvSpPr>
        <p:spPr>
          <a:xfrm>
            <a:off x="457200" y="6453336"/>
            <a:ext cx="514400" cy="268139"/>
          </a:xfrm>
        </p:spPr>
        <p:style>
          <a:lnRef idx="1">
            <a:schemeClr val="dk1"/>
          </a:lnRef>
          <a:fillRef idx="3">
            <a:schemeClr val="dk1"/>
          </a:fillRef>
          <a:effectRef idx="2">
            <a:schemeClr val="dk1"/>
          </a:effectRef>
          <a:fontRef idx="minor">
            <a:schemeClr val="lt1"/>
          </a:fontRef>
        </p:style>
        <p:txBody>
          <a:bodyPr tIns="0" bIns="0" anchor="ctr"/>
          <a:lstStyle/>
          <a:p>
            <a:pPr algn="ctr"/>
            <a:r>
              <a:rPr lang="fr-FR" sz="1400" b="1" smtClean="0">
                <a:solidFill>
                  <a:schemeClr val="bg1"/>
                </a:solidFill>
              </a:rPr>
              <a:t>TR </a:t>
            </a:r>
            <a:endParaRPr lang="fr-FR" sz="1400" b="1" dirty="0">
              <a:solidFill>
                <a:schemeClr val="bg1"/>
              </a:solidFill>
            </a:endParaRPr>
          </a:p>
        </p:txBody>
      </p:sp>
      <p:sp>
        <p:nvSpPr>
          <p:cNvPr id="6" name="Espace réservé du numéro de diapositive 5"/>
          <p:cNvSpPr>
            <a:spLocks noGrp="1"/>
          </p:cNvSpPr>
          <p:nvPr>
            <p:ph type="sldNum" sz="quarter" idx="12"/>
          </p:nvPr>
        </p:nvSpPr>
        <p:spPr/>
        <p:txBody>
          <a:bodyPr/>
          <a:lstStyle/>
          <a:p>
            <a:fld id="{9616618C-1E39-4B41-BC92-BB300AB0610D}" type="slidenum">
              <a:rPr lang="fr-FR" smtClean="0"/>
              <a:t>29</a:t>
            </a:fld>
            <a:endParaRPr lang="fr-FR"/>
          </a:p>
        </p:txBody>
      </p:sp>
      <p:sp>
        <p:nvSpPr>
          <p:cNvPr id="8" name="ZoneTexte 7"/>
          <p:cNvSpPr txBox="1"/>
          <p:nvPr/>
        </p:nvSpPr>
        <p:spPr>
          <a:xfrm>
            <a:off x="977086" y="5301208"/>
            <a:ext cx="2364751" cy="369332"/>
          </a:xfrm>
          <a:prstGeom prst="rect">
            <a:avLst/>
          </a:prstGeom>
          <a:noFill/>
        </p:spPr>
        <p:txBody>
          <a:bodyPr wrap="none" rtlCol="0">
            <a:spAutoFit/>
          </a:bodyPr>
          <a:lstStyle/>
          <a:p>
            <a:pPr algn="ctr"/>
            <a:r>
              <a:rPr lang="fr-FR" dirty="0" smtClean="0">
                <a:solidFill>
                  <a:schemeClr val="bg1"/>
                </a:solidFill>
              </a:rPr>
              <a:t>obtention de franges</a:t>
            </a:r>
            <a:endParaRPr lang="fr-FR" dirty="0">
              <a:solidFill>
                <a:schemeClr val="bg1"/>
              </a:solidFill>
            </a:endParaRPr>
          </a:p>
        </p:txBody>
      </p:sp>
      <p:sp>
        <p:nvSpPr>
          <p:cNvPr id="18" name="ZoneTexte 17"/>
          <p:cNvSpPr txBox="1"/>
          <p:nvPr/>
        </p:nvSpPr>
        <p:spPr>
          <a:xfrm>
            <a:off x="3406578" y="5229200"/>
            <a:ext cx="2821606" cy="646331"/>
          </a:xfrm>
          <a:prstGeom prst="rect">
            <a:avLst/>
          </a:prstGeom>
          <a:noFill/>
        </p:spPr>
        <p:txBody>
          <a:bodyPr wrap="none" rtlCol="0">
            <a:spAutoFit/>
          </a:bodyPr>
          <a:lstStyle/>
          <a:p>
            <a:pPr algn="ctr"/>
            <a:r>
              <a:rPr lang="fr-FR" dirty="0" smtClean="0">
                <a:solidFill>
                  <a:schemeClr val="bg1"/>
                </a:solidFill>
              </a:rPr>
              <a:t>interférences, diffraction</a:t>
            </a:r>
          </a:p>
          <a:p>
            <a:pPr algn="ctr"/>
            <a:r>
              <a:rPr lang="fr-FR" dirty="0" smtClean="0">
                <a:solidFill>
                  <a:schemeClr val="bg1"/>
                </a:solidFill>
              </a:rPr>
              <a:t>(TS)</a:t>
            </a:r>
            <a:endParaRPr lang="fr-FR" dirty="0">
              <a:solidFill>
                <a:schemeClr val="bg1"/>
              </a:solidFill>
            </a:endParaRPr>
          </a:p>
        </p:txBody>
      </p:sp>
      <p:sp>
        <p:nvSpPr>
          <p:cNvPr id="23" name="ZoneTexte 22"/>
          <p:cNvSpPr txBox="1"/>
          <p:nvPr/>
        </p:nvSpPr>
        <p:spPr>
          <a:xfrm>
            <a:off x="6820112" y="5446965"/>
            <a:ext cx="1712328" cy="646331"/>
          </a:xfrm>
          <a:prstGeom prst="rect">
            <a:avLst/>
          </a:prstGeom>
          <a:noFill/>
        </p:spPr>
        <p:txBody>
          <a:bodyPr wrap="none" rtlCol="0">
            <a:spAutoFit/>
          </a:bodyPr>
          <a:lstStyle/>
          <a:p>
            <a:pPr algn="ctr"/>
            <a:r>
              <a:rPr lang="fr-FR" dirty="0" smtClean="0">
                <a:solidFill>
                  <a:schemeClr val="bg1"/>
                </a:solidFill>
              </a:rPr>
              <a:t>laser, spectres</a:t>
            </a:r>
          </a:p>
          <a:p>
            <a:pPr algn="ctr"/>
            <a:r>
              <a:rPr lang="fr-FR" dirty="0" smtClean="0">
                <a:solidFill>
                  <a:schemeClr val="bg1"/>
                </a:solidFill>
              </a:rPr>
              <a:t>(1</a:t>
            </a:r>
            <a:r>
              <a:rPr lang="fr-FR" baseline="30000" dirty="0" smtClean="0">
                <a:solidFill>
                  <a:schemeClr val="bg1"/>
                </a:solidFill>
              </a:rPr>
              <a:t>ère</a:t>
            </a:r>
            <a:r>
              <a:rPr lang="fr-FR" dirty="0" smtClean="0">
                <a:solidFill>
                  <a:schemeClr val="bg1"/>
                </a:solidFill>
              </a:rPr>
              <a:t> et TS)</a:t>
            </a:r>
            <a:endParaRPr lang="fr-FR" dirty="0">
              <a:solidFill>
                <a:schemeClr val="bg1"/>
              </a:solidFill>
            </a:endParaRPr>
          </a:p>
        </p:txBody>
      </p:sp>
      <p:pic>
        <p:nvPicPr>
          <p:cNvPr id="11" name="Image 1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1560" y="2924944"/>
            <a:ext cx="7219285" cy="2520000"/>
          </a:xfrm>
          <a:prstGeom prst="rect">
            <a:avLst/>
          </a:prstGeom>
        </p:spPr>
      </p:pic>
      <mc:AlternateContent xmlns:mc="http://schemas.openxmlformats.org/markup-compatibility/2006" xmlns:a14="http://schemas.microsoft.com/office/drawing/2010/main">
        <mc:Choice Requires="a14">
          <p:sp>
            <p:nvSpPr>
              <p:cNvPr id="13" name="ZoneTexte 12"/>
              <p:cNvSpPr txBox="1"/>
              <p:nvPr/>
            </p:nvSpPr>
            <p:spPr>
              <a:xfrm>
                <a:off x="2159461" y="5862463"/>
                <a:ext cx="5056424" cy="461665"/>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r>
                  <a:rPr lang="fr-FR" b="0" dirty="0" smtClean="0"/>
                  <a:t>Selon cette hypothèse : </a:t>
                </a:r>
                <a14:m>
                  <m:oMath xmlns:m="http://schemas.openxmlformats.org/officeDocument/2006/math">
                    <m:r>
                      <a:rPr lang="fr-FR" sz="2400" b="1" i="1" smtClean="0">
                        <a:latin typeface="Cambria Math"/>
                      </a:rPr>
                      <m:t>𝒖</m:t>
                    </m:r>
                    <m:d>
                      <m:dPr>
                        <m:ctrlPr>
                          <a:rPr lang="fr-FR" sz="2400" b="1" i="1" smtClean="0">
                            <a:latin typeface="Cambria Math"/>
                          </a:rPr>
                        </m:ctrlPr>
                      </m:dPr>
                      <m:e>
                        <m:r>
                          <a:rPr lang="fr-FR" sz="2400" b="1" i="1" smtClean="0">
                            <a:latin typeface="Cambria Math"/>
                          </a:rPr>
                          <m:t>𝑺</m:t>
                        </m:r>
                      </m:e>
                    </m:d>
                    <m:r>
                      <a:rPr lang="fr-FR" sz="2400" b="1" i="1" smtClean="0">
                        <a:latin typeface="Cambria Math"/>
                        <a:ea typeface="Cambria Math"/>
                      </a:rPr>
                      <m:t>=</m:t>
                    </m:r>
                    <m:r>
                      <a:rPr lang="fr-FR" sz="2400" b="1" i="1" smtClean="0">
                        <a:latin typeface="Cambria Math"/>
                        <a:ea typeface="Cambria Math"/>
                      </a:rPr>
                      <m:t>𝟎</m:t>
                    </m:r>
                  </m:oMath>
                </a14:m>
                <a:endParaRPr lang="fr-FR" b="1" dirty="0"/>
              </a:p>
            </p:txBody>
          </p:sp>
        </mc:Choice>
        <mc:Fallback xmlns="">
          <p:sp>
            <p:nvSpPr>
              <p:cNvPr id="13" name="ZoneTexte 12"/>
              <p:cNvSpPr txBox="1">
                <a:spLocks noRot="1" noChangeAspect="1" noMove="1" noResize="1" noEditPoints="1" noAdjustHandles="1" noChangeArrowheads="1" noChangeShapeType="1" noTextEdit="1"/>
              </p:cNvSpPr>
              <p:nvPr/>
            </p:nvSpPr>
            <p:spPr>
              <a:xfrm>
                <a:off x="2159461" y="5862463"/>
                <a:ext cx="5056424" cy="461665"/>
              </a:xfrm>
              <a:prstGeom prst="rect">
                <a:avLst/>
              </a:prstGeom>
              <a:blipFill rotWithShape="1">
                <a:blip r:embed="rId5"/>
                <a:stretch>
                  <a:fillRect/>
                </a:stretch>
              </a:blipFill>
            </p:spPr>
            <p:txBody>
              <a:bodyPr/>
              <a:lstStyle/>
              <a:p>
                <a:r>
                  <a:rPr lang="fr-FR">
                    <a:noFill/>
                  </a:rPr>
                  <a:t> </a:t>
                </a:r>
              </a:p>
            </p:txBody>
          </p:sp>
        </mc:Fallback>
      </mc:AlternateContent>
    </p:spTree>
    <p:extLst>
      <p:ext uri="{BB962C8B-B14F-4D97-AF65-F5344CB8AC3E}">
        <p14:creationId xmlns:p14="http://schemas.microsoft.com/office/powerpoint/2010/main" val="617614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23528" y="908720"/>
            <a:ext cx="8712968" cy="4824536"/>
          </a:xfrm>
        </p:spPr>
        <p:txBody>
          <a:bodyPr>
            <a:noAutofit/>
          </a:bodyPr>
          <a:lstStyle/>
          <a:p>
            <a:pPr algn="l"/>
            <a:r>
              <a:rPr lang="fr-FR" sz="3600" dirty="0" smtClean="0">
                <a:solidFill>
                  <a:schemeClr val="tx2"/>
                </a:solidFill>
              </a:rPr>
              <a:t>1</a:t>
            </a:r>
            <a:r>
              <a:rPr lang="fr-FR" sz="3600" baseline="30000" dirty="0" smtClean="0">
                <a:solidFill>
                  <a:schemeClr val="tx2"/>
                </a:solidFill>
              </a:rPr>
              <a:t>ère</a:t>
            </a:r>
            <a:r>
              <a:rPr lang="fr-FR" sz="3600" dirty="0" smtClean="0">
                <a:solidFill>
                  <a:schemeClr val="tx2"/>
                </a:solidFill>
              </a:rPr>
              <a:t> partie</a:t>
            </a:r>
            <a:r>
              <a:rPr lang="fr-FR" sz="3600" b="1" dirty="0" smtClean="0">
                <a:solidFill>
                  <a:schemeClr val="tx2"/>
                </a:solidFill>
              </a:rPr>
              <a:t/>
            </a:r>
            <a:br>
              <a:rPr lang="fr-FR" sz="3600" b="1" dirty="0" smtClean="0">
                <a:solidFill>
                  <a:schemeClr val="tx2"/>
                </a:solidFill>
              </a:rPr>
            </a:br>
            <a:r>
              <a:rPr lang="fr-FR" sz="3600" b="1" dirty="0" smtClean="0">
                <a:solidFill>
                  <a:schemeClr val="tx2"/>
                </a:solidFill>
              </a:rPr>
              <a:t>Prélude à la physique quantique</a:t>
            </a:r>
            <a:r>
              <a:rPr lang="fr-FR" sz="3400" b="1" dirty="0" smtClean="0">
                <a:solidFill>
                  <a:schemeClr val="tx2"/>
                </a:solidFill>
              </a:rPr>
              <a:t/>
            </a:r>
            <a:br>
              <a:rPr lang="fr-FR" sz="3400" b="1" dirty="0" smtClean="0">
                <a:solidFill>
                  <a:schemeClr val="tx2"/>
                </a:solidFill>
              </a:rPr>
            </a:br>
            <a:r>
              <a:rPr lang="fr-FR" sz="3400" b="1" dirty="0" smtClean="0">
                <a:solidFill>
                  <a:schemeClr val="tx2"/>
                </a:solidFill>
              </a:rPr>
              <a:t/>
            </a:r>
            <a:br>
              <a:rPr lang="fr-FR" sz="3400" b="1" dirty="0" smtClean="0">
                <a:solidFill>
                  <a:schemeClr val="tx2"/>
                </a:solidFill>
              </a:rPr>
            </a:br>
            <a:r>
              <a:rPr lang="fr-FR" sz="3200" b="1" i="1" dirty="0" smtClean="0">
                <a:solidFill>
                  <a:schemeClr val="tx2"/>
                </a:solidFill>
              </a:rPr>
              <a:t>Du photon à l’équation de Schrödinger</a:t>
            </a:r>
            <a:br>
              <a:rPr lang="fr-FR" sz="3200" b="1" i="1" dirty="0" smtClean="0">
                <a:solidFill>
                  <a:schemeClr val="tx2"/>
                </a:solidFill>
              </a:rPr>
            </a:br>
            <a:r>
              <a:rPr lang="fr-FR" sz="3200" b="1" i="1" dirty="0">
                <a:solidFill>
                  <a:schemeClr val="tx2"/>
                </a:solidFill>
              </a:rPr>
              <a:t/>
            </a:r>
            <a:br>
              <a:rPr lang="fr-FR" sz="3200" b="1" i="1" dirty="0">
                <a:solidFill>
                  <a:schemeClr val="tx2"/>
                </a:solidFill>
              </a:rPr>
            </a:br>
            <a:r>
              <a:rPr lang="fr-FR" sz="2400" dirty="0" smtClean="0"/>
              <a:t>Présentation historique des expériences et concepts qui ont conduits à la théorie quantique</a:t>
            </a:r>
            <a:r>
              <a:rPr lang="fr-FR" sz="2400" dirty="0" smtClean="0">
                <a:solidFill>
                  <a:schemeClr val="tx2"/>
                </a:solidFill>
              </a:rPr>
              <a:t>.</a:t>
            </a:r>
            <a:endParaRPr lang="fr-FR" sz="2800" dirty="0">
              <a:solidFill>
                <a:schemeClr val="tx2"/>
              </a:solidFill>
            </a:endParaRPr>
          </a:p>
        </p:txBody>
      </p:sp>
      <p:sp>
        <p:nvSpPr>
          <p:cNvPr id="4" name="Espace réservé du pied de page 3"/>
          <p:cNvSpPr>
            <a:spLocks noGrp="1"/>
          </p:cNvSpPr>
          <p:nvPr>
            <p:ph type="ftr" sz="quarter" idx="11"/>
          </p:nvPr>
        </p:nvSpPr>
        <p:spPr/>
        <p:txBody>
          <a:bodyPr/>
          <a:lstStyle/>
          <a:p>
            <a:r>
              <a:rPr lang="fr-FR" smtClean="0"/>
              <a:t>agrégation interne de Sciences Physique - exposé</a:t>
            </a:r>
            <a:endParaRPr lang="fr-FR"/>
          </a:p>
        </p:txBody>
      </p:sp>
      <p:sp>
        <p:nvSpPr>
          <p:cNvPr id="5" name="Espace réservé de la date 4"/>
          <p:cNvSpPr>
            <a:spLocks noGrp="1"/>
          </p:cNvSpPr>
          <p:nvPr>
            <p:ph type="dt" sz="half" idx="10"/>
          </p:nvPr>
        </p:nvSpPr>
        <p:spPr>
          <a:xfrm>
            <a:off x="457200" y="6453336"/>
            <a:ext cx="514400" cy="268139"/>
          </a:xfrm>
        </p:spPr>
        <p:style>
          <a:lnRef idx="1">
            <a:schemeClr val="dk1"/>
          </a:lnRef>
          <a:fillRef idx="3">
            <a:schemeClr val="dk1"/>
          </a:fillRef>
          <a:effectRef idx="2">
            <a:schemeClr val="dk1"/>
          </a:effectRef>
          <a:fontRef idx="minor">
            <a:schemeClr val="lt1"/>
          </a:fontRef>
        </p:style>
        <p:txBody>
          <a:bodyPr tIns="0" bIns="0" anchor="ctr"/>
          <a:lstStyle/>
          <a:p>
            <a:pPr algn="ctr"/>
            <a:r>
              <a:rPr lang="fr-FR" sz="1400" b="1" smtClean="0">
                <a:solidFill>
                  <a:schemeClr val="bg1"/>
                </a:solidFill>
              </a:rPr>
              <a:t>TR </a:t>
            </a:r>
            <a:endParaRPr lang="fr-FR" sz="1400" b="1" dirty="0">
              <a:solidFill>
                <a:schemeClr val="bg1"/>
              </a:solidFill>
            </a:endParaRPr>
          </a:p>
        </p:txBody>
      </p:sp>
      <p:sp>
        <p:nvSpPr>
          <p:cNvPr id="6" name="Espace réservé du numéro de diapositive 5"/>
          <p:cNvSpPr>
            <a:spLocks noGrp="1"/>
          </p:cNvSpPr>
          <p:nvPr>
            <p:ph type="sldNum" sz="quarter" idx="12"/>
          </p:nvPr>
        </p:nvSpPr>
        <p:spPr/>
        <p:txBody>
          <a:bodyPr/>
          <a:lstStyle/>
          <a:p>
            <a:fld id="{9616618C-1E39-4B41-BC92-BB300AB0610D}" type="slidenum">
              <a:rPr lang="fr-FR" smtClean="0"/>
              <a:t>3</a:t>
            </a:fld>
            <a:endParaRPr lang="fr-FR"/>
          </a:p>
        </p:txBody>
      </p:sp>
    </p:spTree>
    <p:extLst>
      <p:ext uri="{BB962C8B-B14F-4D97-AF65-F5344CB8AC3E}">
        <p14:creationId xmlns:p14="http://schemas.microsoft.com/office/powerpoint/2010/main" val="379193916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579296" cy="1143000"/>
          </a:xfrm>
        </p:spPr>
        <p:txBody>
          <a:bodyPr>
            <a:noAutofit/>
          </a:bodyPr>
          <a:lstStyle/>
          <a:p>
            <a:pPr algn="l"/>
            <a:r>
              <a:rPr lang="fr-FR" sz="3200" b="1" dirty="0" smtClean="0">
                <a:solidFill>
                  <a:schemeClr val="tx2"/>
                </a:solidFill>
              </a:rPr>
              <a:t>Une séquence de TS sur la dualité O/P</a:t>
            </a:r>
            <a:endParaRPr lang="fr-FR" sz="3200" b="1" dirty="0">
              <a:solidFill>
                <a:schemeClr val="tx2"/>
              </a:solidFill>
            </a:endParaRPr>
          </a:p>
        </p:txBody>
      </p:sp>
      <p:sp>
        <p:nvSpPr>
          <p:cNvPr id="3" name="Espace réservé du contenu 2"/>
          <p:cNvSpPr>
            <a:spLocks noGrp="1"/>
          </p:cNvSpPr>
          <p:nvPr>
            <p:ph idx="1"/>
          </p:nvPr>
        </p:nvSpPr>
        <p:spPr>
          <a:xfrm>
            <a:off x="446856" y="1240160"/>
            <a:ext cx="8157592" cy="1612776"/>
          </a:xfrm>
        </p:spPr>
        <p:txBody>
          <a:bodyPr>
            <a:noAutofit/>
          </a:bodyPr>
          <a:lstStyle/>
          <a:p>
            <a:pPr marL="0" indent="0" algn="just">
              <a:spcBef>
                <a:spcPts val="0"/>
              </a:spcBef>
              <a:buNone/>
            </a:pPr>
            <a:r>
              <a:rPr lang="fr-FR" sz="2400" b="1" dirty="0" smtClean="0">
                <a:effectLst>
                  <a:outerShdw blurRad="38100" dist="38100" dir="2700000" algn="tl">
                    <a:srgbClr val="000000">
                      <a:alpha val="43137"/>
                    </a:srgbClr>
                  </a:outerShdw>
                </a:effectLst>
              </a:rPr>
              <a:t>Activité 1</a:t>
            </a:r>
            <a:r>
              <a:rPr lang="fr-FR" sz="2400" b="1" dirty="0" smtClean="0"/>
              <a:t> : mise en évidence expérimentale des quanta de lumière</a:t>
            </a:r>
          </a:p>
        </p:txBody>
      </p:sp>
      <p:sp>
        <p:nvSpPr>
          <p:cNvPr id="4" name="Espace réservé du pied de page 3"/>
          <p:cNvSpPr>
            <a:spLocks noGrp="1"/>
          </p:cNvSpPr>
          <p:nvPr>
            <p:ph type="ftr" sz="quarter" idx="11"/>
          </p:nvPr>
        </p:nvSpPr>
        <p:spPr/>
        <p:txBody>
          <a:bodyPr/>
          <a:lstStyle/>
          <a:p>
            <a:r>
              <a:rPr lang="fr-FR" smtClean="0"/>
              <a:t>agrégation interne de Sciences Physique - exposé</a:t>
            </a:r>
            <a:endParaRPr lang="fr-FR"/>
          </a:p>
        </p:txBody>
      </p:sp>
      <p:sp>
        <p:nvSpPr>
          <p:cNvPr id="5" name="Espace réservé de la date 4"/>
          <p:cNvSpPr>
            <a:spLocks noGrp="1"/>
          </p:cNvSpPr>
          <p:nvPr>
            <p:ph type="dt" sz="half" idx="10"/>
          </p:nvPr>
        </p:nvSpPr>
        <p:spPr>
          <a:xfrm>
            <a:off x="457200" y="6453336"/>
            <a:ext cx="514400" cy="268139"/>
          </a:xfrm>
        </p:spPr>
        <p:style>
          <a:lnRef idx="1">
            <a:schemeClr val="dk1"/>
          </a:lnRef>
          <a:fillRef idx="3">
            <a:schemeClr val="dk1"/>
          </a:fillRef>
          <a:effectRef idx="2">
            <a:schemeClr val="dk1"/>
          </a:effectRef>
          <a:fontRef idx="minor">
            <a:schemeClr val="lt1"/>
          </a:fontRef>
        </p:style>
        <p:txBody>
          <a:bodyPr tIns="0" bIns="0" anchor="ctr"/>
          <a:lstStyle/>
          <a:p>
            <a:pPr algn="ctr"/>
            <a:r>
              <a:rPr lang="fr-FR" sz="1400" b="1" smtClean="0">
                <a:solidFill>
                  <a:schemeClr val="bg1"/>
                </a:solidFill>
              </a:rPr>
              <a:t>TR </a:t>
            </a:r>
            <a:endParaRPr lang="fr-FR" sz="1400" b="1" dirty="0">
              <a:solidFill>
                <a:schemeClr val="bg1"/>
              </a:solidFill>
            </a:endParaRPr>
          </a:p>
        </p:txBody>
      </p:sp>
      <p:sp>
        <p:nvSpPr>
          <p:cNvPr id="6" name="Espace réservé du numéro de diapositive 5"/>
          <p:cNvSpPr>
            <a:spLocks noGrp="1"/>
          </p:cNvSpPr>
          <p:nvPr>
            <p:ph type="sldNum" sz="quarter" idx="12"/>
          </p:nvPr>
        </p:nvSpPr>
        <p:spPr/>
        <p:txBody>
          <a:bodyPr/>
          <a:lstStyle/>
          <a:p>
            <a:fld id="{9616618C-1E39-4B41-BC92-BB300AB0610D}" type="slidenum">
              <a:rPr lang="fr-FR" smtClean="0"/>
              <a:t>30</a:t>
            </a:fld>
            <a:endParaRPr lang="fr-FR"/>
          </a:p>
        </p:txBody>
      </p:sp>
      <p:sp>
        <p:nvSpPr>
          <p:cNvPr id="8" name="ZoneTexte 7"/>
          <p:cNvSpPr txBox="1"/>
          <p:nvPr/>
        </p:nvSpPr>
        <p:spPr>
          <a:xfrm>
            <a:off x="977086" y="5301208"/>
            <a:ext cx="2364751" cy="369332"/>
          </a:xfrm>
          <a:prstGeom prst="rect">
            <a:avLst/>
          </a:prstGeom>
          <a:noFill/>
        </p:spPr>
        <p:txBody>
          <a:bodyPr wrap="none" rtlCol="0">
            <a:spAutoFit/>
          </a:bodyPr>
          <a:lstStyle/>
          <a:p>
            <a:pPr algn="ctr"/>
            <a:r>
              <a:rPr lang="fr-FR" dirty="0" smtClean="0">
                <a:solidFill>
                  <a:schemeClr val="bg1"/>
                </a:solidFill>
              </a:rPr>
              <a:t>obtention de franges</a:t>
            </a:r>
            <a:endParaRPr lang="fr-FR" dirty="0">
              <a:solidFill>
                <a:schemeClr val="bg1"/>
              </a:solidFill>
            </a:endParaRPr>
          </a:p>
        </p:txBody>
      </p:sp>
      <p:sp>
        <p:nvSpPr>
          <p:cNvPr id="18" name="ZoneTexte 17"/>
          <p:cNvSpPr txBox="1"/>
          <p:nvPr/>
        </p:nvSpPr>
        <p:spPr>
          <a:xfrm>
            <a:off x="3406578" y="5229200"/>
            <a:ext cx="2821606" cy="646331"/>
          </a:xfrm>
          <a:prstGeom prst="rect">
            <a:avLst/>
          </a:prstGeom>
          <a:noFill/>
        </p:spPr>
        <p:txBody>
          <a:bodyPr wrap="none" rtlCol="0">
            <a:spAutoFit/>
          </a:bodyPr>
          <a:lstStyle/>
          <a:p>
            <a:pPr algn="ctr"/>
            <a:r>
              <a:rPr lang="fr-FR" dirty="0" smtClean="0">
                <a:solidFill>
                  <a:schemeClr val="bg1"/>
                </a:solidFill>
              </a:rPr>
              <a:t>interférences, diffraction</a:t>
            </a:r>
          </a:p>
          <a:p>
            <a:pPr algn="ctr"/>
            <a:r>
              <a:rPr lang="fr-FR" dirty="0" smtClean="0">
                <a:solidFill>
                  <a:schemeClr val="bg1"/>
                </a:solidFill>
              </a:rPr>
              <a:t>(TS)</a:t>
            </a:r>
            <a:endParaRPr lang="fr-FR" dirty="0">
              <a:solidFill>
                <a:schemeClr val="bg1"/>
              </a:solidFill>
            </a:endParaRPr>
          </a:p>
        </p:txBody>
      </p:sp>
      <p:sp>
        <p:nvSpPr>
          <p:cNvPr id="23" name="ZoneTexte 22"/>
          <p:cNvSpPr txBox="1"/>
          <p:nvPr/>
        </p:nvSpPr>
        <p:spPr>
          <a:xfrm>
            <a:off x="6820112" y="5446965"/>
            <a:ext cx="1712328" cy="646331"/>
          </a:xfrm>
          <a:prstGeom prst="rect">
            <a:avLst/>
          </a:prstGeom>
          <a:noFill/>
        </p:spPr>
        <p:txBody>
          <a:bodyPr wrap="none" rtlCol="0">
            <a:spAutoFit/>
          </a:bodyPr>
          <a:lstStyle/>
          <a:p>
            <a:pPr algn="ctr"/>
            <a:r>
              <a:rPr lang="fr-FR" dirty="0" smtClean="0">
                <a:solidFill>
                  <a:schemeClr val="bg1"/>
                </a:solidFill>
              </a:rPr>
              <a:t>laser, spectres</a:t>
            </a:r>
          </a:p>
          <a:p>
            <a:pPr algn="ctr"/>
            <a:r>
              <a:rPr lang="fr-FR" dirty="0" smtClean="0">
                <a:solidFill>
                  <a:schemeClr val="bg1"/>
                </a:solidFill>
              </a:rPr>
              <a:t>(1</a:t>
            </a:r>
            <a:r>
              <a:rPr lang="fr-FR" baseline="30000" dirty="0" smtClean="0">
                <a:solidFill>
                  <a:schemeClr val="bg1"/>
                </a:solidFill>
              </a:rPr>
              <a:t>ère</a:t>
            </a:r>
            <a:r>
              <a:rPr lang="fr-FR" dirty="0" smtClean="0">
                <a:solidFill>
                  <a:schemeClr val="bg1"/>
                </a:solidFill>
              </a:rPr>
              <a:t> et TS)</a:t>
            </a:r>
            <a:endParaRPr lang="fr-FR" dirty="0">
              <a:solidFill>
                <a:schemeClr val="bg1"/>
              </a:solidFill>
            </a:endParaRPr>
          </a:p>
        </p:txBody>
      </p:sp>
      <p:graphicFrame>
        <p:nvGraphicFramePr>
          <p:cNvPr id="14" name="Tableau 13"/>
          <p:cNvGraphicFramePr>
            <a:graphicFrameLocks noGrp="1"/>
          </p:cNvGraphicFramePr>
          <p:nvPr>
            <p:extLst>
              <p:ext uri="{D42A27DB-BD31-4B8C-83A1-F6EECF244321}">
                <p14:modId xmlns:p14="http://schemas.microsoft.com/office/powerpoint/2010/main" val="3839988836"/>
              </p:ext>
            </p:extLst>
          </p:nvPr>
        </p:nvGraphicFramePr>
        <p:xfrm>
          <a:off x="539552" y="2374736"/>
          <a:ext cx="8208912" cy="3718560"/>
        </p:xfrm>
        <a:graphic>
          <a:graphicData uri="http://schemas.openxmlformats.org/drawingml/2006/table">
            <a:tbl>
              <a:tblPr>
                <a:tableStyleId>{616DA210-FB5B-4158-B5E0-FEB733F419BA}</a:tableStyleId>
              </a:tblPr>
              <a:tblGrid>
                <a:gridCol w="3456384"/>
                <a:gridCol w="4752528"/>
              </a:tblGrid>
              <a:tr h="2664296">
                <a:tc>
                  <a:txBody>
                    <a:bodyPr/>
                    <a:lstStyle/>
                    <a:p>
                      <a:pPr algn="ctr">
                        <a:spcAft>
                          <a:spcPts val="0"/>
                        </a:spcAft>
                      </a:pPr>
                      <a:r>
                        <a:rPr lang="fr-FR" sz="2000" b="1" dirty="0">
                          <a:solidFill>
                            <a:schemeClr val="accent5">
                              <a:lumMod val="50000"/>
                            </a:schemeClr>
                          </a:solidFill>
                          <a:effectLst/>
                        </a:rPr>
                        <a:t>Notions et contenus : </a:t>
                      </a:r>
                    </a:p>
                    <a:p>
                      <a:endParaRPr lang="fr-FR" sz="1600" b="0" i="0" u="none" strike="noStrike" kern="1200" baseline="0" dirty="0" smtClean="0">
                        <a:solidFill>
                          <a:schemeClr val="tx1"/>
                        </a:solidFill>
                        <a:effectLst/>
                        <a:latin typeface="+mn-lt"/>
                        <a:ea typeface="+mn-ea"/>
                        <a:cs typeface="+mn-cs"/>
                      </a:endParaRPr>
                    </a:p>
                    <a:p>
                      <a:r>
                        <a:rPr lang="fr-FR" sz="1600" b="1" i="0" u="none" strike="noStrike" kern="1200" baseline="0" dirty="0" smtClean="0">
                          <a:solidFill>
                            <a:schemeClr val="tx1"/>
                          </a:solidFill>
                          <a:latin typeface="+mn-lt"/>
                          <a:ea typeface="+mn-ea"/>
                          <a:cs typeface="+mn-cs"/>
                        </a:rPr>
                        <a:t>Dualité onde-particule</a:t>
                      </a:r>
                    </a:p>
                    <a:p>
                      <a:r>
                        <a:rPr lang="fr-FR" sz="1600" b="0" i="0" u="none" strike="noStrike" kern="1200" baseline="0" dirty="0" smtClean="0">
                          <a:solidFill>
                            <a:schemeClr val="tx1"/>
                          </a:solidFill>
                          <a:latin typeface="+mn-lt"/>
                          <a:ea typeface="+mn-ea"/>
                          <a:cs typeface="+mn-cs"/>
                        </a:rPr>
                        <a:t>Photon et onde lumineuse. </a:t>
                      </a:r>
                    </a:p>
                    <a:p>
                      <a:endParaRPr lang="fr-FR" sz="1600" b="0" i="0" u="none" strike="noStrike" kern="1200" baseline="0" dirty="0" smtClean="0">
                        <a:solidFill>
                          <a:schemeClr val="tx1"/>
                        </a:solidFill>
                        <a:latin typeface="+mn-lt"/>
                        <a:ea typeface="+mn-ea"/>
                        <a:cs typeface="+mn-cs"/>
                      </a:endParaRPr>
                    </a:p>
                    <a:p>
                      <a:r>
                        <a:rPr lang="fr-FR" sz="1600" b="0" i="0" u="none" strike="noStrike" kern="1200" baseline="0" dirty="0" smtClean="0">
                          <a:solidFill>
                            <a:schemeClr val="tx1"/>
                          </a:solidFill>
                          <a:latin typeface="+mn-lt"/>
                          <a:ea typeface="+mn-ea"/>
                          <a:cs typeface="+mn-cs"/>
                        </a:rPr>
                        <a:t>Particule matérielle et onde de matière ; relation de de Broglie.</a:t>
                      </a:r>
                    </a:p>
                    <a:p>
                      <a:endParaRPr lang="fr-FR" sz="1600" b="0" i="0" u="none" strike="noStrike" kern="1200" baseline="0" dirty="0" smtClean="0">
                        <a:solidFill>
                          <a:schemeClr val="tx1"/>
                        </a:solidFill>
                        <a:latin typeface="+mn-lt"/>
                        <a:ea typeface="+mn-ea"/>
                        <a:cs typeface="+mn-cs"/>
                      </a:endParaRPr>
                    </a:p>
                    <a:p>
                      <a:endParaRPr lang="fr-FR" sz="1600" b="0" i="0" u="none" strike="noStrike" kern="1200" baseline="0" dirty="0" smtClean="0">
                        <a:solidFill>
                          <a:schemeClr val="tx1"/>
                        </a:solidFill>
                        <a:latin typeface="+mn-lt"/>
                        <a:ea typeface="+mn-ea"/>
                        <a:cs typeface="+mn-cs"/>
                      </a:endParaRPr>
                    </a:p>
                    <a:p>
                      <a:endParaRPr lang="fr-FR" sz="1600" b="0" i="0" u="none" strike="noStrike" kern="1200" baseline="0" dirty="0" smtClean="0">
                        <a:solidFill>
                          <a:schemeClr val="tx1"/>
                        </a:solidFill>
                        <a:latin typeface="+mn-lt"/>
                        <a:ea typeface="+mn-ea"/>
                        <a:cs typeface="+mn-cs"/>
                      </a:endParaRPr>
                    </a:p>
                    <a:p>
                      <a:endParaRPr lang="fr-FR" sz="1600" b="0" i="0" u="none" strike="noStrike" kern="1200" baseline="0" dirty="0" smtClean="0">
                        <a:solidFill>
                          <a:schemeClr val="tx1"/>
                        </a:solidFill>
                        <a:latin typeface="+mn-lt"/>
                        <a:ea typeface="+mn-ea"/>
                        <a:cs typeface="+mn-cs"/>
                      </a:endParaRPr>
                    </a:p>
                    <a:p>
                      <a:endParaRPr lang="fr-FR" sz="1600" b="0" i="0" u="none" strike="noStrike" kern="1200" baseline="0" dirty="0" smtClean="0">
                        <a:solidFill>
                          <a:schemeClr val="tx1"/>
                        </a:solidFill>
                        <a:latin typeface="+mn-lt"/>
                        <a:ea typeface="+mn-ea"/>
                        <a:cs typeface="+mn-cs"/>
                      </a:endParaRPr>
                    </a:p>
                    <a:p>
                      <a:r>
                        <a:rPr lang="fr-FR" sz="1600" b="0" i="0" u="none" strike="noStrike" kern="1200" baseline="0" dirty="0" smtClean="0">
                          <a:solidFill>
                            <a:schemeClr val="tx1"/>
                          </a:solidFill>
                          <a:latin typeface="+mn-lt"/>
                          <a:ea typeface="+mn-ea"/>
                          <a:cs typeface="+mn-cs"/>
                        </a:rPr>
                        <a:t>Interférences photon par photon, particule de  matière par particule de matière.</a:t>
                      </a:r>
                      <a:endParaRPr lang="fr-FR" sz="1600" dirty="0">
                        <a:effectLst/>
                      </a:endParaRPr>
                    </a:p>
                  </a:txBody>
                  <a:tcPr marL="44450" marR="44450" marT="0" marB="0"/>
                </a:tc>
                <a:tc>
                  <a:txBody>
                    <a:bodyPr/>
                    <a:lstStyle/>
                    <a:p>
                      <a:pPr algn="ctr">
                        <a:spcAft>
                          <a:spcPts val="0"/>
                        </a:spcAft>
                      </a:pPr>
                      <a:r>
                        <a:rPr lang="fr-FR" sz="2000" b="1" dirty="0">
                          <a:solidFill>
                            <a:schemeClr val="accent5">
                              <a:lumMod val="50000"/>
                            </a:schemeClr>
                          </a:solidFill>
                          <a:effectLst/>
                        </a:rPr>
                        <a:t>Compétences exigibles</a:t>
                      </a:r>
                    </a:p>
                    <a:p>
                      <a:endParaRPr lang="fr-FR" sz="1600" b="0" i="0" u="none" strike="noStrike" kern="1200" baseline="0" dirty="0" smtClean="0">
                        <a:solidFill>
                          <a:schemeClr val="tx1"/>
                        </a:solidFill>
                        <a:latin typeface="+mn-lt"/>
                        <a:ea typeface="+mn-ea"/>
                        <a:cs typeface="+mn-cs"/>
                      </a:endParaRPr>
                    </a:p>
                    <a:p>
                      <a:pPr marL="285750" indent="-285750">
                        <a:buFont typeface="Century Schoolbook" pitchFamily="18" charset="0"/>
                        <a:buChar char="−"/>
                      </a:pPr>
                      <a:r>
                        <a:rPr lang="fr-FR" sz="1600" b="1" i="0" u="none" strike="noStrike" kern="1200" baseline="0" dirty="0" smtClean="0">
                          <a:solidFill>
                            <a:schemeClr val="accent6">
                              <a:lumMod val="75000"/>
                            </a:schemeClr>
                          </a:solidFill>
                          <a:latin typeface="+mn-lt"/>
                          <a:ea typeface="+mn-ea"/>
                          <a:cs typeface="+mn-cs"/>
                        </a:rPr>
                        <a:t>Savoir que la lumière présente des aspects ondulatoire et particulaire</a:t>
                      </a:r>
                      <a:r>
                        <a:rPr lang="fr-FR" sz="1600" b="0" i="0" u="none" strike="noStrike" kern="1200" baseline="0" dirty="0" smtClean="0">
                          <a:solidFill>
                            <a:schemeClr val="tx1"/>
                          </a:solidFill>
                          <a:latin typeface="+mn-lt"/>
                          <a:ea typeface="+mn-ea"/>
                          <a:cs typeface="+mn-cs"/>
                        </a:rPr>
                        <a:t>.</a:t>
                      </a:r>
                    </a:p>
                    <a:p>
                      <a:pPr marL="285750" indent="-285750">
                        <a:buFont typeface="Century Schoolbook" pitchFamily="18" charset="0"/>
                        <a:buChar char="−"/>
                      </a:pPr>
                      <a:endParaRPr lang="fr-FR" sz="1600" b="0" i="0" u="none" strike="noStrike" kern="1200" baseline="0" dirty="0" smtClean="0">
                        <a:solidFill>
                          <a:schemeClr val="tx1"/>
                        </a:solidFill>
                        <a:latin typeface="+mn-lt"/>
                        <a:ea typeface="+mn-ea"/>
                        <a:cs typeface="+mn-cs"/>
                      </a:endParaRPr>
                    </a:p>
                    <a:p>
                      <a:pPr marL="285750" indent="-285750">
                        <a:buFont typeface="Century Schoolbook" pitchFamily="18" charset="0"/>
                        <a:buChar char="−"/>
                      </a:pPr>
                      <a:r>
                        <a:rPr lang="fr-FR" sz="1600" b="0" i="0" u="none" strike="noStrike" kern="1200" baseline="0" dirty="0" smtClean="0">
                          <a:solidFill>
                            <a:schemeClr val="tx1"/>
                          </a:solidFill>
                          <a:latin typeface="+mn-lt"/>
                          <a:ea typeface="+mn-ea"/>
                          <a:cs typeface="+mn-cs"/>
                        </a:rPr>
                        <a:t>Extraire et exploiter des informations sur les ondes de matière et sur la dualité onde-particule.</a:t>
                      </a:r>
                    </a:p>
                    <a:p>
                      <a:pPr marL="285750" marR="0" indent="-285750" algn="l" defTabSz="914400" rtl="0" eaLnBrk="1" fontAlgn="auto" latinLnBrk="0" hangingPunct="1">
                        <a:lnSpc>
                          <a:spcPct val="100000"/>
                        </a:lnSpc>
                        <a:spcBef>
                          <a:spcPts val="0"/>
                        </a:spcBef>
                        <a:spcAft>
                          <a:spcPts val="0"/>
                        </a:spcAft>
                        <a:buClrTx/>
                        <a:buSzTx/>
                        <a:buFont typeface="Century Schoolbook" pitchFamily="18" charset="0"/>
                        <a:buChar char="−"/>
                        <a:tabLst/>
                        <a:defRPr/>
                      </a:pPr>
                      <a:r>
                        <a:rPr lang="fr-FR" sz="1600" b="0" i="0" u="none" strike="noStrike" kern="1200" baseline="0" dirty="0" smtClean="0">
                          <a:solidFill>
                            <a:schemeClr val="tx1"/>
                          </a:solidFill>
                          <a:latin typeface="+mn-lt"/>
                          <a:ea typeface="+mn-ea"/>
                          <a:cs typeface="+mn-cs"/>
                        </a:rPr>
                        <a:t>Connaître et utiliser la relation </a:t>
                      </a:r>
                      <a:r>
                        <a:rPr lang="fr-FR" sz="1600" b="0" i="1" u="none" strike="noStrike" kern="1200" baseline="0" dirty="0" smtClean="0">
                          <a:solidFill>
                            <a:schemeClr val="tx1"/>
                          </a:solidFill>
                          <a:latin typeface="+mn-lt"/>
                          <a:ea typeface="+mn-ea"/>
                          <a:cs typeface="+mn-cs"/>
                        </a:rPr>
                        <a:t>p = h/</a:t>
                      </a:r>
                      <a:r>
                        <a:rPr lang="fr-FR" sz="1600" b="0" i="0" u="none" strike="noStrike" kern="1200" baseline="0" dirty="0" smtClean="0">
                          <a:solidFill>
                            <a:schemeClr val="tx1"/>
                          </a:solidFill>
                          <a:latin typeface="+mn-lt"/>
                          <a:ea typeface="+mn-ea"/>
                          <a:cs typeface="+mn-cs"/>
                        </a:rPr>
                        <a:t>λ.</a:t>
                      </a:r>
                    </a:p>
                    <a:p>
                      <a:pPr marL="285750" indent="-285750">
                        <a:buFont typeface="Century Schoolbook" pitchFamily="18" charset="0"/>
                        <a:buChar char="−"/>
                      </a:pPr>
                      <a:r>
                        <a:rPr lang="fr-FR" sz="1600" b="0" i="0" u="none" strike="noStrike" kern="1200" baseline="0" dirty="0" smtClean="0">
                          <a:solidFill>
                            <a:schemeClr val="tx1"/>
                          </a:solidFill>
                          <a:latin typeface="+mn-lt"/>
                          <a:ea typeface="+mn-ea"/>
                          <a:cs typeface="+mn-cs"/>
                        </a:rPr>
                        <a:t>Identifier des situations physiques où le caractère ondulatoire de la matière est significatif.</a:t>
                      </a:r>
                    </a:p>
                    <a:p>
                      <a:pPr marL="285750" indent="-285750">
                        <a:buFont typeface="Century Schoolbook" pitchFamily="18" charset="0"/>
                        <a:buChar char="−"/>
                      </a:pPr>
                      <a:r>
                        <a:rPr lang="fr-FR" sz="1600" b="0" i="0" u="none" strike="noStrike" kern="1200" baseline="0" dirty="0" smtClean="0">
                          <a:solidFill>
                            <a:schemeClr val="tx1"/>
                          </a:solidFill>
                          <a:latin typeface="+mn-lt"/>
                          <a:ea typeface="+mn-ea"/>
                          <a:cs typeface="+mn-cs"/>
                        </a:rPr>
                        <a:t>Extraire et exploiter des informations sur les phénomènes quantiques pour mettre en évidence leur aspect probabiliste.</a:t>
                      </a:r>
                      <a:endParaRPr lang="fr-FR" sz="1600" dirty="0">
                        <a:effectLst/>
                      </a:endParaRPr>
                    </a:p>
                  </a:txBody>
                  <a:tcPr marL="44450" marR="44450" marT="0" marB="0"/>
                </a:tc>
              </a:tr>
            </a:tbl>
          </a:graphicData>
        </a:graphic>
      </p:graphicFrame>
    </p:spTree>
    <p:extLst>
      <p:ext uri="{BB962C8B-B14F-4D97-AF65-F5344CB8AC3E}">
        <p14:creationId xmlns:p14="http://schemas.microsoft.com/office/powerpoint/2010/main" val="328148414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579296" cy="1143000"/>
          </a:xfrm>
        </p:spPr>
        <p:txBody>
          <a:bodyPr>
            <a:noAutofit/>
          </a:bodyPr>
          <a:lstStyle/>
          <a:p>
            <a:pPr algn="l"/>
            <a:r>
              <a:rPr lang="fr-FR" sz="3200" b="1" dirty="0" smtClean="0">
                <a:solidFill>
                  <a:schemeClr val="tx2"/>
                </a:solidFill>
              </a:rPr>
              <a:t>Une séquence de TS sur la dualité O/P</a:t>
            </a:r>
            <a:endParaRPr lang="fr-FR" sz="3200" b="1" dirty="0">
              <a:solidFill>
                <a:schemeClr val="tx2"/>
              </a:solidFill>
            </a:endParaRPr>
          </a:p>
        </p:txBody>
      </p:sp>
      <p:sp>
        <p:nvSpPr>
          <p:cNvPr id="3" name="Espace réservé du contenu 2"/>
          <p:cNvSpPr>
            <a:spLocks noGrp="1"/>
          </p:cNvSpPr>
          <p:nvPr>
            <p:ph idx="1"/>
          </p:nvPr>
        </p:nvSpPr>
        <p:spPr>
          <a:xfrm>
            <a:off x="446856" y="1240160"/>
            <a:ext cx="8157592" cy="964704"/>
          </a:xfrm>
        </p:spPr>
        <p:txBody>
          <a:bodyPr>
            <a:noAutofit/>
          </a:bodyPr>
          <a:lstStyle/>
          <a:p>
            <a:pPr marL="0" indent="0" algn="just">
              <a:spcBef>
                <a:spcPts val="0"/>
              </a:spcBef>
              <a:buNone/>
            </a:pPr>
            <a:r>
              <a:rPr lang="fr-FR" sz="2400" b="1" dirty="0" smtClean="0">
                <a:effectLst>
                  <a:outerShdw blurRad="38100" dist="38100" dir="2700000" algn="tl">
                    <a:srgbClr val="000000">
                      <a:alpha val="43137"/>
                    </a:srgbClr>
                  </a:outerShdw>
                </a:effectLst>
              </a:rPr>
              <a:t>Activité 2</a:t>
            </a:r>
            <a:r>
              <a:rPr lang="fr-FR" sz="2400" b="1" dirty="0" smtClean="0"/>
              <a:t> : les deux facettes de la lumière</a:t>
            </a:r>
            <a:endParaRPr lang="fr-FR" sz="2400" i="1" dirty="0"/>
          </a:p>
        </p:txBody>
      </p:sp>
      <p:sp>
        <p:nvSpPr>
          <p:cNvPr id="4" name="Espace réservé du pied de page 3"/>
          <p:cNvSpPr>
            <a:spLocks noGrp="1"/>
          </p:cNvSpPr>
          <p:nvPr>
            <p:ph type="ftr" sz="quarter" idx="11"/>
          </p:nvPr>
        </p:nvSpPr>
        <p:spPr/>
        <p:txBody>
          <a:bodyPr/>
          <a:lstStyle/>
          <a:p>
            <a:r>
              <a:rPr lang="fr-FR" smtClean="0"/>
              <a:t>agrégation interne de Sciences Physique - exposé</a:t>
            </a:r>
            <a:endParaRPr lang="fr-FR"/>
          </a:p>
        </p:txBody>
      </p:sp>
      <p:sp>
        <p:nvSpPr>
          <p:cNvPr id="5" name="Espace réservé de la date 4"/>
          <p:cNvSpPr>
            <a:spLocks noGrp="1"/>
          </p:cNvSpPr>
          <p:nvPr>
            <p:ph type="dt" sz="half" idx="10"/>
          </p:nvPr>
        </p:nvSpPr>
        <p:spPr>
          <a:xfrm>
            <a:off x="457200" y="6453336"/>
            <a:ext cx="514400" cy="268139"/>
          </a:xfrm>
        </p:spPr>
        <p:style>
          <a:lnRef idx="1">
            <a:schemeClr val="dk1"/>
          </a:lnRef>
          <a:fillRef idx="3">
            <a:schemeClr val="dk1"/>
          </a:fillRef>
          <a:effectRef idx="2">
            <a:schemeClr val="dk1"/>
          </a:effectRef>
          <a:fontRef idx="minor">
            <a:schemeClr val="lt1"/>
          </a:fontRef>
        </p:style>
        <p:txBody>
          <a:bodyPr tIns="0" bIns="0" anchor="ctr"/>
          <a:lstStyle/>
          <a:p>
            <a:pPr algn="ctr"/>
            <a:r>
              <a:rPr lang="fr-FR" sz="1400" b="1" smtClean="0">
                <a:solidFill>
                  <a:schemeClr val="bg1"/>
                </a:solidFill>
              </a:rPr>
              <a:t>TR </a:t>
            </a:r>
            <a:endParaRPr lang="fr-FR" sz="1400" b="1" dirty="0">
              <a:solidFill>
                <a:schemeClr val="bg1"/>
              </a:solidFill>
            </a:endParaRPr>
          </a:p>
        </p:txBody>
      </p:sp>
      <p:sp>
        <p:nvSpPr>
          <p:cNvPr id="6" name="Espace réservé du numéro de diapositive 5"/>
          <p:cNvSpPr>
            <a:spLocks noGrp="1"/>
          </p:cNvSpPr>
          <p:nvPr>
            <p:ph type="sldNum" sz="quarter" idx="12"/>
          </p:nvPr>
        </p:nvSpPr>
        <p:spPr/>
        <p:txBody>
          <a:bodyPr/>
          <a:lstStyle/>
          <a:p>
            <a:fld id="{9616618C-1E39-4B41-BC92-BB300AB0610D}" type="slidenum">
              <a:rPr lang="fr-FR" smtClean="0"/>
              <a:t>31</a:t>
            </a:fld>
            <a:endParaRPr lang="fr-FR"/>
          </a:p>
        </p:txBody>
      </p:sp>
      <p:sp>
        <p:nvSpPr>
          <p:cNvPr id="8" name="ZoneTexte 7"/>
          <p:cNvSpPr txBox="1"/>
          <p:nvPr/>
        </p:nvSpPr>
        <p:spPr>
          <a:xfrm>
            <a:off x="977086" y="5301208"/>
            <a:ext cx="2364751" cy="369332"/>
          </a:xfrm>
          <a:prstGeom prst="rect">
            <a:avLst/>
          </a:prstGeom>
          <a:noFill/>
        </p:spPr>
        <p:txBody>
          <a:bodyPr wrap="none" rtlCol="0">
            <a:spAutoFit/>
          </a:bodyPr>
          <a:lstStyle/>
          <a:p>
            <a:pPr algn="ctr"/>
            <a:r>
              <a:rPr lang="fr-FR" dirty="0" smtClean="0">
                <a:solidFill>
                  <a:schemeClr val="bg1"/>
                </a:solidFill>
              </a:rPr>
              <a:t>obtention de franges</a:t>
            </a:r>
            <a:endParaRPr lang="fr-FR" dirty="0">
              <a:solidFill>
                <a:schemeClr val="bg1"/>
              </a:solidFill>
            </a:endParaRPr>
          </a:p>
        </p:txBody>
      </p:sp>
      <p:sp>
        <p:nvSpPr>
          <p:cNvPr id="18" name="ZoneTexte 17"/>
          <p:cNvSpPr txBox="1"/>
          <p:nvPr/>
        </p:nvSpPr>
        <p:spPr>
          <a:xfrm>
            <a:off x="3406578" y="5229200"/>
            <a:ext cx="2821606" cy="646331"/>
          </a:xfrm>
          <a:prstGeom prst="rect">
            <a:avLst/>
          </a:prstGeom>
          <a:noFill/>
        </p:spPr>
        <p:txBody>
          <a:bodyPr wrap="none" rtlCol="0">
            <a:spAutoFit/>
          </a:bodyPr>
          <a:lstStyle/>
          <a:p>
            <a:pPr algn="ctr"/>
            <a:r>
              <a:rPr lang="fr-FR" dirty="0" smtClean="0">
                <a:solidFill>
                  <a:schemeClr val="bg1"/>
                </a:solidFill>
              </a:rPr>
              <a:t>interférences, diffraction</a:t>
            </a:r>
          </a:p>
          <a:p>
            <a:pPr algn="ctr"/>
            <a:r>
              <a:rPr lang="fr-FR" dirty="0" smtClean="0">
                <a:solidFill>
                  <a:schemeClr val="bg1"/>
                </a:solidFill>
              </a:rPr>
              <a:t>(TS)</a:t>
            </a:r>
            <a:endParaRPr lang="fr-FR" dirty="0">
              <a:solidFill>
                <a:schemeClr val="bg1"/>
              </a:solidFill>
            </a:endParaRPr>
          </a:p>
        </p:txBody>
      </p:sp>
      <p:sp>
        <p:nvSpPr>
          <p:cNvPr id="23" name="ZoneTexte 22"/>
          <p:cNvSpPr txBox="1"/>
          <p:nvPr/>
        </p:nvSpPr>
        <p:spPr>
          <a:xfrm>
            <a:off x="6820112" y="5446965"/>
            <a:ext cx="1712328" cy="646331"/>
          </a:xfrm>
          <a:prstGeom prst="rect">
            <a:avLst/>
          </a:prstGeom>
          <a:noFill/>
        </p:spPr>
        <p:txBody>
          <a:bodyPr wrap="none" rtlCol="0">
            <a:spAutoFit/>
          </a:bodyPr>
          <a:lstStyle/>
          <a:p>
            <a:pPr algn="ctr"/>
            <a:r>
              <a:rPr lang="fr-FR" dirty="0" smtClean="0">
                <a:solidFill>
                  <a:schemeClr val="bg1"/>
                </a:solidFill>
              </a:rPr>
              <a:t>laser, spectres</a:t>
            </a:r>
          </a:p>
          <a:p>
            <a:pPr algn="ctr"/>
            <a:r>
              <a:rPr lang="fr-FR" dirty="0" smtClean="0">
                <a:solidFill>
                  <a:schemeClr val="bg1"/>
                </a:solidFill>
              </a:rPr>
              <a:t>(1</a:t>
            </a:r>
            <a:r>
              <a:rPr lang="fr-FR" baseline="30000" dirty="0" smtClean="0">
                <a:solidFill>
                  <a:schemeClr val="bg1"/>
                </a:solidFill>
              </a:rPr>
              <a:t>ère</a:t>
            </a:r>
            <a:r>
              <a:rPr lang="fr-FR" dirty="0" smtClean="0">
                <a:solidFill>
                  <a:schemeClr val="bg1"/>
                </a:solidFill>
              </a:rPr>
              <a:t> et TS)</a:t>
            </a:r>
            <a:endParaRPr lang="fr-FR" dirty="0">
              <a:solidFill>
                <a:schemeClr val="bg1"/>
              </a:solidFill>
            </a:endParaRPr>
          </a:p>
        </p:txBody>
      </p:sp>
      <p:pic>
        <p:nvPicPr>
          <p:cNvPr id="11" name="Image 10"/>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259632" y="2132856"/>
            <a:ext cx="6873254" cy="4127000"/>
          </a:xfrm>
          <a:prstGeom prst="rect">
            <a:avLst/>
          </a:prstGeom>
        </p:spPr>
      </p:pic>
    </p:spTree>
    <p:extLst>
      <p:ext uri="{BB962C8B-B14F-4D97-AF65-F5344CB8AC3E}">
        <p14:creationId xmlns:p14="http://schemas.microsoft.com/office/powerpoint/2010/main" val="557741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579296" cy="1143000"/>
          </a:xfrm>
        </p:spPr>
        <p:txBody>
          <a:bodyPr>
            <a:noAutofit/>
          </a:bodyPr>
          <a:lstStyle/>
          <a:p>
            <a:pPr algn="l"/>
            <a:r>
              <a:rPr lang="fr-FR" sz="3200" b="1" dirty="0" smtClean="0">
                <a:solidFill>
                  <a:schemeClr val="tx2"/>
                </a:solidFill>
              </a:rPr>
              <a:t>Une séquence de TS sur la dualité O/P</a:t>
            </a:r>
            <a:endParaRPr lang="fr-FR" sz="3200" b="1" dirty="0">
              <a:solidFill>
                <a:schemeClr val="tx2"/>
              </a:solidFill>
            </a:endParaRPr>
          </a:p>
        </p:txBody>
      </p:sp>
      <p:sp>
        <p:nvSpPr>
          <p:cNvPr id="3" name="Espace réservé du contenu 2"/>
          <p:cNvSpPr>
            <a:spLocks noGrp="1"/>
          </p:cNvSpPr>
          <p:nvPr>
            <p:ph idx="1"/>
          </p:nvPr>
        </p:nvSpPr>
        <p:spPr>
          <a:xfrm>
            <a:off x="446856" y="1240160"/>
            <a:ext cx="8157592" cy="964704"/>
          </a:xfrm>
        </p:spPr>
        <p:txBody>
          <a:bodyPr>
            <a:noAutofit/>
          </a:bodyPr>
          <a:lstStyle/>
          <a:p>
            <a:pPr marL="0" indent="0" algn="just">
              <a:spcBef>
                <a:spcPts val="0"/>
              </a:spcBef>
              <a:buNone/>
            </a:pPr>
            <a:r>
              <a:rPr lang="fr-FR" sz="2400" b="1" dirty="0" smtClean="0">
                <a:effectLst>
                  <a:outerShdw blurRad="38100" dist="38100" dir="2700000" algn="tl">
                    <a:srgbClr val="000000">
                      <a:alpha val="43137"/>
                    </a:srgbClr>
                  </a:outerShdw>
                </a:effectLst>
                <a:hlinkClick r:id="rId5" action="ppaction://hlinkfile"/>
              </a:rPr>
              <a:t>Activité 2</a:t>
            </a:r>
            <a:r>
              <a:rPr lang="fr-FR" sz="2400" b="1" dirty="0" smtClean="0"/>
              <a:t> : les deux facettes de la lumière</a:t>
            </a:r>
            <a:endParaRPr lang="fr-FR" sz="2400" i="1" dirty="0"/>
          </a:p>
        </p:txBody>
      </p:sp>
      <p:sp>
        <p:nvSpPr>
          <p:cNvPr id="4" name="Espace réservé du pied de page 3"/>
          <p:cNvSpPr>
            <a:spLocks noGrp="1"/>
          </p:cNvSpPr>
          <p:nvPr>
            <p:ph type="ftr" sz="quarter" idx="11"/>
          </p:nvPr>
        </p:nvSpPr>
        <p:spPr/>
        <p:txBody>
          <a:bodyPr/>
          <a:lstStyle/>
          <a:p>
            <a:r>
              <a:rPr lang="fr-FR" smtClean="0"/>
              <a:t>agrégation interne de Sciences Physique - exposé</a:t>
            </a:r>
            <a:endParaRPr lang="fr-FR"/>
          </a:p>
        </p:txBody>
      </p:sp>
      <p:sp>
        <p:nvSpPr>
          <p:cNvPr id="5" name="Espace réservé de la date 4"/>
          <p:cNvSpPr>
            <a:spLocks noGrp="1"/>
          </p:cNvSpPr>
          <p:nvPr>
            <p:ph type="dt" sz="half" idx="10"/>
          </p:nvPr>
        </p:nvSpPr>
        <p:spPr>
          <a:xfrm>
            <a:off x="457200" y="6453336"/>
            <a:ext cx="514400" cy="268139"/>
          </a:xfrm>
        </p:spPr>
        <p:style>
          <a:lnRef idx="1">
            <a:schemeClr val="dk1"/>
          </a:lnRef>
          <a:fillRef idx="3">
            <a:schemeClr val="dk1"/>
          </a:fillRef>
          <a:effectRef idx="2">
            <a:schemeClr val="dk1"/>
          </a:effectRef>
          <a:fontRef idx="minor">
            <a:schemeClr val="lt1"/>
          </a:fontRef>
        </p:style>
        <p:txBody>
          <a:bodyPr tIns="0" bIns="0" anchor="ctr"/>
          <a:lstStyle/>
          <a:p>
            <a:pPr algn="ctr"/>
            <a:r>
              <a:rPr lang="fr-FR" sz="1400" b="1" smtClean="0">
                <a:solidFill>
                  <a:schemeClr val="bg1"/>
                </a:solidFill>
              </a:rPr>
              <a:t>TR </a:t>
            </a:r>
            <a:endParaRPr lang="fr-FR" sz="1400" b="1" dirty="0">
              <a:solidFill>
                <a:schemeClr val="bg1"/>
              </a:solidFill>
            </a:endParaRPr>
          </a:p>
        </p:txBody>
      </p:sp>
      <p:sp>
        <p:nvSpPr>
          <p:cNvPr id="6" name="Espace réservé du numéro de diapositive 5"/>
          <p:cNvSpPr>
            <a:spLocks noGrp="1"/>
          </p:cNvSpPr>
          <p:nvPr>
            <p:ph type="sldNum" sz="quarter" idx="12"/>
          </p:nvPr>
        </p:nvSpPr>
        <p:spPr/>
        <p:txBody>
          <a:bodyPr/>
          <a:lstStyle/>
          <a:p>
            <a:fld id="{9616618C-1E39-4B41-BC92-BB300AB0610D}" type="slidenum">
              <a:rPr lang="fr-FR" smtClean="0"/>
              <a:t>32</a:t>
            </a:fld>
            <a:endParaRPr lang="fr-FR"/>
          </a:p>
        </p:txBody>
      </p:sp>
      <p:sp>
        <p:nvSpPr>
          <p:cNvPr id="18" name="ZoneTexte 17"/>
          <p:cNvSpPr txBox="1"/>
          <p:nvPr/>
        </p:nvSpPr>
        <p:spPr>
          <a:xfrm>
            <a:off x="3406578" y="5229200"/>
            <a:ext cx="2821606" cy="646331"/>
          </a:xfrm>
          <a:prstGeom prst="rect">
            <a:avLst/>
          </a:prstGeom>
          <a:noFill/>
        </p:spPr>
        <p:txBody>
          <a:bodyPr wrap="none" rtlCol="0">
            <a:spAutoFit/>
          </a:bodyPr>
          <a:lstStyle/>
          <a:p>
            <a:pPr algn="ctr"/>
            <a:r>
              <a:rPr lang="fr-FR" dirty="0" smtClean="0">
                <a:solidFill>
                  <a:schemeClr val="bg1"/>
                </a:solidFill>
              </a:rPr>
              <a:t>interférences, diffraction</a:t>
            </a:r>
          </a:p>
          <a:p>
            <a:pPr algn="ctr"/>
            <a:r>
              <a:rPr lang="fr-FR" dirty="0" smtClean="0">
                <a:solidFill>
                  <a:schemeClr val="bg1"/>
                </a:solidFill>
              </a:rPr>
              <a:t>(TS)</a:t>
            </a:r>
            <a:endParaRPr lang="fr-FR" dirty="0">
              <a:solidFill>
                <a:schemeClr val="bg1"/>
              </a:solidFill>
            </a:endParaRPr>
          </a:p>
        </p:txBody>
      </p:sp>
      <p:sp>
        <p:nvSpPr>
          <p:cNvPr id="23" name="ZoneTexte 22"/>
          <p:cNvSpPr txBox="1"/>
          <p:nvPr/>
        </p:nvSpPr>
        <p:spPr>
          <a:xfrm>
            <a:off x="6820112" y="5446965"/>
            <a:ext cx="1712328" cy="646331"/>
          </a:xfrm>
          <a:prstGeom prst="rect">
            <a:avLst/>
          </a:prstGeom>
          <a:noFill/>
        </p:spPr>
        <p:txBody>
          <a:bodyPr wrap="none" rtlCol="0">
            <a:spAutoFit/>
          </a:bodyPr>
          <a:lstStyle/>
          <a:p>
            <a:pPr algn="ctr"/>
            <a:r>
              <a:rPr lang="fr-FR" dirty="0" smtClean="0">
                <a:solidFill>
                  <a:schemeClr val="bg1"/>
                </a:solidFill>
              </a:rPr>
              <a:t>laser, spectres</a:t>
            </a:r>
          </a:p>
          <a:p>
            <a:pPr algn="ctr"/>
            <a:r>
              <a:rPr lang="fr-FR" dirty="0" smtClean="0">
                <a:solidFill>
                  <a:schemeClr val="bg1"/>
                </a:solidFill>
              </a:rPr>
              <a:t>(1</a:t>
            </a:r>
            <a:r>
              <a:rPr lang="fr-FR" baseline="30000" dirty="0" smtClean="0">
                <a:solidFill>
                  <a:schemeClr val="bg1"/>
                </a:solidFill>
              </a:rPr>
              <a:t>ère</a:t>
            </a:r>
            <a:r>
              <a:rPr lang="fr-FR" dirty="0" smtClean="0">
                <a:solidFill>
                  <a:schemeClr val="bg1"/>
                </a:solidFill>
              </a:rPr>
              <a:t> et TS)</a:t>
            </a:r>
            <a:endParaRPr lang="fr-FR" dirty="0">
              <a:solidFill>
                <a:schemeClr val="bg1"/>
              </a:solidFill>
            </a:endParaRPr>
          </a:p>
        </p:txBody>
      </p:sp>
      <p:pic>
        <p:nvPicPr>
          <p:cNvPr id="9" name="film_franges_photon.avi">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6"/>
          <a:srcRect b="52768"/>
          <a:stretch/>
        </p:blipFill>
        <p:spPr>
          <a:xfrm>
            <a:off x="323528" y="1772815"/>
            <a:ext cx="8636770" cy="3674149"/>
          </a:xfrm>
          <a:prstGeom prst="rect">
            <a:avLst/>
          </a:prstGeom>
        </p:spPr>
      </p:pic>
      <p:sp>
        <p:nvSpPr>
          <p:cNvPr id="10" name="ZoneTexte 9"/>
          <p:cNvSpPr txBox="1"/>
          <p:nvPr/>
        </p:nvSpPr>
        <p:spPr>
          <a:xfrm>
            <a:off x="222727" y="5867097"/>
            <a:ext cx="8714245" cy="369332"/>
          </a:xfrm>
          <a:prstGeom prst="rect">
            <a:avLst/>
          </a:prstGeom>
          <a:noFill/>
        </p:spPr>
        <p:txBody>
          <a:bodyPr wrap="none" rtlCol="0">
            <a:spAutoFit/>
          </a:bodyPr>
          <a:lstStyle/>
          <a:p>
            <a:r>
              <a:rPr lang="fr-FR" dirty="0" smtClean="0"/>
              <a:t>source : http://www.physique.ens-cachan.fr/old/franges_photon/interference.htm</a:t>
            </a:r>
            <a:endParaRPr lang="fr-FR" dirty="0"/>
          </a:p>
        </p:txBody>
      </p:sp>
    </p:spTree>
    <p:extLst>
      <p:ext uri="{BB962C8B-B14F-4D97-AF65-F5344CB8AC3E}">
        <p14:creationId xmlns:p14="http://schemas.microsoft.com/office/powerpoint/2010/main" val="417359232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9"/>
                                        </p:tgtEl>
                                      </p:cBhvr>
                                    </p:cmd>
                                  </p:childTnLst>
                                </p:cTn>
                              </p:par>
                            </p:childTnLst>
                          </p:cTn>
                        </p:par>
                      </p:childTnLst>
                    </p:cTn>
                  </p:par>
                </p:childTnLst>
              </p:cTn>
              <p:nextCondLst>
                <p:cond evt="onClick" delay="0">
                  <p:tgtEl>
                    <p:spTgt spid="9"/>
                  </p:tgtEl>
                </p:cond>
              </p:nextCondLst>
            </p:seq>
            <p:video>
              <p:cMediaNode vol="80000">
                <p:cTn id="7" fill="hold" display="0">
                  <p:stCondLst>
                    <p:cond delay="indefinite"/>
                  </p:stCondLst>
                </p:cTn>
                <p:tgtEl>
                  <p:spTgt spid="9"/>
                </p:tgtEl>
              </p:cMediaNode>
            </p:vide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579296" cy="1143000"/>
          </a:xfrm>
        </p:spPr>
        <p:txBody>
          <a:bodyPr>
            <a:noAutofit/>
          </a:bodyPr>
          <a:lstStyle/>
          <a:p>
            <a:pPr algn="l"/>
            <a:r>
              <a:rPr lang="fr-FR" sz="3200" b="1" dirty="0" smtClean="0">
                <a:solidFill>
                  <a:schemeClr val="tx2"/>
                </a:solidFill>
              </a:rPr>
              <a:t>Une séquence de TS sur la dualité O/P</a:t>
            </a:r>
            <a:endParaRPr lang="fr-FR" sz="3200" b="1" dirty="0">
              <a:solidFill>
                <a:schemeClr val="tx2"/>
              </a:solidFill>
            </a:endParaRPr>
          </a:p>
        </p:txBody>
      </p:sp>
      <p:sp>
        <p:nvSpPr>
          <p:cNvPr id="3" name="Espace réservé du contenu 2"/>
          <p:cNvSpPr>
            <a:spLocks noGrp="1"/>
          </p:cNvSpPr>
          <p:nvPr>
            <p:ph idx="1"/>
          </p:nvPr>
        </p:nvSpPr>
        <p:spPr>
          <a:xfrm>
            <a:off x="446856" y="1240160"/>
            <a:ext cx="8157592" cy="964704"/>
          </a:xfrm>
        </p:spPr>
        <p:txBody>
          <a:bodyPr>
            <a:noAutofit/>
          </a:bodyPr>
          <a:lstStyle/>
          <a:p>
            <a:pPr marL="0" indent="0" algn="just">
              <a:spcBef>
                <a:spcPts val="0"/>
              </a:spcBef>
              <a:buNone/>
            </a:pPr>
            <a:r>
              <a:rPr lang="fr-FR" sz="2400" b="1" dirty="0" smtClean="0">
                <a:effectLst>
                  <a:outerShdw blurRad="38100" dist="38100" dir="2700000" algn="tl">
                    <a:srgbClr val="000000">
                      <a:alpha val="43137"/>
                    </a:srgbClr>
                  </a:outerShdw>
                </a:effectLst>
              </a:rPr>
              <a:t>Activité 2</a:t>
            </a:r>
            <a:r>
              <a:rPr lang="fr-FR" sz="2400" b="1" dirty="0" smtClean="0"/>
              <a:t> : les deux facettes de la lumière</a:t>
            </a:r>
            <a:endParaRPr lang="fr-FR" sz="2400" i="1" dirty="0"/>
          </a:p>
        </p:txBody>
      </p:sp>
      <p:sp>
        <p:nvSpPr>
          <p:cNvPr id="4" name="Espace réservé du pied de page 3"/>
          <p:cNvSpPr>
            <a:spLocks noGrp="1"/>
          </p:cNvSpPr>
          <p:nvPr>
            <p:ph type="ftr" sz="quarter" idx="11"/>
          </p:nvPr>
        </p:nvSpPr>
        <p:spPr/>
        <p:txBody>
          <a:bodyPr/>
          <a:lstStyle/>
          <a:p>
            <a:r>
              <a:rPr lang="fr-FR" smtClean="0"/>
              <a:t>agrégation interne de Sciences Physique - exposé</a:t>
            </a:r>
            <a:endParaRPr lang="fr-FR"/>
          </a:p>
        </p:txBody>
      </p:sp>
      <p:sp>
        <p:nvSpPr>
          <p:cNvPr id="5" name="Espace réservé de la date 4"/>
          <p:cNvSpPr>
            <a:spLocks noGrp="1"/>
          </p:cNvSpPr>
          <p:nvPr>
            <p:ph type="dt" sz="half" idx="10"/>
          </p:nvPr>
        </p:nvSpPr>
        <p:spPr>
          <a:xfrm>
            <a:off x="457200" y="6453336"/>
            <a:ext cx="514400" cy="268139"/>
          </a:xfrm>
        </p:spPr>
        <p:style>
          <a:lnRef idx="1">
            <a:schemeClr val="dk1"/>
          </a:lnRef>
          <a:fillRef idx="3">
            <a:schemeClr val="dk1"/>
          </a:fillRef>
          <a:effectRef idx="2">
            <a:schemeClr val="dk1"/>
          </a:effectRef>
          <a:fontRef idx="minor">
            <a:schemeClr val="lt1"/>
          </a:fontRef>
        </p:style>
        <p:txBody>
          <a:bodyPr tIns="0" bIns="0" anchor="ctr"/>
          <a:lstStyle/>
          <a:p>
            <a:pPr algn="ctr"/>
            <a:r>
              <a:rPr lang="fr-FR" sz="1400" b="1" smtClean="0">
                <a:solidFill>
                  <a:schemeClr val="bg1"/>
                </a:solidFill>
              </a:rPr>
              <a:t>TR </a:t>
            </a:r>
            <a:endParaRPr lang="fr-FR" sz="1400" b="1" dirty="0">
              <a:solidFill>
                <a:schemeClr val="bg1"/>
              </a:solidFill>
            </a:endParaRPr>
          </a:p>
        </p:txBody>
      </p:sp>
      <p:sp>
        <p:nvSpPr>
          <p:cNvPr id="6" name="Espace réservé du numéro de diapositive 5"/>
          <p:cNvSpPr>
            <a:spLocks noGrp="1"/>
          </p:cNvSpPr>
          <p:nvPr>
            <p:ph type="sldNum" sz="quarter" idx="12"/>
          </p:nvPr>
        </p:nvSpPr>
        <p:spPr/>
        <p:txBody>
          <a:bodyPr/>
          <a:lstStyle/>
          <a:p>
            <a:fld id="{9616618C-1E39-4B41-BC92-BB300AB0610D}" type="slidenum">
              <a:rPr lang="fr-FR" smtClean="0"/>
              <a:t>33</a:t>
            </a:fld>
            <a:endParaRPr lang="fr-FR"/>
          </a:p>
        </p:txBody>
      </p:sp>
      <p:sp>
        <p:nvSpPr>
          <p:cNvPr id="18" name="ZoneTexte 17"/>
          <p:cNvSpPr txBox="1"/>
          <p:nvPr/>
        </p:nvSpPr>
        <p:spPr>
          <a:xfrm>
            <a:off x="3406578" y="5229200"/>
            <a:ext cx="2821606" cy="646331"/>
          </a:xfrm>
          <a:prstGeom prst="rect">
            <a:avLst/>
          </a:prstGeom>
          <a:noFill/>
        </p:spPr>
        <p:txBody>
          <a:bodyPr wrap="none" rtlCol="0">
            <a:spAutoFit/>
          </a:bodyPr>
          <a:lstStyle/>
          <a:p>
            <a:pPr algn="ctr"/>
            <a:r>
              <a:rPr lang="fr-FR" dirty="0" smtClean="0">
                <a:solidFill>
                  <a:schemeClr val="bg1"/>
                </a:solidFill>
              </a:rPr>
              <a:t>interférences, diffraction</a:t>
            </a:r>
          </a:p>
          <a:p>
            <a:pPr algn="ctr"/>
            <a:r>
              <a:rPr lang="fr-FR" dirty="0" smtClean="0">
                <a:solidFill>
                  <a:schemeClr val="bg1"/>
                </a:solidFill>
              </a:rPr>
              <a:t>(TS)</a:t>
            </a:r>
            <a:endParaRPr lang="fr-FR" dirty="0">
              <a:solidFill>
                <a:schemeClr val="bg1"/>
              </a:solidFill>
            </a:endParaRPr>
          </a:p>
        </p:txBody>
      </p:sp>
      <p:sp>
        <p:nvSpPr>
          <p:cNvPr id="23" name="ZoneTexte 22"/>
          <p:cNvSpPr txBox="1"/>
          <p:nvPr/>
        </p:nvSpPr>
        <p:spPr>
          <a:xfrm>
            <a:off x="6820112" y="5446965"/>
            <a:ext cx="1712328" cy="646331"/>
          </a:xfrm>
          <a:prstGeom prst="rect">
            <a:avLst/>
          </a:prstGeom>
          <a:noFill/>
        </p:spPr>
        <p:txBody>
          <a:bodyPr wrap="none" rtlCol="0">
            <a:spAutoFit/>
          </a:bodyPr>
          <a:lstStyle/>
          <a:p>
            <a:pPr algn="ctr"/>
            <a:r>
              <a:rPr lang="fr-FR" dirty="0" smtClean="0">
                <a:solidFill>
                  <a:schemeClr val="bg1"/>
                </a:solidFill>
              </a:rPr>
              <a:t>laser, spectres</a:t>
            </a:r>
          </a:p>
          <a:p>
            <a:pPr algn="ctr"/>
            <a:r>
              <a:rPr lang="fr-FR" dirty="0" smtClean="0">
                <a:solidFill>
                  <a:schemeClr val="bg1"/>
                </a:solidFill>
              </a:rPr>
              <a:t>(1</a:t>
            </a:r>
            <a:r>
              <a:rPr lang="fr-FR" baseline="30000" dirty="0" smtClean="0">
                <a:solidFill>
                  <a:schemeClr val="bg1"/>
                </a:solidFill>
              </a:rPr>
              <a:t>ère</a:t>
            </a:r>
            <a:r>
              <a:rPr lang="fr-FR" dirty="0" smtClean="0">
                <a:solidFill>
                  <a:schemeClr val="bg1"/>
                </a:solidFill>
              </a:rPr>
              <a:t> et TS)</a:t>
            </a:r>
            <a:endParaRPr lang="fr-FR" dirty="0">
              <a:solidFill>
                <a:schemeClr val="bg1"/>
              </a:solidFill>
            </a:endParaRPr>
          </a:p>
        </p:txBody>
      </p:sp>
      <p:graphicFrame>
        <p:nvGraphicFramePr>
          <p:cNvPr id="10" name="Tableau 9"/>
          <p:cNvGraphicFramePr>
            <a:graphicFrameLocks noGrp="1"/>
          </p:cNvGraphicFramePr>
          <p:nvPr>
            <p:extLst>
              <p:ext uri="{D42A27DB-BD31-4B8C-83A1-F6EECF244321}">
                <p14:modId xmlns:p14="http://schemas.microsoft.com/office/powerpoint/2010/main" val="3388408191"/>
              </p:ext>
            </p:extLst>
          </p:nvPr>
        </p:nvGraphicFramePr>
        <p:xfrm>
          <a:off x="539552" y="2374736"/>
          <a:ext cx="8208912" cy="3962400"/>
        </p:xfrm>
        <a:graphic>
          <a:graphicData uri="http://schemas.openxmlformats.org/drawingml/2006/table">
            <a:tbl>
              <a:tblPr>
                <a:tableStyleId>{616DA210-FB5B-4158-B5E0-FEB733F419BA}</a:tableStyleId>
              </a:tblPr>
              <a:tblGrid>
                <a:gridCol w="3456384"/>
                <a:gridCol w="4752528"/>
              </a:tblGrid>
              <a:tr h="2664296">
                <a:tc>
                  <a:txBody>
                    <a:bodyPr/>
                    <a:lstStyle/>
                    <a:p>
                      <a:pPr algn="ctr">
                        <a:spcAft>
                          <a:spcPts val="0"/>
                        </a:spcAft>
                      </a:pPr>
                      <a:r>
                        <a:rPr lang="fr-FR" sz="2000" b="1" dirty="0">
                          <a:solidFill>
                            <a:schemeClr val="accent5">
                              <a:lumMod val="50000"/>
                            </a:schemeClr>
                          </a:solidFill>
                          <a:effectLst/>
                        </a:rPr>
                        <a:t>Notions et contenus : </a:t>
                      </a:r>
                    </a:p>
                    <a:p>
                      <a:endParaRPr lang="fr-FR" sz="1600" b="0" i="0" u="none" strike="noStrike" kern="1200" baseline="0" dirty="0" smtClean="0">
                        <a:solidFill>
                          <a:schemeClr val="tx1"/>
                        </a:solidFill>
                        <a:effectLst/>
                        <a:latin typeface="+mn-lt"/>
                        <a:ea typeface="+mn-ea"/>
                        <a:cs typeface="+mn-cs"/>
                      </a:endParaRPr>
                    </a:p>
                    <a:p>
                      <a:r>
                        <a:rPr lang="fr-FR" sz="1600" b="1" i="0" u="none" strike="noStrike" kern="1200" baseline="0" dirty="0" smtClean="0">
                          <a:solidFill>
                            <a:schemeClr val="tx1"/>
                          </a:solidFill>
                          <a:latin typeface="+mn-lt"/>
                          <a:ea typeface="+mn-ea"/>
                          <a:cs typeface="+mn-cs"/>
                        </a:rPr>
                        <a:t>Dualité onde-particule</a:t>
                      </a:r>
                    </a:p>
                    <a:p>
                      <a:r>
                        <a:rPr lang="fr-FR" sz="1600" b="0" i="0" u="none" strike="noStrike" kern="1200" baseline="0" dirty="0" smtClean="0">
                          <a:solidFill>
                            <a:schemeClr val="tx1"/>
                          </a:solidFill>
                          <a:latin typeface="+mn-lt"/>
                          <a:ea typeface="+mn-ea"/>
                          <a:cs typeface="+mn-cs"/>
                        </a:rPr>
                        <a:t>Photon et onde lumineuse. </a:t>
                      </a:r>
                    </a:p>
                    <a:p>
                      <a:endParaRPr lang="fr-FR" sz="1600" b="0" i="0" u="none" strike="noStrike" kern="1200" baseline="0" dirty="0" smtClean="0">
                        <a:solidFill>
                          <a:schemeClr val="tx1"/>
                        </a:solidFill>
                        <a:latin typeface="+mn-lt"/>
                        <a:ea typeface="+mn-ea"/>
                        <a:cs typeface="+mn-cs"/>
                      </a:endParaRPr>
                    </a:p>
                    <a:p>
                      <a:r>
                        <a:rPr lang="fr-FR" sz="1600" b="0" i="0" u="none" strike="noStrike" kern="1200" baseline="0" dirty="0" smtClean="0">
                          <a:solidFill>
                            <a:schemeClr val="tx1"/>
                          </a:solidFill>
                          <a:latin typeface="+mn-lt"/>
                          <a:ea typeface="+mn-ea"/>
                          <a:cs typeface="+mn-cs"/>
                        </a:rPr>
                        <a:t>Particule matérielle et onde de matière ; relation de de Broglie.</a:t>
                      </a:r>
                    </a:p>
                    <a:p>
                      <a:endParaRPr lang="fr-FR" sz="1600" b="0" i="0" u="none" strike="noStrike" kern="1200" baseline="0" dirty="0" smtClean="0">
                        <a:solidFill>
                          <a:schemeClr val="tx1"/>
                        </a:solidFill>
                        <a:latin typeface="+mn-lt"/>
                        <a:ea typeface="+mn-ea"/>
                        <a:cs typeface="+mn-cs"/>
                      </a:endParaRPr>
                    </a:p>
                    <a:p>
                      <a:endParaRPr lang="fr-FR" sz="1600" b="0" i="0" u="none" strike="noStrike" kern="1200" baseline="0" dirty="0" smtClean="0">
                        <a:solidFill>
                          <a:schemeClr val="tx1"/>
                        </a:solidFill>
                        <a:latin typeface="+mn-lt"/>
                        <a:ea typeface="+mn-ea"/>
                        <a:cs typeface="+mn-cs"/>
                      </a:endParaRPr>
                    </a:p>
                    <a:p>
                      <a:endParaRPr lang="fr-FR" sz="1600" b="0" i="0" u="none" strike="noStrike" kern="1200" baseline="0" dirty="0" smtClean="0">
                        <a:solidFill>
                          <a:schemeClr val="tx1"/>
                        </a:solidFill>
                        <a:latin typeface="+mn-lt"/>
                        <a:ea typeface="+mn-ea"/>
                        <a:cs typeface="+mn-cs"/>
                      </a:endParaRPr>
                    </a:p>
                    <a:p>
                      <a:endParaRPr lang="fr-FR" sz="1600" b="0" i="0" u="none" strike="noStrike" kern="1200" baseline="0" dirty="0" smtClean="0">
                        <a:solidFill>
                          <a:schemeClr val="tx1"/>
                        </a:solidFill>
                        <a:latin typeface="+mn-lt"/>
                        <a:ea typeface="+mn-ea"/>
                        <a:cs typeface="+mn-cs"/>
                      </a:endParaRPr>
                    </a:p>
                    <a:p>
                      <a:endParaRPr lang="fr-FR" sz="1600" b="0" i="0" u="none" strike="noStrike" kern="1200" baseline="0" dirty="0" smtClean="0">
                        <a:solidFill>
                          <a:schemeClr val="tx1"/>
                        </a:solidFill>
                        <a:latin typeface="+mn-lt"/>
                        <a:ea typeface="+mn-ea"/>
                        <a:cs typeface="+mn-cs"/>
                      </a:endParaRPr>
                    </a:p>
                    <a:p>
                      <a:r>
                        <a:rPr lang="fr-FR" sz="1600" b="0" i="0" u="none" strike="noStrike" kern="1200" baseline="0" dirty="0" smtClean="0">
                          <a:solidFill>
                            <a:schemeClr val="tx1"/>
                          </a:solidFill>
                          <a:latin typeface="+mn-lt"/>
                          <a:ea typeface="+mn-ea"/>
                          <a:cs typeface="+mn-cs"/>
                        </a:rPr>
                        <a:t>Interférences photon par photon, particule de  matière par particule de matière.</a:t>
                      </a:r>
                      <a:endParaRPr lang="fr-FR" sz="1600" dirty="0">
                        <a:effectLst/>
                      </a:endParaRPr>
                    </a:p>
                  </a:txBody>
                  <a:tcPr marL="44450" marR="44450" marT="0" marB="0"/>
                </a:tc>
                <a:tc>
                  <a:txBody>
                    <a:bodyPr/>
                    <a:lstStyle/>
                    <a:p>
                      <a:pPr algn="ctr">
                        <a:spcAft>
                          <a:spcPts val="0"/>
                        </a:spcAft>
                      </a:pPr>
                      <a:r>
                        <a:rPr lang="fr-FR" sz="2000" b="1" dirty="0">
                          <a:solidFill>
                            <a:schemeClr val="accent5">
                              <a:lumMod val="50000"/>
                            </a:schemeClr>
                          </a:solidFill>
                          <a:effectLst/>
                        </a:rPr>
                        <a:t>Compétences exigibles</a:t>
                      </a:r>
                    </a:p>
                    <a:p>
                      <a:endParaRPr lang="fr-FR" sz="1600" b="0" i="0" u="none" strike="noStrike" kern="1200" baseline="0" dirty="0" smtClean="0">
                        <a:solidFill>
                          <a:schemeClr val="tx1"/>
                        </a:solidFill>
                        <a:latin typeface="+mn-lt"/>
                        <a:ea typeface="+mn-ea"/>
                        <a:cs typeface="+mn-cs"/>
                      </a:endParaRPr>
                    </a:p>
                    <a:p>
                      <a:pPr marL="285750" indent="-285750">
                        <a:buFont typeface="Century Schoolbook" pitchFamily="18" charset="0"/>
                        <a:buChar char="−"/>
                      </a:pPr>
                      <a:r>
                        <a:rPr lang="fr-FR" sz="1600" b="1" i="0" u="none" strike="noStrike" kern="1200" baseline="0" dirty="0" smtClean="0">
                          <a:solidFill>
                            <a:schemeClr val="accent6">
                              <a:lumMod val="75000"/>
                            </a:schemeClr>
                          </a:solidFill>
                          <a:latin typeface="+mn-lt"/>
                          <a:ea typeface="+mn-ea"/>
                          <a:cs typeface="+mn-cs"/>
                        </a:rPr>
                        <a:t>Savoir que la lumière présente des aspects ondulatoire et particulaire.</a:t>
                      </a:r>
                    </a:p>
                    <a:p>
                      <a:pPr marL="285750" indent="-285750">
                        <a:buFont typeface="Century Schoolbook" pitchFamily="18" charset="0"/>
                        <a:buChar char="−"/>
                      </a:pPr>
                      <a:endParaRPr lang="fr-FR" sz="1600" b="0" i="0" u="none" strike="noStrike" kern="1200" baseline="0" dirty="0" smtClean="0">
                        <a:solidFill>
                          <a:schemeClr val="tx1"/>
                        </a:solidFill>
                        <a:latin typeface="+mn-lt"/>
                        <a:ea typeface="+mn-ea"/>
                        <a:cs typeface="+mn-cs"/>
                      </a:endParaRPr>
                    </a:p>
                    <a:p>
                      <a:pPr marL="285750" indent="-285750">
                        <a:buFont typeface="Century Schoolbook" pitchFamily="18" charset="0"/>
                        <a:buChar char="−"/>
                      </a:pPr>
                      <a:r>
                        <a:rPr lang="fr-FR" sz="1600" b="0" i="0" u="none" strike="noStrike" kern="1200" baseline="0" dirty="0" smtClean="0">
                          <a:solidFill>
                            <a:schemeClr val="tx1"/>
                          </a:solidFill>
                          <a:latin typeface="+mn-lt"/>
                          <a:ea typeface="+mn-ea"/>
                          <a:cs typeface="+mn-cs"/>
                        </a:rPr>
                        <a:t>Extraire et exploiter des informations sur les ondes de matière et sur la dualité onde-particule.</a:t>
                      </a:r>
                    </a:p>
                    <a:p>
                      <a:pPr marL="285750" marR="0" indent="-285750" algn="l" defTabSz="914400" rtl="0" eaLnBrk="1" fontAlgn="auto" latinLnBrk="0" hangingPunct="1">
                        <a:lnSpc>
                          <a:spcPct val="100000"/>
                        </a:lnSpc>
                        <a:spcBef>
                          <a:spcPts val="0"/>
                        </a:spcBef>
                        <a:spcAft>
                          <a:spcPts val="0"/>
                        </a:spcAft>
                        <a:buClrTx/>
                        <a:buSzTx/>
                        <a:buFont typeface="Century Schoolbook" pitchFamily="18" charset="0"/>
                        <a:buChar char="−"/>
                        <a:tabLst/>
                        <a:defRPr/>
                      </a:pPr>
                      <a:r>
                        <a:rPr lang="fr-FR" sz="1600" b="0" i="0" u="none" strike="noStrike" kern="1200" baseline="0" dirty="0" smtClean="0">
                          <a:solidFill>
                            <a:schemeClr val="tx1"/>
                          </a:solidFill>
                          <a:latin typeface="+mn-lt"/>
                          <a:ea typeface="+mn-ea"/>
                          <a:cs typeface="+mn-cs"/>
                        </a:rPr>
                        <a:t>Connaître et utiliser la relation </a:t>
                      </a:r>
                      <a:r>
                        <a:rPr lang="fr-FR" sz="1600" b="0" i="1" u="none" strike="noStrike" kern="1200" baseline="0" dirty="0" smtClean="0">
                          <a:solidFill>
                            <a:schemeClr val="tx1"/>
                          </a:solidFill>
                          <a:latin typeface="+mn-lt"/>
                          <a:ea typeface="+mn-ea"/>
                          <a:cs typeface="+mn-cs"/>
                        </a:rPr>
                        <a:t>p = h/</a:t>
                      </a:r>
                      <a:r>
                        <a:rPr lang="fr-FR" sz="1600" b="0" i="0" u="none" strike="noStrike" kern="1200" baseline="0" dirty="0" smtClean="0">
                          <a:solidFill>
                            <a:schemeClr val="tx1"/>
                          </a:solidFill>
                          <a:latin typeface="+mn-lt"/>
                          <a:ea typeface="+mn-ea"/>
                          <a:cs typeface="+mn-cs"/>
                        </a:rPr>
                        <a:t>λ.</a:t>
                      </a:r>
                    </a:p>
                    <a:p>
                      <a:pPr marL="285750" indent="-285750">
                        <a:buFont typeface="Century Schoolbook" pitchFamily="18" charset="0"/>
                        <a:buChar char="−"/>
                      </a:pPr>
                      <a:r>
                        <a:rPr lang="fr-FR" sz="1600" b="0" i="0" u="none" strike="noStrike" kern="1200" baseline="0" dirty="0" smtClean="0">
                          <a:solidFill>
                            <a:schemeClr val="tx1"/>
                          </a:solidFill>
                          <a:latin typeface="+mn-lt"/>
                          <a:ea typeface="+mn-ea"/>
                          <a:cs typeface="+mn-cs"/>
                        </a:rPr>
                        <a:t>Identifier des situations physiques où le caractère ondulatoire de la matière est significatif.</a:t>
                      </a:r>
                    </a:p>
                    <a:p>
                      <a:pPr marL="285750" indent="-285750">
                        <a:buFont typeface="Century Schoolbook" pitchFamily="18" charset="0"/>
                        <a:buChar char="−"/>
                      </a:pPr>
                      <a:r>
                        <a:rPr lang="fr-FR" sz="1600" b="1" i="0" u="none" strike="noStrike" kern="1200" baseline="0" dirty="0" smtClean="0">
                          <a:solidFill>
                            <a:schemeClr val="accent6">
                              <a:lumMod val="75000"/>
                            </a:schemeClr>
                          </a:solidFill>
                          <a:latin typeface="+mn-lt"/>
                          <a:ea typeface="+mn-ea"/>
                          <a:cs typeface="+mn-cs"/>
                        </a:rPr>
                        <a:t>Extraire et exploiter des informations sur les phénomènes quantiques pour mettre en évidence leur aspect probabiliste.</a:t>
                      </a:r>
                      <a:endParaRPr lang="fr-FR" sz="1600" b="1" dirty="0">
                        <a:solidFill>
                          <a:schemeClr val="accent6">
                            <a:lumMod val="75000"/>
                          </a:schemeClr>
                        </a:solidFill>
                        <a:effectLst/>
                      </a:endParaRPr>
                    </a:p>
                  </a:txBody>
                  <a:tcPr marL="44450" marR="44450" marT="0" marB="0"/>
                </a:tc>
              </a:tr>
            </a:tbl>
          </a:graphicData>
        </a:graphic>
      </p:graphicFrame>
    </p:spTree>
    <p:extLst>
      <p:ext uri="{BB962C8B-B14F-4D97-AF65-F5344CB8AC3E}">
        <p14:creationId xmlns:p14="http://schemas.microsoft.com/office/powerpoint/2010/main" val="7324025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579296" cy="1143000"/>
          </a:xfrm>
        </p:spPr>
        <p:txBody>
          <a:bodyPr>
            <a:noAutofit/>
          </a:bodyPr>
          <a:lstStyle/>
          <a:p>
            <a:pPr algn="l"/>
            <a:r>
              <a:rPr lang="fr-FR" sz="3200" b="1" dirty="0" smtClean="0">
                <a:solidFill>
                  <a:schemeClr val="tx2"/>
                </a:solidFill>
              </a:rPr>
              <a:t>Une séquence de TS sur la dualité O/P</a:t>
            </a:r>
            <a:endParaRPr lang="fr-FR" sz="3200" b="1" dirty="0">
              <a:solidFill>
                <a:schemeClr val="tx2"/>
              </a:solidFill>
            </a:endParaRPr>
          </a:p>
        </p:txBody>
      </p:sp>
      <p:sp>
        <p:nvSpPr>
          <p:cNvPr id="3" name="Espace réservé du contenu 2"/>
          <p:cNvSpPr>
            <a:spLocks noGrp="1"/>
          </p:cNvSpPr>
          <p:nvPr>
            <p:ph idx="1"/>
          </p:nvPr>
        </p:nvSpPr>
        <p:spPr>
          <a:xfrm>
            <a:off x="446856" y="1240160"/>
            <a:ext cx="8157592" cy="964704"/>
          </a:xfrm>
        </p:spPr>
        <p:txBody>
          <a:bodyPr>
            <a:noAutofit/>
          </a:bodyPr>
          <a:lstStyle/>
          <a:p>
            <a:pPr marL="0" indent="0" algn="just">
              <a:spcBef>
                <a:spcPts val="0"/>
              </a:spcBef>
              <a:buNone/>
            </a:pPr>
            <a:r>
              <a:rPr lang="fr-FR" sz="2400" b="1" dirty="0" smtClean="0">
                <a:effectLst>
                  <a:outerShdw blurRad="38100" dist="38100" dir="2700000" algn="tl">
                    <a:srgbClr val="000000">
                      <a:alpha val="43137"/>
                    </a:srgbClr>
                  </a:outerShdw>
                </a:effectLst>
              </a:rPr>
              <a:t>Activité 3</a:t>
            </a:r>
            <a:r>
              <a:rPr lang="fr-FR" sz="2400" b="1" dirty="0" smtClean="0"/>
              <a:t> : l’atome de néon : onde ou particule ?</a:t>
            </a:r>
            <a:endParaRPr lang="fr-FR" sz="2400" i="1" dirty="0"/>
          </a:p>
        </p:txBody>
      </p:sp>
      <p:sp>
        <p:nvSpPr>
          <p:cNvPr id="4" name="Espace réservé du pied de page 3"/>
          <p:cNvSpPr>
            <a:spLocks noGrp="1"/>
          </p:cNvSpPr>
          <p:nvPr>
            <p:ph type="ftr" sz="quarter" idx="11"/>
          </p:nvPr>
        </p:nvSpPr>
        <p:spPr/>
        <p:txBody>
          <a:bodyPr/>
          <a:lstStyle/>
          <a:p>
            <a:r>
              <a:rPr lang="fr-FR" smtClean="0"/>
              <a:t>agrégation interne de Sciences Physique - exposé</a:t>
            </a:r>
            <a:endParaRPr lang="fr-FR"/>
          </a:p>
        </p:txBody>
      </p:sp>
      <p:sp>
        <p:nvSpPr>
          <p:cNvPr id="5" name="Espace réservé de la date 4"/>
          <p:cNvSpPr>
            <a:spLocks noGrp="1"/>
          </p:cNvSpPr>
          <p:nvPr>
            <p:ph type="dt" sz="half" idx="10"/>
          </p:nvPr>
        </p:nvSpPr>
        <p:spPr>
          <a:xfrm>
            <a:off x="457200" y="6453336"/>
            <a:ext cx="514400" cy="268139"/>
          </a:xfrm>
        </p:spPr>
        <p:style>
          <a:lnRef idx="1">
            <a:schemeClr val="dk1"/>
          </a:lnRef>
          <a:fillRef idx="3">
            <a:schemeClr val="dk1"/>
          </a:fillRef>
          <a:effectRef idx="2">
            <a:schemeClr val="dk1"/>
          </a:effectRef>
          <a:fontRef idx="minor">
            <a:schemeClr val="lt1"/>
          </a:fontRef>
        </p:style>
        <p:txBody>
          <a:bodyPr tIns="0" bIns="0" anchor="ctr"/>
          <a:lstStyle/>
          <a:p>
            <a:pPr algn="ctr"/>
            <a:r>
              <a:rPr lang="fr-FR" sz="1400" b="1" smtClean="0">
                <a:solidFill>
                  <a:schemeClr val="bg1"/>
                </a:solidFill>
              </a:rPr>
              <a:t>TR </a:t>
            </a:r>
            <a:endParaRPr lang="fr-FR" sz="1400" b="1" dirty="0">
              <a:solidFill>
                <a:schemeClr val="bg1"/>
              </a:solidFill>
            </a:endParaRPr>
          </a:p>
        </p:txBody>
      </p:sp>
      <p:sp>
        <p:nvSpPr>
          <p:cNvPr id="6" name="Espace réservé du numéro de diapositive 5"/>
          <p:cNvSpPr>
            <a:spLocks noGrp="1"/>
          </p:cNvSpPr>
          <p:nvPr>
            <p:ph type="sldNum" sz="quarter" idx="12"/>
          </p:nvPr>
        </p:nvSpPr>
        <p:spPr/>
        <p:txBody>
          <a:bodyPr/>
          <a:lstStyle/>
          <a:p>
            <a:fld id="{9616618C-1E39-4B41-BC92-BB300AB0610D}" type="slidenum">
              <a:rPr lang="fr-FR" smtClean="0"/>
              <a:t>34</a:t>
            </a:fld>
            <a:endParaRPr lang="fr-FR"/>
          </a:p>
        </p:txBody>
      </p:sp>
      <p:sp>
        <p:nvSpPr>
          <p:cNvPr id="7" name="ZoneTexte 6"/>
          <p:cNvSpPr txBox="1"/>
          <p:nvPr/>
        </p:nvSpPr>
        <p:spPr>
          <a:xfrm>
            <a:off x="467544" y="2732727"/>
            <a:ext cx="8136904" cy="1200329"/>
          </a:xfrm>
          <a:prstGeom prst="rect">
            <a:avLst/>
          </a:prstGeom>
          <a:noFill/>
        </p:spPr>
        <p:txBody>
          <a:bodyPr wrap="square" rtlCol="0">
            <a:spAutoFit/>
          </a:bodyPr>
          <a:lstStyle/>
          <a:p>
            <a:pPr>
              <a:spcAft>
                <a:spcPts val="1200"/>
              </a:spcAft>
            </a:pPr>
            <a:r>
              <a:rPr lang="fr-FR" sz="2400" b="1" dirty="0" smtClean="0"/>
              <a:t>Choix</a:t>
            </a:r>
            <a:r>
              <a:rPr lang="fr-FR" sz="2400" dirty="0" smtClean="0"/>
              <a:t> : introduire la relation de De Broglie avec une expérience autre que l’expérience historique de Davisson et Germer</a:t>
            </a:r>
            <a:endParaRPr lang="fr-FR" dirty="0"/>
          </a:p>
        </p:txBody>
      </p:sp>
      <p:sp>
        <p:nvSpPr>
          <p:cNvPr id="8" name="ZoneTexte 7"/>
          <p:cNvSpPr txBox="1"/>
          <p:nvPr/>
        </p:nvSpPr>
        <p:spPr>
          <a:xfrm>
            <a:off x="977086" y="5301208"/>
            <a:ext cx="2364751" cy="369332"/>
          </a:xfrm>
          <a:prstGeom prst="rect">
            <a:avLst/>
          </a:prstGeom>
          <a:noFill/>
        </p:spPr>
        <p:txBody>
          <a:bodyPr wrap="none" rtlCol="0">
            <a:spAutoFit/>
          </a:bodyPr>
          <a:lstStyle/>
          <a:p>
            <a:pPr algn="ctr"/>
            <a:r>
              <a:rPr lang="fr-FR" dirty="0" smtClean="0">
                <a:solidFill>
                  <a:schemeClr val="bg1"/>
                </a:solidFill>
              </a:rPr>
              <a:t>obtention de franges</a:t>
            </a:r>
            <a:endParaRPr lang="fr-FR" dirty="0">
              <a:solidFill>
                <a:schemeClr val="bg1"/>
              </a:solidFill>
            </a:endParaRPr>
          </a:p>
        </p:txBody>
      </p:sp>
      <p:sp>
        <p:nvSpPr>
          <p:cNvPr id="18" name="ZoneTexte 17"/>
          <p:cNvSpPr txBox="1"/>
          <p:nvPr/>
        </p:nvSpPr>
        <p:spPr>
          <a:xfrm>
            <a:off x="3406578" y="5229200"/>
            <a:ext cx="2821606" cy="646331"/>
          </a:xfrm>
          <a:prstGeom prst="rect">
            <a:avLst/>
          </a:prstGeom>
          <a:noFill/>
        </p:spPr>
        <p:txBody>
          <a:bodyPr wrap="none" rtlCol="0">
            <a:spAutoFit/>
          </a:bodyPr>
          <a:lstStyle/>
          <a:p>
            <a:pPr algn="ctr"/>
            <a:r>
              <a:rPr lang="fr-FR" dirty="0" smtClean="0">
                <a:solidFill>
                  <a:schemeClr val="bg1"/>
                </a:solidFill>
              </a:rPr>
              <a:t>interférences, diffraction</a:t>
            </a:r>
          </a:p>
          <a:p>
            <a:pPr algn="ctr"/>
            <a:r>
              <a:rPr lang="fr-FR" dirty="0" smtClean="0">
                <a:solidFill>
                  <a:schemeClr val="bg1"/>
                </a:solidFill>
              </a:rPr>
              <a:t>(TS)</a:t>
            </a:r>
            <a:endParaRPr lang="fr-FR" dirty="0">
              <a:solidFill>
                <a:schemeClr val="bg1"/>
              </a:solidFill>
            </a:endParaRPr>
          </a:p>
        </p:txBody>
      </p:sp>
      <p:sp>
        <p:nvSpPr>
          <p:cNvPr id="23" name="ZoneTexte 22"/>
          <p:cNvSpPr txBox="1"/>
          <p:nvPr/>
        </p:nvSpPr>
        <p:spPr>
          <a:xfrm>
            <a:off x="6820112" y="5446965"/>
            <a:ext cx="1712328" cy="646331"/>
          </a:xfrm>
          <a:prstGeom prst="rect">
            <a:avLst/>
          </a:prstGeom>
          <a:noFill/>
        </p:spPr>
        <p:txBody>
          <a:bodyPr wrap="none" rtlCol="0">
            <a:spAutoFit/>
          </a:bodyPr>
          <a:lstStyle/>
          <a:p>
            <a:pPr algn="ctr"/>
            <a:r>
              <a:rPr lang="fr-FR" dirty="0" smtClean="0">
                <a:solidFill>
                  <a:schemeClr val="bg1"/>
                </a:solidFill>
              </a:rPr>
              <a:t>laser, spectres</a:t>
            </a:r>
          </a:p>
          <a:p>
            <a:pPr algn="ctr"/>
            <a:r>
              <a:rPr lang="fr-FR" dirty="0" smtClean="0">
                <a:solidFill>
                  <a:schemeClr val="bg1"/>
                </a:solidFill>
              </a:rPr>
              <a:t>(1</a:t>
            </a:r>
            <a:r>
              <a:rPr lang="fr-FR" baseline="30000" dirty="0" smtClean="0">
                <a:solidFill>
                  <a:schemeClr val="bg1"/>
                </a:solidFill>
              </a:rPr>
              <a:t>ère</a:t>
            </a:r>
            <a:r>
              <a:rPr lang="fr-FR" dirty="0" smtClean="0">
                <a:solidFill>
                  <a:schemeClr val="bg1"/>
                </a:solidFill>
              </a:rPr>
              <a:t> et TS)</a:t>
            </a:r>
            <a:endParaRPr lang="fr-FR" dirty="0">
              <a:solidFill>
                <a:schemeClr val="bg1"/>
              </a:solidFill>
            </a:endParaRPr>
          </a:p>
        </p:txBody>
      </p:sp>
    </p:spTree>
    <p:extLst>
      <p:ext uri="{BB962C8B-B14F-4D97-AF65-F5344CB8AC3E}">
        <p14:creationId xmlns:p14="http://schemas.microsoft.com/office/powerpoint/2010/main" val="1960518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579296" cy="1143000"/>
          </a:xfrm>
        </p:spPr>
        <p:txBody>
          <a:bodyPr>
            <a:noAutofit/>
          </a:bodyPr>
          <a:lstStyle/>
          <a:p>
            <a:pPr algn="l"/>
            <a:r>
              <a:rPr lang="fr-FR" sz="3200" b="1" dirty="0" smtClean="0">
                <a:solidFill>
                  <a:schemeClr val="tx2"/>
                </a:solidFill>
              </a:rPr>
              <a:t>Une séquence de TS sur la dualité O/P</a:t>
            </a:r>
            <a:endParaRPr lang="fr-FR" sz="3200" b="1" dirty="0">
              <a:solidFill>
                <a:schemeClr val="tx2"/>
              </a:solidFill>
            </a:endParaRPr>
          </a:p>
        </p:txBody>
      </p:sp>
      <p:sp>
        <p:nvSpPr>
          <p:cNvPr id="3" name="Espace réservé du contenu 2"/>
          <p:cNvSpPr>
            <a:spLocks noGrp="1"/>
          </p:cNvSpPr>
          <p:nvPr>
            <p:ph idx="1"/>
          </p:nvPr>
        </p:nvSpPr>
        <p:spPr>
          <a:xfrm>
            <a:off x="446856" y="1240160"/>
            <a:ext cx="8157592" cy="964704"/>
          </a:xfrm>
        </p:spPr>
        <p:txBody>
          <a:bodyPr>
            <a:noAutofit/>
          </a:bodyPr>
          <a:lstStyle/>
          <a:p>
            <a:pPr marL="0" indent="0" algn="just">
              <a:spcBef>
                <a:spcPts val="0"/>
              </a:spcBef>
              <a:buNone/>
            </a:pPr>
            <a:r>
              <a:rPr lang="fr-FR" sz="2400" b="1" dirty="0" smtClean="0">
                <a:effectLst>
                  <a:outerShdw blurRad="38100" dist="38100" dir="2700000" algn="tl">
                    <a:srgbClr val="000000">
                      <a:alpha val="43137"/>
                    </a:srgbClr>
                  </a:outerShdw>
                </a:effectLst>
              </a:rPr>
              <a:t>Activité 3</a:t>
            </a:r>
            <a:r>
              <a:rPr lang="fr-FR" sz="2400" b="1" dirty="0" smtClean="0"/>
              <a:t> : l’atome de néon : onde ou particule ?</a:t>
            </a:r>
            <a:endParaRPr lang="fr-FR" sz="2400" i="1" dirty="0"/>
          </a:p>
        </p:txBody>
      </p:sp>
      <p:sp>
        <p:nvSpPr>
          <p:cNvPr id="4" name="Espace réservé du pied de page 3"/>
          <p:cNvSpPr>
            <a:spLocks noGrp="1"/>
          </p:cNvSpPr>
          <p:nvPr>
            <p:ph type="ftr" sz="quarter" idx="11"/>
          </p:nvPr>
        </p:nvSpPr>
        <p:spPr/>
        <p:txBody>
          <a:bodyPr/>
          <a:lstStyle/>
          <a:p>
            <a:r>
              <a:rPr lang="fr-FR" smtClean="0"/>
              <a:t>agrégation interne de Sciences Physique - exposé</a:t>
            </a:r>
            <a:endParaRPr lang="fr-FR"/>
          </a:p>
        </p:txBody>
      </p:sp>
      <p:sp>
        <p:nvSpPr>
          <p:cNvPr id="5" name="Espace réservé de la date 4"/>
          <p:cNvSpPr>
            <a:spLocks noGrp="1"/>
          </p:cNvSpPr>
          <p:nvPr>
            <p:ph type="dt" sz="half" idx="10"/>
          </p:nvPr>
        </p:nvSpPr>
        <p:spPr>
          <a:xfrm>
            <a:off x="457200" y="6453336"/>
            <a:ext cx="514400" cy="268139"/>
          </a:xfrm>
        </p:spPr>
        <p:style>
          <a:lnRef idx="1">
            <a:schemeClr val="dk1"/>
          </a:lnRef>
          <a:fillRef idx="3">
            <a:schemeClr val="dk1"/>
          </a:fillRef>
          <a:effectRef idx="2">
            <a:schemeClr val="dk1"/>
          </a:effectRef>
          <a:fontRef idx="minor">
            <a:schemeClr val="lt1"/>
          </a:fontRef>
        </p:style>
        <p:txBody>
          <a:bodyPr tIns="0" bIns="0" anchor="ctr"/>
          <a:lstStyle/>
          <a:p>
            <a:pPr algn="ctr"/>
            <a:r>
              <a:rPr lang="fr-FR" sz="1400" b="1" smtClean="0">
                <a:solidFill>
                  <a:schemeClr val="bg1"/>
                </a:solidFill>
              </a:rPr>
              <a:t>TR </a:t>
            </a:r>
            <a:endParaRPr lang="fr-FR" sz="1400" b="1" dirty="0">
              <a:solidFill>
                <a:schemeClr val="bg1"/>
              </a:solidFill>
            </a:endParaRPr>
          </a:p>
        </p:txBody>
      </p:sp>
      <p:sp>
        <p:nvSpPr>
          <p:cNvPr id="6" name="Espace réservé du numéro de diapositive 5"/>
          <p:cNvSpPr>
            <a:spLocks noGrp="1"/>
          </p:cNvSpPr>
          <p:nvPr>
            <p:ph type="sldNum" sz="quarter" idx="12"/>
          </p:nvPr>
        </p:nvSpPr>
        <p:spPr/>
        <p:txBody>
          <a:bodyPr/>
          <a:lstStyle/>
          <a:p>
            <a:fld id="{9616618C-1E39-4B41-BC92-BB300AB0610D}" type="slidenum">
              <a:rPr lang="fr-FR" smtClean="0"/>
              <a:t>35</a:t>
            </a:fld>
            <a:endParaRPr lang="fr-FR"/>
          </a:p>
        </p:txBody>
      </p:sp>
      <p:sp>
        <p:nvSpPr>
          <p:cNvPr id="8" name="ZoneTexte 7"/>
          <p:cNvSpPr txBox="1"/>
          <p:nvPr/>
        </p:nvSpPr>
        <p:spPr>
          <a:xfrm>
            <a:off x="977086" y="5301208"/>
            <a:ext cx="2364751" cy="369332"/>
          </a:xfrm>
          <a:prstGeom prst="rect">
            <a:avLst/>
          </a:prstGeom>
          <a:noFill/>
        </p:spPr>
        <p:txBody>
          <a:bodyPr wrap="none" rtlCol="0">
            <a:spAutoFit/>
          </a:bodyPr>
          <a:lstStyle/>
          <a:p>
            <a:pPr algn="ctr"/>
            <a:r>
              <a:rPr lang="fr-FR" dirty="0" smtClean="0">
                <a:solidFill>
                  <a:schemeClr val="bg1"/>
                </a:solidFill>
              </a:rPr>
              <a:t>obtention de franges</a:t>
            </a:r>
            <a:endParaRPr lang="fr-FR" dirty="0">
              <a:solidFill>
                <a:schemeClr val="bg1"/>
              </a:solidFill>
            </a:endParaRPr>
          </a:p>
        </p:txBody>
      </p:sp>
      <p:sp>
        <p:nvSpPr>
          <p:cNvPr id="18" name="ZoneTexte 17"/>
          <p:cNvSpPr txBox="1"/>
          <p:nvPr/>
        </p:nvSpPr>
        <p:spPr>
          <a:xfrm>
            <a:off x="3406578" y="5229200"/>
            <a:ext cx="2821606" cy="646331"/>
          </a:xfrm>
          <a:prstGeom prst="rect">
            <a:avLst/>
          </a:prstGeom>
          <a:noFill/>
        </p:spPr>
        <p:txBody>
          <a:bodyPr wrap="none" rtlCol="0">
            <a:spAutoFit/>
          </a:bodyPr>
          <a:lstStyle/>
          <a:p>
            <a:pPr algn="ctr"/>
            <a:r>
              <a:rPr lang="fr-FR" dirty="0" smtClean="0">
                <a:solidFill>
                  <a:schemeClr val="bg1"/>
                </a:solidFill>
              </a:rPr>
              <a:t>interférences, diffraction</a:t>
            </a:r>
          </a:p>
          <a:p>
            <a:pPr algn="ctr"/>
            <a:r>
              <a:rPr lang="fr-FR" dirty="0" smtClean="0">
                <a:solidFill>
                  <a:schemeClr val="bg1"/>
                </a:solidFill>
              </a:rPr>
              <a:t>(TS)</a:t>
            </a:r>
            <a:endParaRPr lang="fr-FR" dirty="0">
              <a:solidFill>
                <a:schemeClr val="bg1"/>
              </a:solidFill>
            </a:endParaRPr>
          </a:p>
        </p:txBody>
      </p:sp>
      <p:sp>
        <p:nvSpPr>
          <p:cNvPr id="23" name="ZoneTexte 22"/>
          <p:cNvSpPr txBox="1"/>
          <p:nvPr/>
        </p:nvSpPr>
        <p:spPr>
          <a:xfrm>
            <a:off x="6820112" y="5446965"/>
            <a:ext cx="1712328" cy="646331"/>
          </a:xfrm>
          <a:prstGeom prst="rect">
            <a:avLst/>
          </a:prstGeom>
          <a:noFill/>
        </p:spPr>
        <p:txBody>
          <a:bodyPr wrap="none" rtlCol="0">
            <a:spAutoFit/>
          </a:bodyPr>
          <a:lstStyle/>
          <a:p>
            <a:pPr algn="ctr"/>
            <a:r>
              <a:rPr lang="fr-FR" dirty="0" smtClean="0">
                <a:solidFill>
                  <a:schemeClr val="bg1"/>
                </a:solidFill>
              </a:rPr>
              <a:t>laser, spectres</a:t>
            </a:r>
          </a:p>
          <a:p>
            <a:pPr algn="ctr"/>
            <a:r>
              <a:rPr lang="fr-FR" dirty="0" smtClean="0">
                <a:solidFill>
                  <a:schemeClr val="bg1"/>
                </a:solidFill>
              </a:rPr>
              <a:t>(1</a:t>
            </a:r>
            <a:r>
              <a:rPr lang="fr-FR" baseline="30000" dirty="0" smtClean="0">
                <a:solidFill>
                  <a:schemeClr val="bg1"/>
                </a:solidFill>
              </a:rPr>
              <a:t>ère</a:t>
            </a:r>
            <a:r>
              <a:rPr lang="fr-FR" dirty="0" smtClean="0">
                <a:solidFill>
                  <a:schemeClr val="bg1"/>
                </a:solidFill>
              </a:rPr>
              <a:t> et TS)</a:t>
            </a:r>
            <a:endParaRPr lang="fr-FR" dirty="0">
              <a:solidFill>
                <a:schemeClr val="bg1"/>
              </a:solidFill>
            </a:endParaRPr>
          </a:p>
        </p:txBody>
      </p:sp>
      <p:pic>
        <p:nvPicPr>
          <p:cNvPr id="2050" name="Picture 2" descr="H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10878" y="2060848"/>
            <a:ext cx="6704288" cy="3888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99564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579296" cy="1143000"/>
          </a:xfrm>
        </p:spPr>
        <p:txBody>
          <a:bodyPr>
            <a:noAutofit/>
          </a:bodyPr>
          <a:lstStyle/>
          <a:p>
            <a:pPr algn="l"/>
            <a:r>
              <a:rPr lang="fr-FR" sz="3200" b="1" dirty="0" smtClean="0">
                <a:solidFill>
                  <a:schemeClr val="tx2"/>
                </a:solidFill>
              </a:rPr>
              <a:t>Une séquence de TS sur la dualité O/P</a:t>
            </a:r>
            <a:endParaRPr lang="fr-FR" sz="3200" b="1" dirty="0">
              <a:solidFill>
                <a:schemeClr val="tx2"/>
              </a:solidFill>
            </a:endParaRPr>
          </a:p>
        </p:txBody>
      </p:sp>
      <p:sp>
        <p:nvSpPr>
          <p:cNvPr id="3" name="Espace réservé du contenu 2"/>
          <p:cNvSpPr>
            <a:spLocks noGrp="1"/>
          </p:cNvSpPr>
          <p:nvPr>
            <p:ph idx="1"/>
          </p:nvPr>
        </p:nvSpPr>
        <p:spPr>
          <a:xfrm>
            <a:off x="446856" y="1240160"/>
            <a:ext cx="8157592" cy="964704"/>
          </a:xfrm>
        </p:spPr>
        <p:txBody>
          <a:bodyPr>
            <a:noAutofit/>
          </a:bodyPr>
          <a:lstStyle/>
          <a:p>
            <a:pPr marL="0" indent="0" algn="just">
              <a:spcBef>
                <a:spcPts val="0"/>
              </a:spcBef>
              <a:buNone/>
            </a:pPr>
            <a:r>
              <a:rPr lang="fr-FR" sz="2400" b="1" dirty="0" smtClean="0">
                <a:effectLst>
                  <a:outerShdw blurRad="38100" dist="38100" dir="2700000" algn="tl">
                    <a:srgbClr val="000000">
                      <a:alpha val="43137"/>
                    </a:srgbClr>
                  </a:outerShdw>
                </a:effectLst>
                <a:hlinkClick r:id="rId3" action="ppaction://hlinkfile"/>
              </a:rPr>
              <a:t>Activité 3</a:t>
            </a:r>
            <a:r>
              <a:rPr lang="fr-FR" sz="2400" b="1" dirty="0" smtClean="0"/>
              <a:t> : l’atome de néon : onde ou particule ?</a:t>
            </a:r>
          </a:p>
          <a:p>
            <a:pPr marL="0" indent="0" algn="just">
              <a:spcBef>
                <a:spcPts val="1800"/>
              </a:spcBef>
              <a:buNone/>
            </a:pPr>
            <a:r>
              <a:rPr lang="fr-FR" sz="2400" b="1" dirty="0" smtClean="0"/>
              <a:t>résultat : </a:t>
            </a:r>
            <a:endParaRPr lang="fr-FR" sz="2400" dirty="0"/>
          </a:p>
        </p:txBody>
      </p:sp>
      <p:sp>
        <p:nvSpPr>
          <p:cNvPr id="4" name="Espace réservé du pied de page 3"/>
          <p:cNvSpPr>
            <a:spLocks noGrp="1"/>
          </p:cNvSpPr>
          <p:nvPr>
            <p:ph type="ftr" sz="quarter" idx="11"/>
          </p:nvPr>
        </p:nvSpPr>
        <p:spPr/>
        <p:txBody>
          <a:bodyPr/>
          <a:lstStyle/>
          <a:p>
            <a:r>
              <a:rPr lang="fr-FR" smtClean="0"/>
              <a:t>agrégation interne de Sciences Physique - exposé</a:t>
            </a:r>
            <a:endParaRPr lang="fr-FR"/>
          </a:p>
        </p:txBody>
      </p:sp>
      <p:sp>
        <p:nvSpPr>
          <p:cNvPr id="5" name="Espace réservé de la date 4"/>
          <p:cNvSpPr>
            <a:spLocks noGrp="1"/>
          </p:cNvSpPr>
          <p:nvPr>
            <p:ph type="dt" sz="half" idx="10"/>
          </p:nvPr>
        </p:nvSpPr>
        <p:spPr>
          <a:xfrm>
            <a:off x="457200" y="6453336"/>
            <a:ext cx="514400" cy="268139"/>
          </a:xfrm>
        </p:spPr>
        <p:style>
          <a:lnRef idx="1">
            <a:schemeClr val="dk1"/>
          </a:lnRef>
          <a:fillRef idx="3">
            <a:schemeClr val="dk1"/>
          </a:fillRef>
          <a:effectRef idx="2">
            <a:schemeClr val="dk1"/>
          </a:effectRef>
          <a:fontRef idx="minor">
            <a:schemeClr val="lt1"/>
          </a:fontRef>
        </p:style>
        <p:txBody>
          <a:bodyPr tIns="0" bIns="0" anchor="ctr"/>
          <a:lstStyle/>
          <a:p>
            <a:pPr algn="ctr"/>
            <a:r>
              <a:rPr lang="fr-FR" sz="1400" b="1" smtClean="0">
                <a:solidFill>
                  <a:schemeClr val="bg1"/>
                </a:solidFill>
              </a:rPr>
              <a:t>TR </a:t>
            </a:r>
            <a:endParaRPr lang="fr-FR" sz="1400" b="1" dirty="0">
              <a:solidFill>
                <a:schemeClr val="bg1"/>
              </a:solidFill>
            </a:endParaRPr>
          </a:p>
        </p:txBody>
      </p:sp>
      <p:sp>
        <p:nvSpPr>
          <p:cNvPr id="6" name="Espace réservé du numéro de diapositive 5"/>
          <p:cNvSpPr>
            <a:spLocks noGrp="1"/>
          </p:cNvSpPr>
          <p:nvPr>
            <p:ph type="sldNum" sz="quarter" idx="12"/>
          </p:nvPr>
        </p:nvSpPr>
        <p:spPr/>
        <p:txBody>
          <a:bodyPr/>
          <a:lstStyle/>
          <a:p>
            <a:fld id="{9616618C-1E39-4B41-BC92-BB300AB0610D}" type="slidenum">
              <a:rPr lang="fr-FR" smtClean="0"/>
              <a:t>36</a:t>
            </a:fld>
            <a:endParaRPr lang="fr-FR"/>
          </a:p>
        </p:txBody>
      </p:sp>
      <p:sp>
        <p:nvSpPr>
          <p:cNvPr id="8" name="ZoneTexte 7"/>
          <p:cNvSpPr txBox="1"/>
          <p:nvPr/>
        </p:nvSpPr>
        <p:spPr>
          <a:xfrm>
            <a:off x="977086" y="5301208"/>
            <a:ext cx="2364751" cy="369332"/>
          </a:xfrm>
          <a:prstGeom prst="rect">
            <a:avLst/>
          </a:prstGeom>
          <a:noFill/>
        </p:spPr>
        <p:txBody>
          <a:bodyPr wrap="none" rtlCol="0">
            <a:spAutoFit/>
          </a:bodyPr>
          <a:lstStyle/>
          <a:p>
            <a:pPr algn="ctr"/>
            <a:r>
              <a:rPr lang="fr-FR" dirty="0" smtClean="0">
                <a:solidFill>
                  <a:schemeClr val="bg1"/>
                </a:solidFill>
              </a:rPr>
              <a:t>obtention de franges</a:t>
            </a:r>
            <a:endParaRPr lang="fr-FR" dirty="0">
              <a:solidFill>
                <a:schemeClr val="bg1"/>
              </a:solidFill>
            </a:endParaRPr>
          </a:p>
        </p:txBody>
      </p:sp>
      <p:sp>
        <p:nvSpPr>
          <p:cNvPr id="18" name="ZoneTexte 17"/>
          <p:cNvSpPr txBox="1"/>
          <p:nvPr/>
        </p:nvSpPr>
        <p:spPr>
          <a:xfrm>
            <a:off x="3406578" y="5229200"/>
            <a:ext cx="2821606" cy="646331"/>
          </a:xfrm>
          <a:prstGeom prst="rect">
            <a:avLst/>
          </a:prstGeom>
          <a:noFill/>
        </p:spPr>
        <p:txBody>
          <a:bodyPr wrap="none" rtlCol="0">
            <a:spAutoFit/>
          </a:bodyPr>
          <a:lstStyle/>
          <a:p>
            <a:pPr algn="ctr"/>
            <a:r>
              <a:rPr lang="fr-FR" dirty="0" smtClean="0">
                <a:solidFill>
                  <a:schemeClr val="bg1"/>
                </a:solidFill>
              </a:rPr>
              <a:t>interférences, diffraction</a:t>
            </a:r>
          </a:p>
          <a:p>
            <a:pPr algn="ctr"/>
            <a:r>
              <a:rPr lang="fr-FR" dirty="0" smtClean="0">
                <a:solidFill>
                  <a:schemeClr val="bg1"/>
                </a:solidFill>
              </a:rPr>
              <a:t>(TS)</a:t>
            </a:r>
            <a:endParaRPr lang="fr-FR" dirty="0">
              <a:solidFill>
                <a:schemeClr val="bg1"/>
              </a:solidFill>
            </a:endParaRPr>
          </a:p>
        </p:txBody>
      </p:sp>
      <p:sp>
        <p:nvSpPr>
          <p:cNvPr id="23" name="ZoneTexte 22"/>
          <p:cNvSpPr txBox="1"/>
          <p:nvPr/>
        </p:nvSpPr>
        <p:spPr>
          <a:xfrm>
            <a:off x="6820112" y="5446965"/>
            <a:ext cx="1712328" cy="646331"/>
          </a:xfrm>
          <a:prstGeom prst="rect">
            <a:avLst/>
          </a:prstGeom>
          <a:noFill/>
        </p:spPr>
        <p:txBody>
          <a:bodyPr wrap="none" rtlCol="0">
            <a:spAutoFit/>
          </a:bodyPr>
          <a:lstStyle/>
          <a:p>
            <a:pPr algn="ctr"/>
            <a:r>
              <a:rPr lang="fr-FR" dirty="0" smtClean="0">
                <a:solidFill>
                  <a:schemeClr val="bg1"/>
                </a:solidFill>
              </a:rPr>
              <a:t>laser, spectres</a:t>
            </a:r>
          </a:p>
          <a:p>
            <a:pPr algn="ctr"/>
            <a:r>
              <a:rPr lang="fr-FR" dirty="0" smtClean="0">
                <a:solidFill>
                  <a:schemeClr val="bg1"/>
                </a:solidFill>
              </a:rPr>
              <a:t>(1</a:t>
            </a:r>
            <a:r>
              <a:rPr lang="fr-FR" baseline="30000" dirty="0" smtClean="0">
                <a:solidFill>
                  <a:schemeClr val="bg1"/>
                </a:solidFill>
              </a:rPr>
              <a:t>ère</a:t>
            </a:r>
            <a:r>
              <a:rPr lang="fr-FR" dirty="0" smtClean="0">
                <a:solidFill>
                  <a:schemeClr val="bg1"/>
                </a:solidFill>
              </a:rPr>
              <a:t> et TS)</a:t>
            </a:r>
            <a:endParaRPr lang="fr-FR" dirty="0">
              <a:solidFill>
                <a:schemeClr val="bg1"/>
              </a:solidFill>
            </a:endParaRPr>
          </a:p>
        </p:txBody>
      </p:sp>
      <p:pic>
        <p:nvPicPr>
          <p:cNvPr id="11" name="Picture 2"/>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83568" y="2331453"/>
            <a:ext cx="1729764" cy="332979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ZoneTexte 6"/>
          <p:cNvSpPr txBox="1"/>
          <p:nvPr/>
        </p:nvSpPr>
        <p:spPr>
          <a:xfrm>
            <a:off x="3851920" y="2204864"/>
            <a:ext cx="4536504" cy="369331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t="100000" r="100000"/>
            </a:path>
            <a:tileRect l="-100000" b="-100000"/>
          </a:gradFill>
        </p:spPr>
        <p:txBody>
          <a:bodyPr wrap="square" rtlCol="0">
            <a:spAutoFit/>
          </a:bodyPr>
          <a:lstStyle/>
          <a:p>
            <a:r>
              <a:rPr lang="fr-FR" sz="2000" b="1" dirty="0" smtClean="0"/>
              <a:t>Conclusions : </a:t>
            </a:r>
          </a:p>
          <a:p>
            <a:pPr marL="342900" indent="-342900">
              <a:buFont typeface="+mj-lt"/>
              <a:buAutoNum type="arabicPeriod"/>
            </a:pPr>
            <a:r>
              <a:rPr lang="fr-FR" dirty="0" smtClean="0"/>
              <a:t>comportement classique de l’atome entre son départ et la </a:t>
            </a:r>
            <a:r>
              <a:rPr lang="fr-FR" dirty="0" err="1" smtClean="0"/>
              <a:t>bifente</a:t>
            </a:r>
            <a:r>
              <a:rPr lang="fr-FR" dirty="0" smtClean="0"/>
              <a:t>;</a:t>
            </a:r>
          </a:p>
          <a:p>
            <a:pPr marL="342900" indent="-342900">
              <a:buFont typeface="+mj-lt"/>
              <a:buAutoNum type="arabicPeriod"/>
            </a:pPr>
            <a:endParaRPr lang="fr-FR" dirty="0" smtClean="0"/>
          </a:p>
          <a:p>
            <a:pPr marL="342900" indent="-342900">
              <a:buFont typeface="+mj-lt"/>
              <a:buAutoNum type="arabicPeriod"/>
            </a:pPr>
            <a:r>
              <a:rPr lang="fr-FR" dirty="0" smtClean="0"/>
              <a:t>comportement ondulatoire (quantique)  de l’atome lorsqu’il atteint la </a:t>
            </a:r>
            <a:r>
              <a:rPr lang="fr-FR" dirty="0" err="1" smtClean="0"/>
              <a:t>bifente</a:t>
            </a:r>
            <a:endParaRPr lang="fr-FR" dirty="0" smtClean="0"/>
          </a:p>
          <a:p>
            <a:pPr marL="342900" indent="-342900">
              <a:buFont typeface="+mj-lt"/>
              <a:buAutoNum type="arabicPeriod"/>
            </a:pPr>
            <a:endParaRPr lang="fr-FR" dirty="0"/>
          </a:p>
          <a:p>
            <a:pPr marL="342900" indent="-342900">
              <a:buFont typeface="+mj-lt"/>
              <a:buAutoNum type="arabicPeriod"/>
            </a:pPr>
            <a:r>
              <a:rPr lang="fr-FR" dirty="0" smtClean="0"/>
              <a:t>Critère pour distinguer une situation que la physique classique suffit à décrire d’une autre où la physique quantique s’impose.</a:t>
            </a:r>
          </a:p>
          <a:p>
            <a:endParaRPr lang="fr-FR" dirty="0"/>
          </a:p>
        </p:txBody>
      </p:sp>
      <p:sp>
        <p:nvSpPr>
          <p:cNvPr id="13" name="ZoneTexte 12"/>
          <p:cNvSpPr txBox="1"/>
          <p:nvPr/>
        </p:nvSpPr>
        <p:spPr>
          <a:xfrm>
            <a:off x="2309262" y="5903566"/>
            <a:ext cx="6223178" cy="600164"/>
          </a:xfrm>
          <a:prstGeom prst="rect">
            <a:avLst/>
          </a:prstGeom>
          <a:noFill/>
        </p:spPr>
        <p:txBody>
          <a:bodyPr wrap="none" rtlCol="0">
            <a:spAutoFit/>
          </a:bodyPr>
          <a:lstStyle/>
          <a:p>
            <a:r>
              <a:rPr lang="fr-FR" sz="1100" dirty="0" smtClean="0"/>
              <a:t>source :</a:t>
            </a:r>
            <a:r>
              <a:rPr lang="fr-FR" sz="1100" dirty="0" err="1" smtClean="0"/>
              <a:t>Fujio</a:t>
            </a:r>
            <a:r>
              <a:rPr lang="fr-FR" sz="1100" dirty="0" smtClean="0"/>
              <a:t> Shimizu et al. :  </a:t>
            </a:r>
            <a:r>
              <a:rPr lang="fr-FR" sz="1100" dirty="0" smtClean="0">
                <a:hlinkClick r:id="rId5" action="ppaction://hlinkfile"/>
              </a:rPr>
              <a:t>double-</a:t>
            </a:r>
            <a:r>
              <a:rPr lang="fr-FR" sz="1100" dirty="0" err="1" smtClean="0">
                <a:hlinkClick r:id="rId5" action="ppaction://hlinkfile"/>
              </a:rPr>
              <a:t>slit</a:t>
            </a:r>
            <a:r>
              <a:rPr lang="fr-FR" sz="1100" dirty="0" smtClean="0">
                <a:hlinkClick r:id="rId5" action="ppaction://hlinkfile"/>
              </a:rPr>
              <a:t> </a:t>
            </a:r>
            <a:r>
              <a:rPr lang="fr-FR" sz="1100" dirty="0" err="1" smtClean="0">
                <a:hlinkClick r:id="rId5" action="ppaction://hlinkfile"/>
              </a:rPr>
              <a:t>interference</a:t>
            </a:r>
            <a:r>
              <a:rPr lang="fr-FR" sz="1100" dirty="0" smtClean="0">
                <a:hlinkClick r:id="rId5" action="ppaction://hlinkfile"/>
              </a:rPr>
              <a:t> </a:t>
            </a:r>
            <a:r>
              <a:rPr lang="fr-FR" sz="1100" dirty="0" err="1" smtClean="0">
                <a:hlinkClick r:id="rId5" action="ppaction://hlinkfile"/>
              </a:rPr>
              <a:t>with</a:t>
            </a:r>
            <a:r>
              <a:rPr lang="fr-FR" sz="1100" dirty="0" smtClean="0">
                <a:hlinkClick r:id="rId5" action="ppaction://hlinkfile"/>
              </a:rPr>
              <a:t> </a:t>
            </a:r>
            <a:r>
              <a:rPr lang="fr-FR" sz="1100" dirty="0" err="1" smtClean="0">
                <a:hlinkClick r:id="rId5" action="ppaction://hlinkfile"/>
              </a:rPr>
              <a:t>ultracold</a:t>
            </a:r>
            <a:r>
              <a:rPr lang="fr-FR" sz="1100" dirty="0" smtClean="0">
                <a:hlinkClick r:id="rId5" action="ppaction://hlinkfile"/>
              </a:rPr>
              <a:t> </a:t>
            </a:r>
            <a:r>
              <a:rPr lang="fr-FR" sz="1100" dirty="0" err="1" smtClean="0">
                <a:hlinkClick r:id="rId5" action="ppaction://hlinkfile"/>
              </a:rPr>
              <a:t>metastahie</a:t>
            </a:r>
            <a:r>
              <a:rPr lang="fr-FR" sz="1100" dirty="0" smtClean="0">
                <a:hlinkClick r:id="rId5" action="ppaction://hlinkfile"/>
              </a:rPr>
              <a:t> </a:t>
            </a:r>
            <a:r>
              <a:rPr lang="fr-FR" sz="1100" dirty="0" err="1" smtClean="0">
                <a:hlinkClick r:id="rId5" action="ppaction://hlinkfile"/>
              </a:rPr>
              <a:t>neon</a:t>
            </a:r>
            <a:r>
              <a:rPr lang="fr-FR" sz="1100" dirty="0" smtClean="0">
                <a:hlinkClick r:id="rId5" action="ppaction://hlinkfile"/>
              </a:rPr>
              <a:t> </a:t>
            </a:r>
            <a:r>
              <a:rPr lang="fr-FR" sz="1100" dirty="0" err="1" smtClean="0">
                <a:hlinkClick r:id="rId5" action="ppaction://hlinkfile"/>
              </a:rPr>
              <a:t>atoms</a:t>
            </a:r>
            <a:r>
              <a:rPr lang="fr-FR" sz="1100" dirty="0" smtClean="0">
                <a:hlinkClick r:id="rId5" action="ppaction://hlinkfile"/>
              </a:rPr>
              <a:t>, </a:t>
            </a:r>
          </a:p>
          <a:p>
            <a:r>
              <a:rPr lang="fr-FR" sz="1100" dirty="0" smtClean="0">
                <a:hlinkClick r:id="rId5" action="ppaction://hlinkfile"/>
              </a:rPr>
              <a:t>PHYSICAL REVIEW A (1992)</a:t>
            </a:r>
            <a:endParaRPr lang="fr-FR" sz="1100" dirty="0" smtClean="0"/>
          </a:p>
          <a:p>
            <a:endParaRPr lang="fr-FR" sz="1100" dirty="0"/>
          </a:p>
        </p:txBody>
      </p:sp>
    </p:spTree>
    <p:extLst>
      <p:ext uri="{BB962C8B-B14F-4D97-AF65-F5344CB8AC3E}">
        <p14:creationId xmlns:p14="http://schemas.microsoft.com/office/powerpoint/2010/main" val="541467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579296" cy="1143000"/>
          </a:xfrm>
        </p:spPr>
        <p:txBody>
          <a:bodyPr>
            <a:noAutofit/>
          </a:bodyPr>
          <a:lstStyle/>
          <a:p>
            <a:pPr algn="l"/>
            <a:r>
              <a:rPr lang="fr-FR" sz="3200" b="1" dirty="0" smtClean="0">
                <a:solidFill>
                  <a:schemeClr val="tx2"/>
                </a:solidFill>
              </a:rPr>
              <a:t>Une séquence de TS sur la dualité O/P</a:t>
            </a:r>
            <a:endParaRPr lang="fr-FR" sz="3200" b="1" dirty="0">
              <a:solidFill>
                <a:schemeClr val="tx2"/>
              </a:solidFill>
            </a:endParaRPr>
          </a:p>
        </p:txBody>
      </p:sp>
      <p:sp>
        <p:nvSpPr>
          <p:cNvPr id="3" name="Espace réservé du contenu 2"/>
          <p:cNvSpPr>
            <a:spLocks noGrp="1"/>
          </p:cNvSpPr>
          <p:nvPr>
            <p:ph idx="1"/>
          </p:nvPr>
        </p:nvSpPr>
        <p:spPr>
          <a:xfrm>
            <a:off x="446856" y="1240160"/>
            <a:ext cx="8157592" cy="964704"/>
          </a:xfrm>
        </p:spPr>
        <p:txBody>
          <a:bodyPr>
            <a:noAutofit/>
          </a:bodyPr>
          <a:lstStyle/>
          <a:p>
            <a:pPr marL="0" indent="0" algn="just">
              <a:spcBef>
                <a:spcPts val="0"/>
              </a:spcBef>
              <a:buNone/>
            </a:pPr>
            <a:r>
              <a:rPr lang="fr-FR" sz="2400" b="1" dirty="0" smtClean="0">
                <a:effectLst>
                  <a:outerShdw blurRad="38100" dist="38100" dir="2700000" algn="tl">
                    <a:srgbClr val="000000">
                      <a:alpha val="43137"/>
                    </a:srgbClr>
                  </a:outerShdw>
                </a:effectLst>
              </a:rPr>
              <a:t>Activité 3</a:t>
            </a:r>
            <a:r>
              <a:rPr lang="fr-FR" sz="2400" b="1" dirty="0" smtClean="0"/>
              <a:t> : l’atome de néon : onde ou particule ?</a:t>
            </a:r>
          </a:p>
          <a:p>
            <a:pPr marL="0" indent="0" algn="just">
              <a:spcBef>
                <a:spcPts val="0"/>
              </a:spcBef>
              <a:buNone/>
            </a:pPr>
            <a:endParaRPr lang="fr-FR" sz="2400" b="1" i="1" dirty="0" smtClean="0"/>
          </a:p>
        </p:txBody>
      </p:sp>
      <p:sp>
        <p:nvSpPr>
          <p:cNvPr id="4" name="Espace réservé du pied de page 3"/>
          <p:cNvSpPr>
            <a:spLocks noGrp="1"/>
          </p:cNvSpPr>
          <p:nvPr>
            <p:ph type="ftr" sz="quarter" idx="11"/>
          </p:nvPr>
        </p:nvSpPr>
        <p:spPr/>
        <p:txBody>
          <a:bodyPr/>
          <a:lstStyle/>
          <a:p>
            <a:r>
              <a:rPr lang="fr-FR" smtClean="0"/>
              <a:t>agrégation interne de Sciences Physique - exposé</a:t>
            </a:r>
            <a:endParaRPr lang="fr-FR"/>
          </a:p>
        </p:txBody>
      </p:sp>
      <p:sp>
        <p:nvSpPr>
          <p:cNvPr id="5" name="Espace réservé de la date 4"/>
          <p:cNvSpPr>
            <a:spLocks noGrp="1"/>
          </p:cNvSpPr>
          <p:nvPr>
            <p:ph type="dt" sz="half" idx="10"/>
          </p:nvPr>
        </p:nvSpPr>
        <p:spPr>
          <a:xfrm>
            <a:off x="457200" y="6453336"/>
            <a:ext cx="514400" cy="268139"/>
          </a:xfrm>
        </p:spPr>
        <p:style>
          <a:lnRef idx="1">
            <a:schemeClr val="dk1"/>
          </a:lnRef>
          <a:fillRef idx="3">
            <a:schemeClr val="dk1"/>
          </a:fillRef>
          <a:effectRef idx="2">
            <a:schemeClr val="dk1"/>
          </a:effectRef>
          <a:fontRef idx="minor">
            <a:schemeClr val="lt1"/>
          </a:fontRef>
        </p:style>
        <p:txBody>
          <a:bodyPr tIns="0" bIns="0" anchor="ctr"/>
          <a:lstStyle/>
          <a:p>
            <a:pPr algn="ctr"/>
            <a:r>
              <a:rPr lang="fr-FR" sz="1400" b="1" smtClean="0">
                <a:solidFill>
                  <a:schemeClr val="bg1"/>
                </a:solidFill>
              </a:rPr>
              <a:t>TR </a:t>
            </a:r>
            <a:endParaRPr lang="fr-FR" sz="1400" b="1" dirty="0">
              <a:solidFill>
                <a:schemeClr val="bg1"/>
              </a:solidFill>
            </a:endParaRPr>
          </a:p>
        </p:txBody>
      </p:sp>
      <p:sp>
        <p:nvSpPr>
          <p:cNvPr id="6" name="Espace réservé du numéro de diapositive 5"/>
          <p:cNvSpPr>
            <a:spLocks noGrp="1"/>
          </p:cNvSpPr>
          <p:nvPr>
            <p:ph type="sldNum" sz="quarter" idx="12"/>
          </p:nvPr>
        </p:nvSpPr>
        <p:spPr/>
        <p:txBody>
          <a:bodyPr/>
          <a:lstStyle/>
          <a:p>
            <a:fld id="{9616618C-1E39-4B41-BC92-BB300AB0610D}" type="slidenum">
              <a:rPr lang="fr-FR" smtClean="0"/>
              <a:t>37</a:t>
            </a:fld>
            <a:endParaRPr lang="fr-FR"/>
          </a:p>
        </p:txBody>
      </p:sp>
      <p:sp>
        <p:nvSpPr>
          <p:cNvPr id="8" name="ZoneTexte 7"/>
          <p:cNvSpPr txBox="1"/>
          <p:nvPr/>
        </p:nvSpPr>
        <p:spPr>
          <a:xfrm>
            <a:off x="977086" y="5301208"/>
            <a:ext cx="2364751" cy="369332"/>
          </a:xfrm>
          <a:prstGeom prst="rect">
            <a:avLst/>
          </a:prstGeom>
          <a:noFill/>
        </p:spPr>
        <p:txBody>
          <a:bodyPr wrap="none" rtlCol="0">
            <a:spAutoFit/>
          </a:bodyPr>
          <a:lstStyle/>
          <a:p>
            <a:pPr algn="ctr"/>
            <a:r>
              <a:rPr lang="fr-FR" dirty="0" smtClean="0">
                <a:solidFill>
                  <a:schemeClr val="bg1"/>
                </a:solidFill>
              </a:rPr>
              <a:t>obtention de franges</a:t>
            </a:r>
            <a:endParaRPr lang="fr-FR" dirty="0">
              <a:solidFill>
                <a:schemeClr val="bg1"/>
              </a:solidFill>
            </a:endParaRPr>
          </a:p>
        </p:txBody>
      </p:sp>
      <p:sp>
        <p:nvSpPr>
          <p:cNvPr id="18" name="ZoneTexte 17"/>
          <p:cNvSpPr txBox="1"/>
          <p:nvPr/>
        </p:nvSpPr>
        <p:spPr>
          <a:xfrm>
            <a:off x="3406578" y="5229200"/>
            <a:ext cx="2821606" cy="646331"/>
          </a:xfrm>
          <a:prstGeom prst="rect">
            <a:avLst/>
          </a:prstGeom>
          <a:noFill/>
        </p:spPr>
        <p:txBody>
          <a:bodyPr wrap="none" rtlCol="0">
            <a:spAutoFit/>
          </a:bodyPr>
          <a:lstStyle/>
          <a:p>
            <a:pPr algn="ctr"/>
            <a:r>
              <a:rPr lang="fr-FR" dirty="0" smtClean="0">
                <a:solidFill>
                  <a:schemeClr val="bg1"/>
                </a:solidFill>
              </a:rPr>
              <a:t>interférences, diffraction</a:t>
            </a:r>
          </a:p>
          <a:p>
            <a:pPr algn="ctr"/>
            <a:r>
              <a:rPr lang="fr-FR" dirty="0" smtClean="0">
                <a:solidFill>
                  <a:schemeClr val="bg1"/>
                </a:solidFill>
              </a:rPr>
              <a:t>(TS)</a:t>
            </a:r>
            <a:endParaRPr lang="fr-FR" dirty="0">
              <a:solidFill>
                <a:schemeClr val="bg1"/>
              </a:solidFill>
            </a:endParaRPr>
          </a:p>
        </p:txBody>
      </p:sp>
      <p:sp>
        <p:nvSpPr>
          <p:cNvPr id="23" name="ZoneTexte 22"/>
          <p:cNvSpPr txBox="1"/>
          <p:nvPr/>
        </p:nvSpPr>
        <p:spPr>
          <a:xfrm>
            <a:off x="6820112" y="5446965"/>
            <a:ext cx="1712328" cy="646331"/>
          </a:xfrm>
          <a:prstGeom prst="rect">
            <a:avLst/>
          </a:prstGeom>
          <a:noFill/>
        </p:spPr>
        <p:txBody>
          <a:bodyPr wrap="none" rtlCol="0">
            <a:spAutoFit/>
          </a:bodyPr>
          <a:lstStyle/>
          <a:p>
            <a:pPr algn="ctr"/>
            <a:r>
              <a:rPr lang="fr-FR" dirty="0" smtClean="0">
                <a:solidFill>
                  <a:schemeClr val="bg1"/>
                </a:solidFill>
              </a:rPr>
              <a:t>laser, spectres</a:t>
            </a:r>
          </a:p>
          <a:p>
            <a:pPr algn="ctr"/>
            <a:r>
              <a:rPr lang="fr-FR" dirty="0" smtClean="0">
                <a:solidFill>
                  <a:schemeClr val="bg1"/>
                </a:solidFill>
              </a:rPr>
              <a:t>(1</a:t>
            </a:r>
            <a:r>
              <a:rPr lang="fr-FR" baseline="30000" dirty="0" smtClean="0">
                <a:solidFill>
                  <a:schemeClr val="bg1"/>
                </a:solidFill>
              </a:rPr>
              <a:t>ère</a:t>
            </a:r>
            <a:r>
              <a:rPr lang="fr-FR" dirty="0" smtClean="0">
                <a:solidFill>
                  <a:schemeClr val="bg1"/>
                </a:solidFill>
              </a:rPr>
              <a:t> et TS)</a:t>
            </a:r>
            <a:endParaRPr lang="fr-FR" dirty="0">
              <a:solidFill>
                <a:schemeClr val="bg1"/>
              </a:solidFill>
            </a:endParaRPr>
          </a:p>
        </p:txBody>
      </p:sp>
      <p:graphicFrame>
        <p:nvGraphicFramePr>
          <p:cNvPr id="12" name="Tableau 11"/>
          <p:cNvGraphicFramePr>
            <a:graphicFrameLocks noGrp="1"/>
          </p:cNvGraphicFramePr>
          <p:nvPr>
            <p:extLst>
              <p:ext uri="{D42A27DB-BD31-4B8C-83A1-F6EECF244321}">
                <p14:modId xmlns:p14="http://schemas.microsoft.com/office/powerpoint/2010/main" val="1994239703"/>
              </p:ext>
            </p:extLst>
          </p:nvPr>
        </p:nvGraphicFramePr>
        <p:xfrm>
          <a:off x="539552" y="2374736"/>
          <a:ext cx="8208912" cy="3718560"/>
        </p:xfrm>
        <a:graphic>
          <a:graphicData uri="http://schemas.openxmlformats.org/drawingml/2006/table">
            <a:tbl>
              <a:tblPr>
                <a:tableStyleId>{616DA210-FB5B-4158-B5E0-FEB733F419BA}</a:tableStyleId>
              </a:tblPr>
              <a:tblGrid>
                <a:gridCol w="3456384"/>
                <a:gridCol w="4752528"/>
              </a:tblGrid>
              <a:tr h="2664296">
                <a:tc>
                  <a:txBody>
                    <a:bodyPr/>
                    <a:lstStyle/>
                    <a:p>
                      <a:pPr algn="ctr">
                        <a:spcAft>
                          <a:spcPts val="0"/>
                        </a:spcAft>
                      </a:pPr>
                      <a:r>
                        <a:rPr lang="fr-FR" sz="2000" b="1" dirty="0">
                          <a:solidFill>
                            <a:schemeClr val="accent5">
                              <a:lumMod val="50000"/>
                            </a:schemeClr>
                          </a:solidFill>
                          <a:effectLst/>
                        </a:rPr>
                        <a:t>Notions et contenus : </a:t>
                      </a:r>
                    </a:p>
                    <a:p>
                      <a:endParaRPr lang="fr-FR" sz="1600" b="0" i="0" u="none" strike="noStrike" kern="1200" baseline="0" dirty="0" smtClean="0">
                        <a:solidFill>
                          <a:schemeClr val="tx1"/>
                        </a:solidFill>
                        <a:effectLst/>
                        <a:latin typeface="+mn-lt"/>
                        <a:ea typeface="+mn-ea"/>
                        <a:cs typeface="+mn-cs"/>
                      </a:endParaRPr>
                    </a:p>
                    <a:p>
                      <a:r>
                        <a:rPr lang="fr-FR" sz="1600" b="1" i="0" u="none" strike="noStrike" kern="1200" baseline="0" dirty="0" smtClean="0">
                          <a:solidFill>
                            <a:schemeClr val="tx1"/>
                          </a:solidFill>
                          <a:latin typeface="+mn-lt"/>
                          <a:ea typeface="+mn-ea"/>
                          <a:cs typeface="+mn-cs"/>
                        </a:rPr>
                        <a:t>Dualité onde-particule</a:t>
                      </a:r>
                    </a:p>
                    <a:p>
                      <a:r>
                        <a:rPr lang="fr-FR" sz="1600" b="0" i="0" u="none" strike="noStrike" kern="1200" baseline="0" dirty="0" smtClean="0">
                          <a:solidFill>
                            <a:schemeClr val="tx1"/>
                          </a:solidFill>
                          <a:latin typeface="+mn-lt"/>
                          <a:ea typeface="+mn-ea"/>
                          <a:cs typeface="+mn-cs"/>
                        </a:rPr>
                        <a:t>Photon et onde lumineuse. </a:t>
                      </a:r>
                    </a:p>
                    <a:p>
                      <a:endParaRPr lang="fr-FR" sz="1600" b="0" i="0" u="none" strike="noStrike" kern="1200" baseline="0" dirty="0" smtClean="0">
                        <a:solidFill>
                          <a:schemeClr val="tx1"/>
                        </a:solidFill>
                        <a:latin typeface="+mn-lt"/>
                        <a:ea typeface="+mn-ea"/>
                        <a:cs typeface="+mn-cs"/>
                      </a:endParaRPr>
                    </a:p>
                    <a:p>
                      <a:r>
                        <a:rPr lang="fr-FR" sz="1600" b="0" i="0" u="none" strike="noStrike" kern="1200" baseline="0" dirty="0" smtClean="0">
                          <a:solidFill>
                            <a:schemeClr val="tx1"/>
                          </a:solidFill>
                          <a:latin typeface="+mn-lt"/>
                          <a:ea typeface="+mn-ea"/>
                          <a:cs typeface="+mn-cs"/>
                        </a:rPr>
                        <a:t>Particule matérielle et onde de matière ; relation de de Broglie.</a:t>
                      </a:r>
                    </a:p>
                    <a:p>
                      <a:endParaRPr lang="fr-FR" sz="1600" b="0" i="0" u="none" strike="noStrike" kern="1200" baseline="0" dirty="0" smtClean="0">
                        <a:solidFill>
                          <a:schemeClr val="tx1"/>
                        </a:solidFill>
                        <a:latin typeface="+mn-lt"/>
                        <a:ea typeface="+mn-ea"/>
                        <a:cs typeface="+mn-cs"/>
                      </a:endParaRPr>
                    </a:p>
                    <a:p>
                      <a:endParaRPr lang="fr-FR" sz="1600" b="0" i="0" u="none" strike="noStrike" kern="1200" baseline="0" dirty="0" smtClean="0">
                        <a:solidFill>
                          <a:schemeClr val="tx1"/>
                        </a:solidFill>
                        <a:latin typeface="+mn-lt"/>
                        <a:ea typeface="+mn-ea"/>
                        <a:cs typeface="+mn-cs"/>
                      </a:endParaRPr>
                    </a:p>
                    <a:p>
                      <a:endParaRPr lang="fr-FR" sz="1600" b="0" i="0" u="none" strike="noStrike" kern="1200" baseline="0" dirty="0" smtClean="0">
                        <a:solidFill>
                          <a:schemeClr val="tx1"/>
                        </a:solidFill>
                        <a:latin typeface="+mn-lt"/>
                        <a:ea typeface="+mn-ea"/>
                        <a:cs typeface="+mn-cs"/>
                      </a:endParaRPr>
                    </a:p>
                    <a:p>
                      <a:endParaRPr lang="fr-FR" sz="1600" b="0" i="0" u="none" strike="noStrike" kern="1200" baseline="0" dirty="0" smtClean="0">
                        <a:solidFill>
                          <a:schemeClr val="tx1"/>
                        </a:solidFill>
                        <a:latin typeface="+mn-lt"/>
                        <a:ea typeface="+mn-ea"/>
                        <a:cs typeface="+mn-cs"/>
                      </a:endParaRPr>
                    </a:p>
                    <a:p>
                      <a:endParaRPr lang="fr-FR" sz="1600" b="0" i="0" u="none" strike="noStrike" kern="1200" baseline="0" dirty="0" smtClean="0">
                        <a:solidFill>
                          <a:schemeClr val="tx1"/>
                        </a:solidFill>
                        <a:latin typeface="+mn-lt"/>
                        <a:ea typeface="+mn-ea"/>
                        <a:cs typeface="+mn-cs"/>
                      </a:endParaRPr>
                    </a:p>
                    <a:p>
                      <a:r>
                        <a:rPr lang="fr-FR" sz="1600" b="0" i="0" u="none" strike="noStrike" kern="1200" baseline="0" dirty="0" smtClean="0">
                          <a:solidFill>
                            <a:schemeClr val="tx1"/>
                          </a:solidFill>
                          <a:latin typeface="+mn-lt"/>
                          <a:ea typeface="+mn-ea"/>
                          <a:cs typeface="+mn-cs"/>
                        </a:rPr>
                        <a:t>Interférences photon par photon, particule de  matière par particule de matière.</a:t>
                      </a:r>
                      <a:endParaRPr lang="fr-FR" sz="1600" dirty="0">
                        <a:effectLst/>
                      </a:endParaRPr>
                    </a:p>
                  </a:txBody>
                  <a:tcPr marL="44450" marR="44450" marT="0" marB="0"/>
                </a:tc>
                <a:tc>
                  <a:txBody>
                    <a:bodyPr/>
                    <a:lstStyle/>
                    <a:p>
                      <a:pPr algn="ctr">
                        <a:spcAft>
                          <a:spcPts val="0"/>
                        </a:spcAft>
                      </a:pPr>
                      <a:r>
                        <a:rPr lang="fr-FR" sz="2000" b="1" dirty="0">
                          <a:solidFill>
                            <a:schemeClr val="accent5">
                              <a:lumMod val="50000"/>
                            </a:schemeClr>
                          </a:solidFill>
                          <a:effectLst/>
                        </a:rPr>
                        <a:t>Compétences exigibles</a:t>
                      </a:r>
                    </a:p>
                    <a:p>
                      <a:endParaRPr lang="fr-FR" sz="1600" b="0" i="0" u="none" strike="noStrike" kern="1200" baseline="0" dirty="0" smtClean="0">
                        <a:solidFill>
                          <a:schemeClr val="tx1"/>
                        </a:solidFill>
                        <a:latin typeface="+mn-lt"/>
                        <a:ea typeface="+mn-ea"/>
                        <a:cs typeface="+mn-cs"/>
                      </a:endParaRPr>
                    </a:p>
                    <a:p>
                      <a:pPr marL="285750" indent="-285750">
                        <a:buFont typeface="Century Schoolbook" pitchFamily="18" charset="0"/>
                        <a:buChar char="−"/>
                      </a:pPr>
                      <a:r>
                        <a:rPr lang="fr-FR" sz="1600" b="0" i="0" u="none" strike="noStrike" kern="1200" baseline="0" dirty="0" smtClean="0">
                          <a:solidFill>
                            <a:schemeClr val="tx1"/>
                          </a:solidFill>
                          <a:latin typeface="+mn-lt"/>
                          <a:ea typeface="+mn-ea"/>
                          <a:cs typeface="+mn-cs"/>
                        </a:rPr>
                        <a:t>Savoir que la lumière présente des aspects ondulatoire et particulaire.</a:t>
                      </a:r>
                    </a:p>
                    <a:p>
                      <a:pPr marL="285750" indent="-285750">
                        <a:buFont typeface="Century Schoolbook" pitchFamily="18" charset="0"/>
                        <a:buChar char="−"/>
                      </a:pPr>
                      <a:endParaRPr lang="fr-FR" sz="1600" b="0" i="0" u="none" strike="noStrike" kern="1200" baseline="0" dirty="0" smtClean="0">
                        <a:solidFill>
                          <a:schemeClr val="tx1"/>
                        </a:solidFill>
                        <a:latin typeface="+mn-lt"/>
                        <a:ea typeface="+mn-ea"/>
                        <a:cs typeface="+mn-cs"/>
                      </a:endParaRPr>
                    </a:p>
                    <a:p>
                      <a:pPr marL="285750" indent="-285750">
                        <a:buFont typeface="Century Schoolbook" pitchFamily="18" charset="0"/>
                        <a:buChar char="−"/>
                      </a:pPr>
                      <a:r>
                        <a:rPr lang="fr-FR" sz="1600" b="1" i="0" u="none" strike="noStrike" kern="1200" baseline="0" dirty="0" smtClean="0">
                          <a:solidFill>
                            <a:schemeClr val="accent6">
                              <a:lumMod val="75000"/>
                            </a:schemeClr>
                          </a:solidFill>
                          <a:latin typeface="+mn-lt"/>
                          <a:ea typeface="+mn-ea"/>
                          <a:cs typeface="+mn-cs"/>
                        </a:rPr>
                        <a:t>Extraire et exploiter des informations sur les ondes de matière et sur la dualité onde-particule.</a:t>
                      </a:r>
                    </a:p>
                    <a:p>
                      <a:pPr marL="285750" marR="0" indent="-285750" algn="l" defTabSz="914400" rtl="0" eaLnBrk="1" fontAlgn="auto" latinLnBrk="0" hangingPunct="1">
                        <a:lnSpc>
                          <a:spcPct val="100000"/>
                        </a:lnSpc>
                        <a:spcBef>
                          <a:spcPts val="0"/>
                        </a:spcBef>
                        <a:spcAft>
                          <a:spcPts val="0"/>
                        </a:spcAft>
                        <a:buClrTx/>
                        <a:buSzTx/>
                        <a:buFont typeface="Century Schoolbook" pitchFamily="18" charset="0"/>
                        <a:buChar char="−"/>
                        <a:tabLst/>
                        <a:defRPr/>
                      </a:pPr>
                      <a:r>
                        <a:rPr lang="fr-FR" sz="1600" b="1" i="0" u="none" strike="noStrike" kern="1200" baseline="0" dirty="0" smtClean="0">
                          <a:solidFill>
                            <a:schemeClr val="accent6">
                              <a:lumMod val="75000"/>
                            </a:schemeClr>
                          </a:solidFill>
                          <a:latin typeface="+mn-lt"/>
                          <a:ea typeface="+mn-ea"/>
                          <a:cs typeface="+mn-cs"/>
                        </a:rPr>
                        <a:t>Connaître et utiliser la relation </a:t>
                      </a:r>
                      <a:r>
                        <a:rPr lang="fr-FR" sz="1600" b="1" i="1" u="none" strike="noStrike" kern="1200" baseline="0" dirty="0" smtClean="0">
                          <a:solidFill>
                            <a:schemeClr val="accent6">
                              <a:lumMod val="75000"/>
                            </a:schemeClr>
                          </a:solidFill>
                          <a:latin typeface="+mn-lt"/>
                          <a:ea typeface="+mn-ea"/>
                          <a:cs typeface="+mn-cs"/>
                        </a:rPr>
                        <a:t>p = h/</a:t>
                      </a:r>
                      <a:r>
                        <a:rPr lang="fr-FR" sz="1600" b="1" i="0" u="none" strike="noStrike" kern="1200" baseline="0" dirty="0" smtClean="0">
                          <a:solidFill>
                            <a:schemeClr val="accent6">
                              <a:lumMod val="75000"/>
                            </a:schemeClr>
                          </a:solidFill>
                          <a:latin typeface="+mn-lt"/>
                          <a:ea typeface="+mn-ea"/>
                          <a:cs typeface="+mn-cs"/>
                        </a:rPr>
                        <a:t>λ.</a:t>
                      </a:r>
                    </a:p>
                    <a:p>
                      <a:pPr marL="285750" indent="-285750">
                        <a:buFont typeface="Century Schoolbook" pitchFamily="18" charset="0"/>
                        <a:buChar char="−"/>
                      </a:pPr>
                      <a:r>
                        <a:rPr lang="fr-FR" sz="1600" b="1" i="0" u="none" strike="noStrike" kern="1200" baseline="0" dirty="0" smtClean="0">
                          <a:solidFill>
                            <a:schemeClr val="accent6">
                              <a:lumMod val="75000"/>
                            </a:schemeClr>
                          </a:solidFill>
                          <a:latin typeface="+mn-lt"/>
                          <a:ea typeface="+mn-ea"/>
                          <a:cs typeface="+mn-cs"/>
                        </a:rPr>
                        <a:t>Identifier des situations physiques où le caractère ondulatoire de la matière est significatif.</a:t>
                      </a:r>
                    </a:p>
                    <a:p>
                      <a:pPr marL="285750" indent="-285750">
                        <a:buFont typeface="Century Schoolbook" pitchFamily="18" charset="0"/>
                        <a:buChar char="−"/>
                      </a:pPr>
                      <a:r>
                        <a:rPr lang="fr-FR" sz="1600" b="0" i="0" u="none" strike="noStrike" kern="1200" baseline="0" dirty="0" smtClean="0">
                          <a:solidFill>
                            <a:schemeClr val="tx1"/>
                          </a:solidFill>
                          <a:latin typeface="+mn-lt"/>
                          <a:ea typeface="+mn-ea"/>
                          <a:cs typeface="+mn-cs"/>
                        </a:rPr>
                        <a:t>Extraire et exploiter des informations sur les phénomènes quantiques pour mettre en évidence leur aspect probabiliste.</a:t>
                      </a:r>
                      <a:endParaRPr lang="fr-FR" sz="1600" dirty="0">
                        <a:effectLst/>
                      </a:endParaRPr>
                    </a:p>
                  </a:txBody>
                  <a:tcPr marL="44450" marR="44450" marT="0" marB="0"/>
                </a:tc>
              </a:tr>
            </a:tbl>
          </a:graphicData>
        </a:graphic>
      </p:graphicFrame>
    </p:spTree>
    <p:extLst>
      <p:ext uri="{BB962C8B-B14F-4D97-AF65-F5344CB8AC3E}">
        <p14:creationId xmlns:p14="http://schemas.microsoft.com/office/powerpoint/2010/main" val="248435872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579296" cy="1143000"/>
          </a:xfrm>
        </p:spPr>
        <p:txBody>
          <a:bodyPr>
            <a:noAutofit/>
          </a:bodyPr>
          <a:lstStyle/>
          <a:p>
            <a:pPr algn="l"/>
            <a:r>
              <a:rPr lang="fr-FR" sz="3200" b="1" dirty="0" smtClean="0">
                <a:solidFill>
                  <a:schemeClr val="tx2"/>
                </a:solidFill>
              </a:rPr>
              <a:t>Une séquence de TS sur la dualité O/P</a:t>
            </a:r>
            <a:endParaRPr lang="fr-FR" sz="3200" b="1" dirty="0">
              <a:solidFill>
                <a:schemeClr val="tx2"/>
              </a:solidFill>
            </a:endParaRPr>
          </a:p>
        </p:txBody>
      </p:sp>
      <p:sp>
        <p:nvSpPr>
          <p:cNvPr id="3" name="Espace réservé du contenu 2"/>
          <p:cNvSpPr>
            <a:spLocks noGrp="1"/>
          </p:cNvSpPr>
          <p:nvPr>
            <p:ph idx="1"/>
          </p:nvPr>
        </p:nvSpPr>
        <p:spPr>
          <a:xfrm>
            <a:off x="446856" y="1240160"/>
            <a:ext cx="8157592" cy="964704"/>
          </a:xfrm>
        </p:spPr>
        <p:txBody>
          <a:bodyPr>
            <a:noAutofit/>
          </a:bodyPr>
          <a:lstStyle/>
          <a:p>
            <a:pPr marL="0" indent="0" algn="just">
              <a:spcBef>
                <a:spcPts val="0"/>
              </a:spcBef>
              <a:buNone/>
            </a:pPr>
            <a:r>
              <a:rPr lang="fr-FR" sz="2400" b="1" dirty="0" smtClean="0"/>
              <a:t>Conclusion</a:t>
            </a:r>
          </a:p>
        </p:txBody>
      </p:sp>
      <p:sp>
        <p:nvSpPr>
          <p:cNvPr id="4" name="Espace réservé du pied de page 3"/>
          <p:cNvSpPr>
            <a:spLocks noGrp="1"/>
          </p:cNvSpPr>
          <p:nvPr>
            <p:ph type="ftr" sz="quarter" idx="11"/>
          </p:nvPr>
        </p:nvSpPr>
        <p:spPr/>
        <p:txBody>
          <a:bodyPr/>
          <a:lstStyle/>
          <a:p>
            <a:r>
              <a:rPr lang="fr-FR" smtClean="0"/>
              <a:t>agrégation interne de Sciences Physique - exposé</a:t>
            </a:r>
            <a:endParaRPr lang="fr-FR"/>
          </a:p>
        </p:txBody>
      </p:sp>
      <p:sp>
        <p:nvSpPr>
          <p:cNvPr id="5" name="Espace réservé de la date 4"/>
          <p:cNvSpPr>
            <a:spLocks noGrp="1"/>
          </p:cNvSpPr>
          <p:nvPr>
            <p:ph type="dt" sz="half" idx="10"/>
          </p:nvPr>
        </p:nvSpPr>
        <p:spPr>
          <a:xfrm>
            <a:off x="457200" y="6453336"/>
            <a:ext cx="514400" cy="268139"/>
          </a:xfrm>
        </p:spPr>
        <p:style>
          <a:lnRef idx="1">
            <a:schemeClr val="dk1"/>
          </a:lnRef>
          <a:fillRef idx="3">
            <a:schemeClr val="dk1"/>
          </a:fillRef>
          <a:effectRef idx="2">
            <a:schemeClr val="dk1"/>
          </a:effectRef>
          <a:fontRef idx="minor">
            <a:schemeClr val="lt1"/>
          </a:fontRef>
        </p:style>
        <p:txBody>
          <a:bodyPr tIns="0" bIns="0" anchor="ctr"/>
          <a:lstStyle/>
          <a:p>
            <a:pPr algn="ctr"/>
            <a:r>
              <a:rPr lang="fr-FR" sz="1400" b="1" smtClean="0">
                <a:solidFill>
                  <a:schemeClr val="bg1"/>
                </a:solidFill>
              </a:rPr>
              <a:t>TR </a:t>
            </a:r>
            <a:endParaRPr lang="fr-FR" sz="1400" b="1" dirty="0">
              <a:solidFill>
                <a:schemeClr val="bg1"/>
              </a:solidFill>
            </a:endParaRPr>
          </a:p>
        </p:txBody>
      </p:sp>
      <p:sp>
        <p:nvSpPr>
          <p:cNvPr id="6" name="Espace réservé du numéro de diapositive 5"/>
          <p:cNvSpPr>
            <a:spLocks noGrp="1"/>
          </p:cNvSpPr>
          <p:nvPr>
            <p:ph type="sldNum" sz="quarter" idx="12"/>
          </p:nvPr>
        </p:nvSpPr>
        <p:spPr/>
        <p:txBody>
          <a:bodyPr/>
          <a:lstStyle/>
          <a:p>
            <a:fld id="{9616618C-1E39-4B41-BC92-BB300AB0610D}" type="slidenum">
              <a:rPr lang="fr-FR" smtClean="0"/>
              <a:t>38</a:t>
            </a:fld>
            <a:endParaRPr lang="fr-FR"/>
          </a:p>
        </p:txBody>
      </p:sp>
      <p:sp>
        <p:nvSpPr>
          <p:cNvPr id="8" name="ZoneTexte 7"/>
          <p:cNvSpPr txBox="1"/>
          <p:nvPr/>
        </p:nvSpPr>
        <p:spPr>
          <a:xfrm>
            <a:off x="977086" y="5301208"/>
            <a:ext cx="2364751" cy="369332"/>
          </a:xfrm>
          <a:prstGeom prst="rect">
            <a:avLst/>
          </a:prstGeom>
          <a:noFill/>
        </p:spPr>
        <p:txBody>
          <a:bodyPr wrap="none" rtlCol="0">
            <a:spAutoFit/>
          </a:bodyPr>
          <a:lstStyle/>
          <a:p>
            <a:pPr algn="ctr"/>
            <a:r>
              <a:rPr lang="fr-FR" dirty="0" smtClean="0">
                <a:solidFill>
                  <a:schemeClr val="bg1"/>
                </a:solidFill>
              </a:rPr>
              <a:t>obtention de franges</a:t>
            </a:r>
            <a:endParaRPr lang="fr-FR" dirty="0">
              <a:solidFill>
                <a:schemeClr val="bg1"/>
              </a:solidFill>
            </a:endParaRPr>
          </a:p>
        </p:txBody>
      </p:sp>
      <p:sp>
        <p:nvSpPr>
          <p:cNvPr id="18" name="ZoneTexte 17"/>
          <p:cNvSpPr txBox="1"/>
          <p:nvPr/>
        </p:nvSpPr>
        <p:spPr>
          <a:xfrm>
            <a:off x="3406578" y="5229200"/>
            <a:ext cx="2821606" cy="646331"/>
          </a:xfrm>
          <a:prstGeom prst="rect">
            <a:avLst/>
          </a:prstGeom>
          <a:noFill/>
        </p:spPr>
        <p:txBody>
          <a:bodyPr wrap="none" rtlCol="0">
            <a:spAutoFit/>
          </a:bodyPr>
          <a:lstStyle/>
          <a:p>
            <a:pPr algn="ctr"/>
            <a:r>
              <a:rPr lang="fr-FR" dirty="0" smtClean="0">
                <a:solidFill>
                  <a:schemeClr val="bg1"/>
                </a:solidFill>
              </a:rPr>
              <a:t>interférences, diffraction</a:t>
            </a:r>
          </a:p>
          <a:p>
            <a:pPr algn="ctr"/>
            <a:r>
              <a:rPr lang="fr-FR" dirty="0" smtClean="0">
                <a:solidFill>
                  <a:schemeClr val="bg1"/>
                </a:solidFill>
              </a:rPr>
              <a:t>(TS)</a:t>
            </a:r>
            <a:endParaRPr lang="fr-FR" dirty="0">
              <a:solidFill>
                <a:schemeClr val="bg1"/>
              </a:solidFill>
            </a:endParaRPr>
          </a:p>
        </p:txBody>
      </p:sp>
      <p:sp>
        <p:nvSpPr>
          <p:cNvPr id="23" name="ZoneTexte 22"/>
          <p:cNvSpPr txBox="1"/>
          <p:nvPr/>
        </p:nvSpPr>
        <p:spPr>
          <a:xfrm>
            <a:off x="6820112" y="5446965"/>
            <a:ext cx="1712328" cy="646331"/>
          </a:xfrm>
          <a:prstGeom prst="rect">
            <a:avLst/>
          </a:prstGeom>
          <a:noFill/>
        </p:spPr>
        <p:txBody>
          <a:bodyPr wrap="none" rtlCol="0">
            <a:spAutoFit/>
          </a:bodyPr>
          <a:lstStyle/>
          <a:p>
            <a:pPr algn="ctr"/>
            <a:r>
              <a:rPr lang="fr-FR" dirty="0" smtClean="0">
                <a:solidFill>
                  <a:schemeClr val="bg1"/>
                </a:solidFill>
              </a:rPr>
              <a:t>laser, spectres</a:t>
            </a:r>
          </a:p>
          <a:p>
            <a:pPr algn="ctr"/>
            <a:r>
              <a:rPr lang="fr-FR" dirty="0" smtClean="0">
                <a:solidFill>
                  <a:schemeClr val="bg1"/>
                </a:solidFill>
              </a:rPr>
              <a:t>(1</a:t>
            </a:r>
            <a:r>
              <a:rPr lang="fr-FR" baseline="30000" dirty="0" smtClean="0">
                <a:solidFill>
                  <a:schemeClr val="bg1"/>
                </a:solidFill>
              </a:rPr>
              <a:t>ère</a:t>
            </a:r>
            <a:r>
              <a:rPr lang="fr-FR" dirty="0" smtClean="0">
                <a:solidFill>
                  <a:schemeClr val="bg1"/>
                </a:solidFill>
              </a:rPr>
              <a:t> et TS)</a:t>
            </a:r>
            <a:endParaRPr lang="fr-FR" dirty="0">
              <a:solidFill>
                <a:schemeClr val="bg1"/>
              </a:solidFill>
            </a:endParaRPr>
          </a:p>
        </p:txBody>
      </p:sp>
      <p:sp>
        <p:nvSpPr>
          <p:cNvPr id="11" name="Ellipse 10"/>
          <p:cNvSpPr/>
          <p:nvPr/>
        </p:nvSpPr>
        <p:spPr>
          <a:xfrm>
            <a:off x="755576" y="5013176"/>
            <a:ext cx="8114840" cy="1296144"/>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2000" dirty="0" smtClean="0"/>
          </a:p>
          <a:p>
            <a:pPr algn="ctr">
              <a:spcBef>
                <a:spcPts val="1800"/>
              </a:spcBef>
            </a:pPr>
            <a:r>
              <a:rPr lang="fr-FR" sz="2000" b="1" dirty="0" smtClean="0"/>
              <a:t>champ expérimental</a:t>
            </a:r>
            <a:endParaRPr lang="fr-FR" sz="2000" b="1" dirty="0"/>
          </a:p>
        </p:txBody>
      </p:sp>
      <p:sp>
        <p:nvSpPr>
          <p:cNvPr id="13" name="Ellipse 12"/>
          <p:cNvSpPr/>
          <p:nvPr/>
        </p:nvSpPr>
        <p:spPr>
          <a:xfrm>
            <a:off x="755576" y="1700808"/>
            <a:ext cx="8114840" cy="2448272"/>
          </a:xfrm>
          <a:prstGeom prst="ellipse">
            <a:avLst/>
          </a:prstGeom>
        </p:spPr>
        <p:style>
          <a:lnRef idx="1">
            <a:schemeClr val="accent5"/>
          </a:lnRef>
          <a:fillRef idx="3">
            <a:schemeClr val="accent5"/>
          </a:fillRef>
          <a:effectRef idx="2">
            <a:schemeClr val="accent5"/>
          </a:effectRef>
          <a:fontRef idx="minor">
            <a:schemeClr val="lt1"/>
          </a:fontRef>
        </p:style>
        <p:txBody>
          <a:bodyPr rtlCol="0" anchor="b"/>
          <a:lstStyle/>
          <a:p>
            <a:pPr algn="ctr">
              <a:spcBef>
                <a:spcPts val="1800"/>
              </a:spcBef>
            </a:pPr>
            <a:r>
              <a:rPr lang="fr-FR" sz="2000" b="1" dirty="0" smtClean="0"/>
              <a:t>modèle de </a:t>
            </a:r>
          </a:p>
          <a:p>
            <a:pPr algn="ctr">
              <a:spcBef>
                <a:spcPts val="1800"/>
              </a:spcBef>
            </a:pPr>
            <a:r>
              <a:rPr lang="fr-FR" sz="2000" b="1" dirty="0" smtClean="0">
                <a:solidFill>
                  <a:srgbClr val="FFFF00"/>
                </a:solidFill>
              </a:rPr>
              <a:t>l’objet quantique</a:t>
            </a:r>
            <a:endParaRPr lang="fr-FR" sz="2000" b="1" dirty="0">
              <a:solidFill>
                <a:srgbClr val="FFFF00"/>
              </a:solidFill>
            </a:endParaRPr>
          </a:p>
        </p:txBody>
      </p:sp>
      <mc:AlternateContent xmlns:mc="http://schemas.openxmlformats.org/markup-compatibility/2006" xmlns:a14="http://schemas.microsoft.com/office/drawing/2010/main">
        <mc:Choice Requires="a14">
          <p:sp>
            <p:nvSpPr>
              <p:cNvPr id="14" name="Ellipse 13"/>
              <p:cNvSpPr/>
              <p:nvPr/>
            </p:nvSpPr>
            <p:spPr>
              <a:xfrm>
                <a:off x="1187624" y="2204864"/>
                <a:ext cx="2649885" cy="1440160"/>
              </a:xfrm>
              <a:prstGeom prst="ellipse">
                <a:avLst/>
              </a:prstGeom>
              <a:solidFill>
                <a:schemeClr val="accent5">
                  <a:lumMod val="75000"/>
                </a:schemeClr>
              </a:solidFill>
            </p:spPr>
            <p:style>
              <a:lnRef idx="1">
                <a:schemeClr val="accent5"/>
              </a:lnRef>
              <a:fillRef idx="3">
                <a:schemeClr val="accent5"/>
              </a:fillRef>
              <a:effectRef idx="2">
                <a:schemeClr val="accent5"/>
              </a:effectRef>
              <a:fontRef idx="minor">
                <a:schemeClr val="lt1"/>
              </a:fontRef>
            </p:style>
            <p:txBody>
              <a:bodyPr rtlCol="0" anchor="ctr"/>
              <a:lstStyle/>
              <a:p>
                <a:pPr algn="ctr">
                  <a:spcBef>
                    <a:spcPts val="1800"/>
                  </a:spcBef>
                </a:pPr>
                <a:r>
                  <a:rPr lang="fr-FR" sz="2000" b="1" dirty="0" smtClean="0"/>
                  <a:t>modèle du corpuscule </a:t>
                </a:r>
                <a:r>
                  <a:rPr lang="fr-FR" sz="2000" dirty="0" smtClean="0"/>
                  <a:t>(</a:t>
                </a:r>
                <a14:m>
                  <m:oMath xmlns:m="http://schemas.openxmlformats.org/officeDocument/2006/math">
                    <m:r>
                      <a:rPr lang="fr-FR" sz="2000" b="0" i="1" dirty="0" smtClean="0">
                        <a:latin typeface="Cambria Math"/>
                      </a:rPr>
                      <m:t>𝑝</m:t>
                    </m:r>
                    <m:r>
                      <a:rPr lang="fr-FR" sz="2000" b="0" i="1" dirty="0" smtClean="0">
                        <a:latin typeface="Cambria Math"/>
                      </a:rPr>
                      <m:t>, </m:t>
                    </m:r>
                    <m:r>
                      <a:rPr lang="fr-FR" sz="2000" b="0" i="1" dirty="0" smtClean="0">
                        <a:latin typeface="Cambria Math"/>
                      </a:rPr>
                      <m:t>𝑚</m:t>
                    </m:r>
                    <m:r>
                      <a:rPr lang="fr-FR" sz="2000" b="0" i="1" dirty="0" smtClean="0">
                        <a:latin typeface="Cambria Math"/>
                      </a:rPr>
                      <m:t>, </m:t>
                    </m:r>
                    <m:r>
                      <a:rPr lang="fr-FR" sz="2000" b="0" i="1" dirty="0" smtClean="0">
                        <a:latin typeface="Cambria Math"/>
                      </a:rPr>
                      <m:t>𝑣</m:t>
                    </m:r>
                  </m:oMath>
                </a14:m>
                <a:r>
                  <a:rPr lang="fr-FR" sz="2000" dirty="0" smtClean="0"/>
                  <a:t>)</a:t>
                </a:r>
                <a:endParaRPr lang="fr-FR" sz="2000" dirty="0">
                  <a:solidFill>
                    <a:srgbClr val="FFFF00"/>
                  </a:solidFill>
                </a:endParaRPr>
              </a:p>
            </p:txBody>
          </p:sp>
        </mc:Choice>
        <mc:Fallback xmlns="">
          <p:sp>
            <p:nvSpPr>
              <p:cNvPr id="14" name="Ellipse 13"/>
              <p:cNvSpPr>
                <a:spLocks noRot="1" noChangeAspect="1" noMove="1" noResize="1" noEditPoints="1" noAdjustHandles="1" noChangeArrowheads="1" noChangeShapeType="1" noTextEdit="1"/>
              </p:cNvSpPr>
              <p:nvPr/>
            </p:nvSpPr>
            <p:spPr>
              <a:xfrm>
                <a:off x="1187624" y="2204864"/>
                <a:ext cx="2649885" cy="1440160"/>
              </a:xfrm>
              <a:prstGeom prst="ellipse">
                <a:avLst/>
              </a:prstGeom>
              <a:blipFill rotWithShape="1">
                <a:blip r:embed="rId3"/>
                <a:stretch>
                  <a:fillRect/>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15" name="Ellipse 14"/>
              <p:cNvSpPr/>
              <p:nvPr/>
            </p:nvSpPr>
            <p:spPr>
              <a:xfrm>
                <a:off x="5852343" y="2204864"/>
                <a:ext cx="2649885" cy="1440160"/>
              </a:xfrm>
              <a:prstGeom prst="ellipse">
                <a:avLst/>
              </a:prstGeom>
              <a:solidFill>
                <a:schemeClr val="accent5">
                  <a:lumMod val="75000"/>
                </a:schemeClr>
              </a:solidFill>
            </p:spPr>
            <p:style>
              <a:lnRef idx="1">
                <a:schemeClr val="accent5"/>
              </a:lnRef>
              <a:fillRef idx="3">
                <a:schemeClr val="accent5"/>
              </a:fillRef>
              <a:effectRef idx="2">
                <a:schemeClr val="accent5"/>
              </a:effectRef>
              <a:fontRef idx="minor">
                <a:schemeClr val="lt1"/>
              </a:fontRef>
            </p:style>
            <p:txBody>
              <a:bodyPr rtlCol="0" anchor="ctr"/>
              <a:lstStyle/>
              <a:p>
                <a:pPr algn="ctr">
                  <a:spcBef>
                    <a:spcPts val="1800"/>
                  </a:spcBef>
                </a:pPr>
                <a:r>
                  <a:rPr lang="fr-FR" sz="2000" b="1" dirty="0" smtClean="0"/>
                  <a:t>modèle classique des ondes</a:t>
                </a:r>
              </a:p>
              <a:p>
                <a:pPr algn="ctr">
                  <a:spcBef>
                    <a:spcPts val="1800"/>
                  </a:spcBef>
                </a:pPr>
                <a14:m>
                  <m:oMathPara xmlns:m="http://schemas.openxmlformats.org/officeDocument/2006/math">
                    <m:oMathParaPr>
                      <m:jc m:val="centerGroup"/>
                    </m:oMathParaPr>
                    <m:oMath xmlns:m="http://schemas.openxmlformats.org/officeDocument/2006/math">
                      <m:r>
                        <a:rPr lang="fr-FR" sz="2000" b="0" i="1" smtClean="0">
                          <a:solidFill>
                            <a:schemeClr val="bg1"/>
                          </a:solidFill>
                          <a:latin typeface="Cambria Math"/>
                        </a:rPr>
                        <m:t>(</m:t>
                      </m:r>
                      <m:r>
                        <a:rPr lang="fr-FR" sz="2000" b="0" i="1" smtClean="0">
                          <a:solidFill>
                            <a:schemeClr val="bg1"/>
                          </a:solidFill>
                          <a:latin typeface="Cambria Math"/>
                        </a:rPr>
                        <m:t>𝜆</m:t>
                      </m:r>
                      <m:r>
                        <a:rPr lang="fr-FR" sz="2000" b="0" i="1" smtClean="0">
                          <a:solidFill>
                            <a:schemeClr val="bg1"/>
                          </a:solidFill>
                          <a:latin typeface="Cambria Math"/>
                        </a:rPr>
                        <m:t>)</m:t>
                      </m:r>
                    </m:oMath>
                  </m:oMathPara>
                </a14:m>
                <a:endParaRPr lang="fr-FR" sz="2000" dirty="0">
                  <a:solidFill>
                    <a:schemeClr val="bg1"/>
                  </a:solidFill>
                </a:endParaRPr>
              </a:p>
            </p:txBody>
          </p:sp>
        </mc:Choice>
        <mc:Fallback xmlns="">
          <p:sp>
            <p:nvSpPr>
              <p:cNvPr id="15" name="Ellipse 14"/>
              <p:cNvSpPr>
                <a:spLocks noRot="1" noChangeAspect="1" noMove="1" noResize="1" noEditPoints="1" noAdjustHandles="1" noChangeArrowheads="1" noChangeShapeType="1" noTextEdit="1"/>
              </p:cNvSpPr>
              <p:nvPr/>
            </p:nvSpPr>
            <p:spPr>
              <a:xfrm>
                <a:off x="5852343" y="2204864"/>
                <a:ext cx="2649885" cy="1440160"/>
              </a:xfrm>
              <a:prstGeom prst="ellipse">
                <a:avLst/>
              </a:prstGeom>
              <a:blipFill rotWithShape="1">
                <a:blip r:embed="rId4"/>
                <a:stretch>
                  <a:fillRect/>
                </a:stretch>
              </a:blipFill>
            </p:spPr>
            <p:txBody>
              <a:bodyPr/>
              <a:lstStyle/>
              <a:p>
                <a:r>
                  <a:rPr lang="fr-FR">
                    <a:noFill/>
                  </a:rPr>
                  <a:t> </a:t>
                </a:r>
              </a:p>
            </p:txBody>
          </p:sp>
        </mc:Fallback>
      </mc:AlternateContent>
      <p:sp>
        <p:nvSpPr>
          <p:cNvPr id="7" name="ZoneTexte 6"/>
          <p:cNvSpPr txBox="1"/>
          <p:nvPr/>
        </p:nvSpPr>
        <p:spPr>
          <a:xfrm>
            <a:off x="5695186" y="5157192"/>
            <a:ext cx="2621230" cy="646331"/>
          </a:xfrm>
          <a:prstGeom prst="rect">
            <a:avLst/>
          </a:prstGeom>
          <a:noFill/>
        </p:spPr>
        <p:txBody>
          <a:bodyPr wrap="none" rtlCol="0">
            <a:spAutoFit/>
          </a:bodyPr>
          <a:lstStyle/>
          <a:p>
            <a:pPr algn="ctr"/>
            <a:r>
              <a:rPr lang="fr-FR" dirty="0" smtClean="0">
                <a:solidFill>
                  <a:schemeClr val="bg1"/>
                </a:solidFill>
              </a:rPr>
              <a:t>franges d’interférences</a:t>
            </a:r>
          </a:p>
          <a:p>
            <a:pPr algn="ctr"/>
            <a:r>
              <a:rPr lang="fr-FR" dirty="0" smtClean="0">
                <a:solidFill>
                  <a:schemeClr val="bg1"/>
                </a:solidFill>
              </a:rPr>
              <a:t>tache de diffraction</a:t>
            </a:r>
            <a:endParaRPr lang="fr-FR" dirty="0">
              <a:solidFill>
                <a:schemeClr val="bg1"/>
              </a:solidFill>
            </a:endParaRPr>
          </a:p>
        </p:txBody>
      </p:sp>
      <p:sp>
        <p:nvSpPr>
          <p:cNvPr id="16" name="ZoneTexte 15"/>
          <p:cNvSpPr txBox="1"/>
          <p:nvPr/>
        </p:nvSpPr>
        <p:spPr>
          <a:xfrm>
            <a:off x="1475656" y="5230941"/>
            <a:ext cx="1980029" cy="646331"/>
          </a:xfrm>
          <a:prstGeom prst="rect">
            <a:avLst/>
          </a:prstGeom>
          <a:noFill/>
        </p:spPr>
        <p:txBody>
          <a:bodyPr wrap="none" rtlCol="0">
            <a:spAutoFit/>
          </a:bodyPr>
          <a:lstStyle/>
          <a:p>
            <a:pPr algn="ctr"/>
            <a:r>
              <a:rPr lang="fr-FR" dirty="0" smtClean="0">
                <a:solidFill>
                  <a:schemeClr val="bg1"/>
                </a:solidFill>
              </a:rPr>
              <a:t>impacts localisés</a:t>
            </a:r>
          </a:p>
          <a:p>
            <a:pPr algn="ctr"/>
            <a:r>
              <a:rPr lang="fr-FR" dirty="0" smtClean="0">
                <a:solidFill>
                  <a:schemeClr val="bg1"/>
                </a:solidFill>
              </a:rPr>
              <a:t>sur l’écran</a:t>
            </a:r>
            <a:endParaRPr lang="fr-FR" dirty="0">
              <a:solidFill>
                <a:schemeClr val="bg1"/>
              </a:solidFill>
            </a:endParaRPr>
          </a:p>
        </p:txBody>
      </p:sp>
      <p:sp>
        <p:nvSpPr>
          <p:cNvPr id="9" name="ZoneTexte 8"/>
          <p:cNvSpPr txBox="1"/>
          <p:nvPr/>
        </p:nvSpPr>
        <p:spPr>
          <a:xfrm>
            <a:off x="3995936" y="5014917"/>
            <a:ext cx="1449436" cy="646331"/>
          </a:xfrm>
          <a:prstGeom prst="rect">
            <a:avLst/>
          </a:prstGeom>
          <a:noFill/>
        </p:spPr>
        <p:txBody>
          <a:bodyPr wrap="none" rtlCol="0">
            <a:spAutoFit/>
          </a:bodyPr>
          <a:lstStyle/>
          <a:p>
            <a:pPr algn="ctr"/>
            <a:r>
              <a:rPr lang="fr-FR" dirty="0" smtClean="0">
                <a:solidFill>
                  <a:schemeClr val="bg1"/>
                </a:solidFill>
              </a:rPr>
              <a:t>aspect </a:t>
            </a:r>
          </a:p>
          <a:p>
            <a:pPr algn="ctr"/>
            <a:r>
              <a:rPr lang="fr-FR" dirty="0" smtClean="0">
                <a:solidFill>
                  <a:schemeClr val="bg1"/>
                </a:solidFill>
              </a:rPr>
              <a:t>probabiliste</a:t>
            </a:r>
            <a:endParaRPr lang="fr-FR" dirty="0">
              <a:solidFill>
                <a:schemeClr val="bg1"/>
              </a:solidFill>
            </a:endParaRPr>
          </a:p>
        </p:txBody>
      </p:sp>
      <p:sp>
        <p:nvSpPr>
          <p:cNvPr id="17" name="Double flèche verticale 16"/>
          <p:cNvSpPr/>
          <p:nvPr/>
        </p:nvSpPr>
        <p:spPr>
          <a:xfrm>
            <a:off x="2123728" y="3717032"/>
            <a:ext cx="540331" cy="1584176"/>
          </a:xfrm>
          <a:prstGeom prst="upDown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20" name="Double flèche verticale 19"/>
          <p:cNvSpPr/>
          <p:nvPr/>
        </p:nvSpPr>
        <p:spPr>
          <a:xfrm>
            <a:off x="4607733" y="3869431"/>
            <a:ext cx="540331" cy="1196905"/>
          </a:xfrm>
          <a:prstGeom prst="upDown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21" name="Double flèche verticale 20"/>
          <p:cNvSpPr/>
          <p:nvPr/>
        </p:nvSpPr>
        <p:spPr>
          <a:xfrm>
            <a:off x="7005801" y="3869432"/>
            <a:ext cx="540331" cy="1359768"/>
          </a:xfrm>
          <a:prstGeom prst="upDown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415942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anim calcmode="lin" valueType="num">
                                      <p:cBhvr>
                                        <p:cTn id="14" dur="1000" fill="hold"/>
                                        <p:tgtEl>
                                          <p:spTgt spid="16"/>
                                        </p:tgtEl>
                                        <p:attrNameLst>
                                          <p:attrName>ppt_x</p:attrName>
                                        </p:attrNameLst>
                                      </p:cBhvr>
                                      <p:tavLst>
                                        <p:tav tm="0">
                                          <p:val>
                                            <p:strVal val="#ppt_x"/>
                                          </p:val>
                                        </p:tav>
                                        <p:tav tm="100000">
                                          <p:val>
                                            <p:strVal val="#ppt_x"/>
                                          </p:val>
                                        </p:tav>
                                      </p:tavLst>
                                    </p:anim>
                                    <p:anim calcmode="lin" valueType="num">
                                      <p:cBhvr>
                                        <p:cTn id="15" dur="1000" fill="hold"/>
                                        <p:tgtEl>
                                          <p:spTgt spid="16"/>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1000"/>
                                        <p:tgtEl>
                                          <p:spTgt spid="17"/>
                                        </p:tgtEl>
                                      </p:cBhvr>
                                    </p:animEffect>
                                    <p:anim calcmode="lin" valueType="num">
                                      <p:cBhvr>
                                        <p:cTn id="19" dur="1000" fill="hold"/>
                                        <p:tgtEl>
                                          <p:spTgt spid="17"/>
                                        </p:tgtEl>
                                        <p:attrNameLst>
                                          <p:attrName>ppt_x</p:attrName>
                                        </p:attrNameLst>
                                      </p:cBhvr>
                                      <p:tavLst>
                                        <p:tav tm="0">
                                          <p:val>
                                            <p:strVal val="#ppt_x"/>
                                          </p:val>
                                        </p:tav>
                                        <p:tav tm="100000">
                                          <p:val>
                                            <p:strVal val="#ppt_x"/>
                                          </p:val>
                                        </p:tav>
                                      </p:tavLst>
                                    </p:anim>
                                    <p:anim calcmode="lin" valueType="num">
                                      <p:cBhvr>
                                        <p:cTn id="20" dur="1000" fill="hold"/>
                                        <p:tgtEl>
                                          <p:spTgt spid="17"/>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1000"/>
                                        <p:tgtEl>
                                          <p:spTgt spid="14"/>
                                        </p:tgtEl>
                                      </p:cBhvr>
                                    </p:animEffect>
                                    <p:anim calcmode="lin" valueType="num">
                                      <p:cBhvr>
                                        <p:cTn id="24" dur="1000" fill="hold"/>
                                        <p:tgtEl>
                                          <p:spTgt spid="14"/>
                                        </p:tgtEl>
                                        <p:attrNameLst>
                                          <p:attrName>ppt_x</p:attrName>
                                        </p:attrNameLst>
                                      </p:cBhvr>
                                      <p:tavLst>
                                        <p:tav tm="0">
                                          <p:val>
                                            <p:strVal val="#ppt_x"/>
                                          </p:val>
                                        </p:tav>
                                        <p:tav tm="100000">
                                          <p:val>
                                            <p:strVal val="#ppt_x"/>
                                          </p:val>
                                        </p:tav>
                                      </p:tavLst>
                                    </p:anim>
                                    <p:anim calcmode="lin" valueType="num">
                                      <p:cBhvr>
                                        <p:cTn id="2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1000"/>
                                        <p:tgtEl>
                                          <p:spTgt spid="7"/>
                                        </p:tgtEl>
                                      </p:cBhvr>
                                    </p:animEffect>
                                    <p:anim calcmode="lin" valueType="num">
                                      <p:cBhvr>
                                        <p:cTn id="31" dur="1000" fill="hold"/>
                                        <p:tgtEl>
                                          <p:spTgt spid="7"/>
                                        </p:tgtEl>
                                        <p:attrNameLst>
                                          <p:attrName>ppt_x</p:attrName>
                                        </p:attrNameLst>
                                      </p:cBhvr>
                                      <p:tavLst>
                                        <p:tav tm="0">
                                          <p:val>
                                            <p:strVal val="#ppt_x"/>
                                          </p:val>
                                        </p:tav>
                                        <p:tav tm="100000">
                                          <p:val>
                                            <p:strVal val="#ppt_x"/>
                                          </p:val>
                                        </p:tav>
                                      </p:tavLst>
                                    </p:anim>
                                    <p:anim calcmode="lin" valueType="num">
                                      <p:cBhvr>
                                        <p:cTn id="32" dur="1000" fill="hold"/>
                                        <p:tgtEl>
                                          <p:spTgt spid="7"/>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1000"/>
                                        <p:tgtEl>
                                          <p:spTgt spid="21"/>
                                        </p:tgtEl>
                                      </p:cBhvr>
                                    </p:animEffect>
                                    <p:anim calcmode="lin" valueType="num">
                                      <p:cBhvr>
                                        <p:cTn id="36" dur="1000" fill="hold"/>
                                        <p:tgtEl>
                                          <p:spTgt spid="21"/>
                                        </p:tgtEl>
                                        <p:attrNameLst>
                                          <p:attrName>ppt_x</p:attrName>
                                        </p:attrNameLst>
                                      </p:cBhvr>
                                      <p:tavLst>
                                        <p:tav tm="0">
                                          <p:val>
                                            <p:strVal val="#ppt_x"/>
                                          </p:val>
                                        </p:tav>
                                        <p:tav tm="100000">
                                          <p:val>
                                            <p:strVal val="#ppt_x"/>
                                          </p:val>
                                        </p:tav>
                                      </p:tavLst>
                                    </p:anim>
                                    <p:anim calcmode="lin" valueType="num">
                                      <p:cBhvr>
                                        <p:cTn id="37" dur="1000" fill="hold"/>
                                        <p:tgtEl>
                                          <p:spTgt spid="21"/>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1000"/>
                                        <p:tgtEl>
                                          <p:spTgt spid="15"/>
                                        </p:tgtEl>
                                      </p:cBhvr>
                                    </p:animEffect>
                                    <p:anim calcmode="lin" valueType="num">
                                      <p:cBhvr>
                                        <p:cTn id="41" dur="1000" fill="hold"/>
                                        <p:tgtEl>
                                          <p:spTgt spid="15"/>
                                        </p:tgtEl>
                                        <p:attrNameLst>
                                          <p:attrName>ppt_x</p:attrName>
                                        </p:attrNameLst>
                                      </p:cBhvr>
                                      <p:tavLst>
                                        <p:tav tm="0">
                                          <p:val>
                                            <p:strVal val="#ppt_x"/>
                                          </p:val>
                                        </p:tav>
                                        <p:tav tm="100000">
                                          <p:val>
                                            <p:strVal val="#ppt_x"/>
                                          </p:val>
                                        </p:tav>
                                      </p:tavLst>
                                    </p:anim>
                                    <p:anim calcmode="lin" valueType="num">
                                      <p:cBhvr>
                                        <p:cTn id="42"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000"/>
                                        <p:tgtEl>
                                          <p:spTgt spid="9"/>
                                        </p:tgtEl>
                                      </p:cBhvr>
                                    </p:animEffect>
                                    <p:anim calcmode="lin" valueType="num">
                                      <p:cBhvr>
                                        <p:cTn id="48" dur="1000" fill="hold"/>
                                        <p:tgtEl>
                                          <p:spTgt spid="9"/>
                                        </p:tgtEl>
                                        <p:attrNameLst>
                                          <p:attrName>ppt_x</p:attrName>
                                        </p:attrNameLst>
                                      </p:cBhvr>
                                      <p:tavLst>
                                        <p:tav tm="0">
                                          <p:val>
                                            <p:strVal val="#ppt_x"/>
                                          </p:val>
                                        </p:tav>
                                        <p:tav tm="100000">
                                          <p:val>
                                            <p:strVal val="#ppt_x"/>
                                          </p:val>
                                        </p:tav>
                                      </p:tavLst>
                                    </p:anim>
                                    <p:anim calcmode="lin" valueType="num">
                                      <p:cBhvr>
                                        <p:cTn id="49" dur="1000" fill="hold"/>
                                        <p:tgtEl>
                                          <p:spTgt spid="9"/>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1000"/>
                                        <p:tgtEl>
                                          <p:spTgt spid="20"/>
                                        </p:tgtEl>
                                      </p:cBhvr>
                                    </p:animEffect>
                                    <p:anim calcmode="lin" valueType="num">
                                      <p:cBhvr>
                                        <p:cTn id="53" dur="1000" fill="hold"/>
                                        <p:tgtEl>
                                          <p:spTgt spid="20"/>
                                        </p:tgtEl>
                                        <p:attrNameLst>
                                          <p:attrName>ppt_x</p:attrName>
                                        </p:attrNameLst>
                                      </p:cBhvr>
                                      <p:tavLst>
                                        <p:tav tm="0">
                                          <p:val>
                                            <p:strVal val="#ppt_x"/>
                                          </p:val>
                                        </p:tav>
                                        <p:tav tm="100000">
                                          <p:val>
                                            <p:strVal val="#ppt_x"/>
                                          </p:val>
                                        </p:tav>
                                      </p:tavLst>
                                    </p:anim>
                                    <p:anim calcmode="lin" valueType="num">
                                      <p:cBhvr>
                                        <p:cTn id="5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4" grpId="0" animBg="1"/>
      <p:bldP spid="15" grpId="0" animBg="1"/>
      <p:bldP spid="7" grpId="0"/>
      <p:bldP spid="16" grpId="0"/>
      <p:bldP spid="9" grpId="0"/>
      <p:bldP spid="17" grpId="0" animBg="1"/>
      <p:bldP spid="20" grpId="0" animBg="1"/>
      <p:bldP spid="2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1520" y="274638"/>
            <a:ext cx="8784976" cy="1143000"/>
          </a:xfrm>
        </p:spPr>
        <p:txBody>
          <a:bodyPr>
            <a:noAutofit/>
          </a:bodyPr>
          <a:lstStyle/>
          <a:p>
            <a:pPr algn="l"/>
            <a:r>
              <a:rPr lang="fr-FR" sz="3200" b="1" dirty="0" smtClean="0">
                <a:solidFill>
                  <a:schemeClr val="tx2"/>
                </a:solidFill>
              </a:rPr>
              <a:t>1. Dualité onde/corpuscule de la lumière</a:t>
            </a:r>
            <a:endParaRPr lang="fr-FR" sz="3200" b="1" dirty="0">
              <a:solidFill>
                <a:schemeClr val="tx2"/>
              </a:solidFill>
            </a:endParaRPr>
          </a:p>
        </p:txBody>
      </p:sp>
      <p:sp>
        <p:nvSpPr>
          <p:cNvPr id="4" name="Espace réservé du pied de page 3"/>
          <p:cNvSpPr>
            <a:spLocks noGrp="1"/>
          </p:cNvSpPr>
          <p:nvPr>
            <p:ph type="ftr" sz="quarter" idx="11"/>
          </p:nvPr>
        </p:nvSpPr>
        <p:spPr/>
        <p:txBody>
          <a:bodyPr/>
          <a:lstStyle/>
          <a:p>
            <a:r>
              <a:rPr lang="fr-FR" smtClean="0"/>
              <a:t>agrégation interne de Sciences Physique - exposé</a:t>
            </a:r>
            <a:endParaRPr lang="fr-FR"/>
          </a:p>
        </p:txBody>
      </p:sp>
      <p:sp>
        <p:nvSpPr>
          <p:cNvPr id="5" name="Espace réservé de la date 4"/>
          <p:cNvSpPr>
            <a:spLocks noGrp="1"/>
          </p:cNvSpPr>
          <p:nvPr>
            <p:ph type="dt" sz="half" idx="10"/>
          </p:nvPr>
        </p:nvSpPr>
        <p:spPr>
          <a:xfrm>
            <a:off x="457200" y="6453336"/>
            <a:ext cx="514400" cy="268139"/>
          </a:xfrm>
        </p:spPr>
        <p:style>
          <a:lnRef idx="1">
            <a:schemeClr val="dk1"/>
          </a:lnRef>
          <a:fillRef idx="3">
            <a:schemeClr val="dk1"/>
          </a:fillRef>
          <a:effectRef idx="2">
            <a:schemeClr val="dk1"/>
          </a:effectRef>
          <a:fontRef idx="minor">
            <a:schemeClr val="lt1"/>
          </a:fontRef>
        </p:style>
        <p:txBody>
          <a:bodyPr tIns="0" bIns="0" anchor="ctr"/>
          <a:lstStyle/>
          <a:p>
            <a:pPr algn="ctr"/>
            <a:r>
              <a:rPr lang="fr-FR" sz="1400" b="1" smtClean="0">
                <a:solidFill>
                  <a:schemeClr val="bg1"/>
                </a:solidFill>
              </a:rPr>
              <a:t>TR </a:t>
            </a:r>
            <a:endParaRPr lang="fr-FR" sz="1400" b="1" dirty="0">
              <a:solidFill>
                <a:schemeClr val="bg1"/>
              </a:solidFill>
            </a:endParaRPr>
          </a:p>
        </p:txBody>
      </p:sp>
      <p:sp>
        <p:nvSpPr>
          <p:cNvPr id="6" name="Espace réservé du numéro de diapositive 5"/>
          <p:cNvSpPr>
            <a:spLocks noGrp="1"/>
          </p:cNvSpPr>
          <p:nvPr>
            <p:ph type="sldNum" sz="quarter" idx="12"/>
          </p:nvPr>
        </p:nvSpPr>
        <p:spPr/>
        <p:txBody>
          <a:bodyPr/>
          <a:lstStyle/>
          <a:p>
            <a:fld id="{9616618C-1E39-4B41-BC92-BB300AB0610D}" type="slidenum">
              <a:rPr lang="fr-FR" smtClean="0"/>
              <a:t>4</a:t>
            </a:fld>
            <a:endParaRPr lang="fr-FR"/>
          </a:p>
        </p:txBody>
      </p:sp>
      <p:sp>
        <p:nvSpPr>
          <p:cNvPr id="11" name="Espace réservé du contenu 2"/>
          <p:cNvSpPr>
            <a:spLocks noGrp="1"/>
          </p:cNvSpPr>
          <p:nvPr>
            <p:ph idx="1"/>
          </p:nvPr>
        </p:nvSpPr>
        <p:spPr>
          <a:xfrm>
            <a:off x="467544" y="1196752"/>
            <a:ext cx="8280920" cy="5112568"/>
          </a:xfrm>
        </p:spPr>
        <p:txBody>
          <a:bodyPr>
            <a:noAutofit/>
          </a:bodyPr>
          <a:lstStyle/>
          <a:p>
            <a:pPr marL="0" indent="0">
              <a:spcBef>
                <a:spcPts val="0"/>
              </a:spcBef>
              <a:buNone/>
            </a:pPr>
            <a:r>
              <a:rPr lang="fr-FR" sz="2800" b="1" dirty="0" smtClean="0"/>
              <a:t>Le rayonnement du corps noir</a:t>
            </a:r>
          </a:p>
          <a:p>
            <a:pPr marL="0" indent="0">
              <a:spcBef>
                <a:spcPts val="1200"/>
              </a:spcBef>
              <a:buNone/>
            </a:pPr>
            <a:r>
              <a:rPr lang="fr-FR" sz="2000" b="1" dirty="0" smtClean="0"/>
              <a:t>Faits expérimentaux :</a:t>
            </a:r>
          </a:p>
          <a:p>
            <a:pPr marL="0" indent="0">
              <a:spcBef>
                <a:spcPts val="0"/>
              </a:spcBef>
              <a:buNone/>
            </a:pPr>
            <a:endParaRPr lang="fr-FR" sz="2000" dirty="0"/>
          </a:p>
        </p:txBody>
      </p:sp>
      <p:pic>
        <p:nvPicPr>
          <p:cNvPr id="12" name="Picture 3" descr="W:\Users\Tristan\Desktop\rayonnement_corps_noir.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67544" y="2420888"/>
            <a:ext cx="5724636" cy="3816424"/>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13" name="ZoneTexte 12"/>
              <p:cNvSpPr txBox="1"/>
              <p:nvPr/>
            </p:nvSpPr>
            <p:spPr>
              <a:xfrm>
                <a:off x="5292080" y="2313799"/>
                <a:ext cx="3456384" cy="2031325"/>
              </a:xfrm>
              <a:prstGeom prst="rect">
                <a:avLst/>
              </a:prstGeom>
              <a:ln w="12700"/>
            </p:spPr>
            <p:style>
              <a:lnRef idx="2">
                <a:schemeClr val="dk1"/>
              </a:lnRef>
              <a:fillRef idx="1">
                <a:schemeClr val="lt1"/>
              </a:fillRef>
              <a:effectRef idx="0">
                <a:schemeClr val="dk1"/>
              </a:effectRef>
              <a:fontRef idx="minor">
                <a:schemeClr val="dk1"/>
              </a:fontRef>
            </p:style>
            <p:txBody>
              <a:bodyPr wrap="square" rtlCol="0">
                <a:spAutoFit/>
              </a:bodyPr>
              <a:lstStyle/>
              <a:p>
                <a:r>
                  <a:rPr lang="fr-FR" b="1" dirty="0" smtClean="0">
                    <a:solidFill>
                      <a:schemeClr val="tx1"/>
                    </a:solidFill>
                  </a:rPr>
                  <a:t>lois empiriques :</a:t>
                </a:r>
              </a:p>
              <a:p>
                <a:endParaRPr lang="fr-FR" dirty="0" smtClean="0">
                  <a:solidFill>
                    <a:schemeClr val="tx1"/>
                  </a:solidFill>
                </a:endParaRPr>
              </a:p>
              <a:p>
                <a:r>
                  <a:rPr lang="fr-FR" dirty="0" smtClean="0">
                    <a:solidFill>
                      <a:schemeClr val="tx1"/>
                    </a:solidFill>
                  </a:rPr>
                  <a:t>loi de Wien :</a:t>
                </a:r>
              </a:p>
              <a:p>
                <a:pPr/>
                <a14:m>
                  <m:oMathPara xmlns:m="http://schemas.openxmlformats.org/officeDocument/2006/math">
                    <m:oMathParaPr>
                      <m:jc m:val="centerGroup"/>
                    </m:oMathParaPr>
                    <m:oMath xmlns:m="http://schemas.openxmlformats.org/officeDocument/2006/math">
                      <m:sSub>
                        <m:sSubPr>
                          <m:ctrlPr>
                            <a:rPr lang="fr-FR" b="0" i="1" smtClean="0">
                              <a:solidFill>
                                <a:schemeClr val="tx1"/>
                              </a:solidFill>
                              <a:latin typeface="Cambria Math"/>
                            </a:rPr>
                          </m:ctrlPr>
                        </m:sSubPr>
                        <m:e>
                          <m:r>
                            <a:rPr lang="fr-FR" b="0" i="1" smtClean="0">
                              <a:solidFill>
                                <a:schemeClr val="tx1"/>
                              </a:solidFill>
                              <a:latin typeface="Cambria Math"/>
                            </a:rPr>
                            <m:t>𝜆</m:t>
                          </m:r>
                        </m:e>
                        <m:sub>
                          <m:r>
                            <a:rPr lang="fr-FR" b="0" i="1" smtClean="0">
                              <a:solidFill>
                                <a:schemeClr val="tx1"/>
                              </a:solidFill>
                              <a:latin typeface="Cambria Math"/>
                            </a:rPr>
                            <m:t>𝑚𝑎𝑥</m:t>
                          </m:r>
                        </m:sub>
                      </m:sSub>
                      <m:r>
                        <a:rPr lang="fr-FR" b="0" i="1" smtClean="0">
                          <a:solidFill>
                            <a:schemeClr val="tx1"/>
                          </a:solidFill>
                          <a:latin typeface="Cambria Math"/>
                        </a:rPr>
                        <m:t>𝑇</m:t>
                      </m:r>
                      <m:r>
                        <a:rPr lang="fr-FR" b="0" i="1" smtClean="0">
                          <a:solidFill>
                            <a:schemeClr val="tx1"/>
                          </a:solidFill>
                          <a:latin typeface="Cambria Math"/>
                        </a:rPr>
                        <m:t>=</m:t>
                      </m:r>
                      <m:r>
                        <a:rPr lang="fr-FR" b="0" i="1" smtClean="0">
                          <a:solidFill>
                            <a:schemeClr val="tx1"/>
                          </a:solidFill>
                          <a:latin typeface="Cambria Math"/>
                        </a:rPr>
                        <m:t>𝑐𝑠𝑡𝑒</m:t>
                      </m:r>
                    </m:oMath>
                  </m:oMathPara>
                </a14:m>
                <a:endParaRPr lang="fr-FR" b="0" dirty="0" smtClean="0">
                  <a:solidFill>
                    <a:schemeClr val="tx1"/>
                  </a:solidFill>
                </a:endParaRPr>
              </a:p>
              <a:p>
                <a:endParaRPr lang="fr-FR" dirty="0" smtClean="0">
                  <a:solidFill>
                    <a:schemeClr val="tx1"/>
                  </a:solidFill>
                </a:endParaRPr>
              </a:p>
              <a:p>
                <a:r>
                  <a:rPr lang="fr-FR" dirty="0" smtClean="0">
                    <a:solidFill>
                      <a:schemeClr val="tx1"/>
                    </a:solidFill>
                  </a:rPr>
                  <a:t>loi de Stefan-Boltzmann : </a:t>
                </a:r>
              </a:p>
              <a:p>
                <a:pPr/>
                <a14:m>
                  <m:oMathPara xmlns:m="http://schemas.openxmlformats.org/officeDocument/2006/math">
                    <m:oMathParaPr>
                      <m:jc m:val="centerGroup"/>
                    </m:oMathParaPr>
                    <m:oMath xmlns:m="http://schemas.openxmlformats.org/officeDocument/2006/math">
                      <m:r>
                        <a:rPr lang="fr-FR" b="0" i="1" smtClean="0">
                          <a:solidFill>
                            <a:schemeClr val="tx1"/>
                          </a:solidFill>
                          <a:latin typeface="Cambria Math"/>
                        </a:rPr>
                        <m:t>𝑃</m:t>
                      </m:r>
                      <m:d>
                        <m:dPr>
                          <m:ctrlPr>
                            <a:rPr lang="fr-FR" b="0" i="1" smtClean="0">
                              <a:solidFill>
                                <a:schemeClr val="tx1"/>
                              </a:solidFill>
                              <a:latin typeface="Cambria Math"/>
                            </a:rPr>
                          </m:ctrlPr>
                        </m:dPr>
                        <m:e>
                          <m:r>
                            <a:rPr lang="fr-FR" b="0" i="1" smtClean="0">
                              <a:solidFill>
                                <a:schemeClr val="tx1"/>
                              </a:solidFill>
                              <a:latin typeface="Cambria Math"/>
                            </a:rPr>
                            <m:t>𝑇</m:t>
                          </m:r>
                        </m:e>
                      </m:d>
                      <m:r>
                        <a:rPr lang="fr-FR" b="0" i="1" smtClean="0">
                          <a:solidFill>
                            <a:schemeClr val="tx1"/>
                          </a:solidFill>
                          <a:latin typeface="Cambria Math"/>
                        </a:rPr>
                        <m:t>=</m:t>
                      </m:r>
                      <m:r>
                        <a:rPr lang="fr-FR" b="0" i="1" smtClean="0">
                          <a:solidFill>
                            <a:schemeClr val="tx1"/>
                          </a:solidFill>
                          <a:latin typeface="Cambria Math"/>
                        </a:rPr>
                        <m:t>𝜎</m:t>
                      </m:r>
                      <m:sSup>
                        <m:sSupPr>
                          <m:ctrlPr>
                            <a:rPr lang="fr-FR" b="0" i="1" smtClean="0">
                              <a:solidFill>
                                <a:schemeClr val="tx1"/>
                              </a:solidFill>
                              <a:latin typeface="Cambria Math"/>
                            </a:rPr>
                          </m:ctrlPr>
                        </m:sSupPr>
                        <m:e>
                          <m:r>
                            <a:rPr lang="fr-FR" b="0" i="1" smtClean="0">
                              <a:solidFill>
                                <a:schemeClr val="tx1"/>
                              </a:solidFill>
                              <a:latin typeface="Cambria Math"/>
                            </a:rPr>
                            <m:t>𝑇</m:t>
                          </m:r>
                        </m:e>
                        <m:sup>
                          <m:r>
                            <a:rPr lang="fr-FR" b="0" i="1" smtClean="0">
                              <a:solidFill>
                                <a:schemeClr val="tx1"/>
                              </a:solidFill>
                              <a:latin typeface="Cambria Math"/>
                            </a:rPr>
                            <m:t>4</m:t>
                          </m:r>
                        </m:sup>
                      </m:sSup>
                    </m:oMath>
                  </m:oMathPara>
                </a14:m>
                <a:endParaRPr lang="fr-FR" dirty="0" smtClean="0">
                  <a:solidFill>
                    <a:schemeClr val="tx1"/>
                  </a:solidFill>
                </a:endParaRPr>
              </a:p>
            </p:txBody>
          </p:sp>
        </mc:Choice>
        <mc:Fallback xmlns="">
          <p:sp>
            <p:nvSpPr>
              <p:cNvPr id="13" name="ZoneTexte 12"/>
              <p:cNvSpPr txBox="1">
                <a:spLocks noRot="1" noChangeAspect="1" noMove="1" noResize="1" noEditPoints="1" noAdjustHandles="1" noChangeArrowheads="1" noChangeShapeType="1" noTextEdit="1"/>
              </p:cNvSpPr>
              <p:nvPr/>
            </p:nvSpPr>
            <p:spPr>
              <a:xfrm>
                <a:off x="5292080" y="2313799"/>
                <a:ext cx="3456384" cy="2031325"/>
              </a:xfrm>
              <a:prstGeom prst="rect">
                <a:avLst/>
              </a:prstGeom>
              <a:blipFill rotWithShape="1">
                <a:blip r:embed="rId4"/>
                <a:stretch>
                  <a:fillRect l="-1230" t="-1194"/>
                </a:stretch>
              </a:blipFill>
              <a:ln w="12700"/>
            </p:spPr>
            <p:txBody>
              <a:bodyPr/>
              <a:lstStyle/>
              <a:p>
                <a:r>
                  <a:rPr lang="fr-FR">
                    <a:noFill/>
                  </a:rPr>
                  <a:t> </a:t>
                </a:r>
              </a:p>
            </p:txBody>
          </p:sp>
        </mc:Fallback>
      </mc:AlternateContent>
    </p:spTree>
    <p:extLst>
      <p:ext uri="{BB962C8B-B14F-4D97-AF65-F5344CB8AC3E}">
        <p14:creationId xmlns:p14="http://schemas.microsoft.com/office/powerpoint/2010/main" val="3939257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p:cNvSpPr>
            <a:spLocks noGrp="1"/>
          </p:cNvSpPr>
          <p:nvPr>
            <p:ph type="ftr" sz="quarter" idx="11"/>
          </p:nvPr>
        </p:nvSpPr>
        <p:spPr/>
        <p:txBody>
          <a:bodyPr/>
          <a:lstStyle/>
          <a:p>
            <a:r>
              <a:rPr lang="fr-FR" smtClean="0"/>
              <a:t>agrégation interne de Sciences Physique - exposé</a:t>
            </a:r>
            <a:endParaRPr lang="fr-FR"/>
          </a:p>
        </p:txBody>
      </p:sp>
      <p:sp>
        <p:nvSpPr>
          <p:cNvPr id="5" name="Espace réservé de la date 4"/>
          <p:cNvSpPr>
            <a:spLocks noGrp="1"/>
          </p:cNvSpPr>
          <p:nvPr>
            <p:ph type="dt" sz="half" idx="10"/>
          </p:nvPr>
        </p:nvSpPr>
        <p:spPr>
          <a:xfrm>
            <a:off x="457200" y="6453336"/>
            <a:ext cx="514400" cy="268139"/>
          </a:xfrm>
        </p:spPr>
        <p:style>
          <a:lnRef idx="1">
            <a:schemeClr val="dk1"/>
          </a:lnRef>
          <a:fillRef idx="3">
            <a:schemeClr val="dk1"/>
          </a:fillRef>
          <a:effectRef idx="2">
            <a:schemeClr val="dk1"/>
          </a:effectRef>
          <a:fontRef idx="minor">
            <a:schemeClr val="lt1"/>
          </a:fontRef>
        </p:style>
        <p:txBody>
          <a:bodyPr tIns="0" bIns="0" anchor="ctr"/>
          <a:lstStyle/>
          <a:p>
            <a:pPr algn="ctr"/>
            <a:r>
              <a:rPr lang="fr-FR" sz="1400" b="1" smtClean="0">
                <a:solidFill>
                  <a:schemeClr val="bg1"/>
                </a:solidFill>
              </a:rPr>
              <a:t>TR </a:t>
            </a:r>
            <a:endParaRPr lang="fr-FR" sz="1400" b="1" dirty="0">
              <a:solidFill>
                <a:schemeClr val="bg1"/>
              </a:solidFill>
            </a:endParaRPr>
          </a:p>
        </p:txBody>
      </p:sp>
      <p:sp>
        <p:nvSpPr>
          <p:cNvPr id="6" name="Espace réservé du numéro de diapositive 5"/>
          <p:cNvSpPr>
            <a:spLocks noGrp="1"/>
          </p:cNvSpPr>
          <p:nvPr>
            <p:ph type="sldNum" sz="quarter" idx="12"/>
          </p:nvPr>
        </p:nvSpPr>
        <p:spPr/>
        <p:txBody>
          <a:bodyPr/>
          <a:lstStyle/>
          <a:p>
            <a:fld id="{9616618C-1E39-4B41-BC92-BB300AB0610D}" type="slidenum">
              <a:rPr lang="fr-FR" smtClean="0"/>
              <a:t>5</a:t>
            </a:fld>
            <a:endParaRPr lang="fr-FR"/>
          </a:p>
        </p:txBody>
      </p:sp>
      <mc:AlternateContent xmlns:mc="http://schemas.openxmlformats.org/markup-compatibility/2006" xmlns:a14="http://schemas.microsoft.com/office/drawing/2010/main">
        <mc:Choice Requires="a14">
          <p:sp>
            <p:nvSpPr>
              <p:cNvPr id="11" name="Espace réservé du contenu 2"/>
              <p:cNvSpPr>
                <a:spLocks noGrp="1"/>
              </p:cNvSpPr>
              <p:nvPr>
                <p:ph idx="1"/>
              </p:nvPr>
            </p:nvSpPr>
            <p:spPr>
              <a:xfrm>
                <a:off x="467544" y="1196752"/>
                <a:ext cx="8280920" cy="5112568"/>
              </a:xfrm>
            </p:spPr>
            <p:txBody>
              <a:bodyPr>
                <a:noAutofit/>
              </a:bodyPr>
              <a:lstStyle/>
              <a:p>
                <a:pPr marL="0" indent="0">
                  <a:spcBef>
                    <a:spcPts val="0"/>
                  </a:spcBef>
                  <a:buNone/>
                </a:pPr>
                <a:r>
                  <a:rPr lang="fr-FR" sz="2800" b="1" dirty="0" smtClean="0">
                    <a:solidFill>
                      <a:schemeClr val="tx1"/>
                    </a:solidFill>
                  </a:rPr>
                  <a:t>Le rayonnement du corps noir</a:t>
                </a:r>
              </a:p>
              <a:p>
                <a:pPr marL="0" indent="0">
                  <a:spcBef>
                    <a:spcPts val="600"/>
                  </a:spcBef>
                  <a:spcAft>
                    <a:spcPts val="600"/>
                  </a:spcAft>
                  <a:buNone/>
                </a:pPr>
                <a:r>
                  <a:rPr lang="fr-FR" sz="2000" b="1" dirty="0" smtClean="0">
                    <a:solidFill>
                      <a:schemeClr val="tx1"/>
                    </a:solidFill>
                  </a:rPr>
                  <a:t>Le problème : </a:t>
                </a:r>
                <a:r>
                  <a:rPr lang="fr-FR" sz="2000" i="1" dirty="0" smtClean="0">
                    <a:solidFill>
                      <a:schemeClr val="tx1"/>
                    </a:solidFill>
                  </a:rPr>
                  <a:t>aucune des théories classiques ne permet d’interpréter ces courbes </a:t>
                </a:r>
                <a:r>
                  <a:rPr lang="fr-FR" sz="2000" dirty="0" smtClean="0">
                    <a:solidFill>
                      <a:schemeClr val="tx1"/>
                    </a:solidFill>
                  </a:rPr>
                  <a:t>!</a:t>
                </a:r>
              </a:p>
              <a:p>
                <a:pPr marL="0" indent="0">
                  <a:spcBef>
                    <a:spcPts val="0"/>
                  </a:spcBef>
                  <a:buNone/>
                </a:pPr>
                <a:r>
                  <a:rPr lang="fr-FR" sz="2000" dirty="0" smtClean="0">
                    <a:solidFill>
                      <a:schemeClr val="tx1"/>
                    </a:solidFill>
                  </a:rPr>
                  <a:t>L’électromagnétisme classique conduit à la loi de Rayleigh-Jeans : </a:t>
                </a:r>
              </a:p>
              <a:p>
                <a:pPr marL="0" indent="0">
                  <a:spcBef>
                    <a:spcPts val="0"/>
                  </a:spcBef>
                  <a:buNone/>
                </a:pPr>
                <a14:m>
                  <m:oMathPara xmlns:m="http://schemas.openxmlformats.org/officeDocument/2006/math">
                    <m:oMathParaPr>
                      <m:jc m:val="centerGroup"/>
                    </m:oMathParaPr>
                    <m:oMath xmlns:m="http://schemas.openxmlformats.org/officeDocument/2006/math">
                      <m:r>
                        <a:rPr lang="fr-FR" sz="2000" b="0" i="1" smtClean="0">
                          <a:solidFill>
                            <a:schemeClr val="tx1"/>
                          </a:solidFill>
                          <a:latin typeface="Cambria Math"/>
                        </a:rPr>
                        <m:t>𝐼</m:t>
                      </m:r>
                      <m:d>
                        <m:dPr>
                          <m:ctrlPr>
                            <a:rPr lang="fr-FR" sz="2000" b="0" i="1" smtClean="0">
                              <a:solidFill>
                                <a:schemeClr val="tx1"/>
                              </a:solidFill>
                              <a:latin typeface="Cambria Math"/>
                            </a:rPr>
                          </m:ctrlPr>
                        </m:dPr>
                        <m:e>
                          <m:r>
                            <a:rPr lang="fr-FR" sz="2000" b="0" i="1" smtClean="0">
                              <a:solidFill>
                                <a:schemeClr val="tx1"/>
                              </a:solidFill>
                              <a:latin typeface="Cambria Math"/>
                            </a:rPr>
                            <m:t>𝜆</m:t>
                          </m:r>
                          <m:r>
                            <a:rPr lang="fr-FR" sz="2000" b="0" i="1" smtClean="0">
                              <a:solidFill>
                                <a:schemeClr val="tx1"/>
                              </a:solidFill>
                              <a:latin typeface="Cambria Math"/>
                            </a:rPr>
                            <m:t>, </m:t>
                          </m:r>
                          <m:r>
                            <a:rPr lang="fr-FR" sz="2000" b="0" i="1" smtClean="0">
                              <a:solidFill>
                                <a:schemeClr val="tx1"/>
                              </a:solidFill>
                              <a:latin typeface="Cambria Math"/>
                            </a:rPr>
                            <m:t>𝑇</m:t>
                          </m:r>
                        </m:e>
                      </m:d>
                      <m:r>
                        <a:rPr lang="fr-FR" sz="2000" b="0" i="1" smtClean="0">
                          <a:solidFill>
                            <a:schemeClr val="tx1"/>
                          </a:solidFill>
                          <a:latin typeface="Cambria Math"/>
                        </a:rPr>
                        <m:t>=</m:t>
                      </m:r>
                      <m:f>
                        <m:fPr>
                          <m:ctrlPr>
                            <a:rPr lang="fr-FR" sz="2000" b="0" i="1" smtClean="0">
                              <a:solidFill>
                                <a:schemeClr val="tx1"/>
                              </a:solidFill>
                              <a:latin typeface="Cambria Math"/>
                            </a:rPr>
                          </m:ctrlPr>
                        </m:fPr>
                        <m:num>
                          <m:r>
                            <a:rPr lang="fr-FR" sz="2000" b="0" i="1" smtClean="0">
                              <a:solidFill>
                                <a:schemeClr val="tx1"/>
                              </a:solidFill>
                              <a:latin typeface="Cambria Math"/>
                            </a:rPr>
                            <m:t>2</m:t>
                          </m:r>
                          <m:r>
                            <a:rPr lang="fr-FR" sz="2000" b="0" i="1" smtClean="0">
                              <a:solidFill>
                                <a:schemeClr val="tx1"/>
                              </a:solidFill>
                              <a:latin typeface="Cambria Math"/>
                            </a:rPr>
                            <m:t>𝜋</m:t>
                          </m:r>
                          <m:r>
                            <a:rPr lang="fr-FR" sz="2000" b="0" i="1" smtClean="0">
                              <a:solidFill>
                                <a:schemeClr val="tx1"/>
                              </a:solidFill>
                              <a:latin typeface="Cambria Math"/>
                            </a:rPr>
                            <m:t>𝑐𝑘𝑇</m:t>
                          </m:r>
                        </m:num>
                        <m:den>
                          <m:sSup>
                            <m:sSupPr>
                              <m:ctrlPr>
                                <a:rPr lang="fr-FR" sz="2000" b="0" i="1" smtClean="0">
                                  <a:solidFill>
                                    <a:schemeClr val="tx1"/>
                                  </a:solidFill>
                                  <a:latin typeface="Cambria Math"/>
                                </a:rPr>
                              </m:ctrlPr>
                            </m:sSupPr>
                            <m:e>
                              <m:r>
                                <a:rPr lang="fr-FR" sz="2000" b="0" i="1" smtClean="0">
                                  <a:solidFill>
                                    <a:schemeClr val="tx1"/>
                                  </a:solidFill>
                                  <a:latin typeface="Cambria Math"/>
                                </a:rPr>
                                <m:t>𝜆</m:t>
                              </m:r>
                            </m:e>
                            <m:sup>
                              <m:r>
                                <a:rPr lang="fr-FR" sz="2000" b="0" i="1" smtClean="0">
                                  <a:solidFill>
                                    <a:schemeClr val="tx1"/>
                                  </a:solidFill>
                                  <a:latin typeface="Cambria Math"/>
                                </a:rPr>
                                <m:t>4</m:t>
                              </m:r>
                            </m:sup>
                          </m:sSup>
                        </m:den>
                      </m:f>
                    </m:oMath>
                  </m:oMathPara>
                </a14:m>
                <a:endParaRPr lang="fr-FR" sz="2000" dirty="0" smtClean="0">
                  <a:solidFill>
                    <a:schemeClr val="tx1"/>
                  </a:solidFill>
                </a:endParaRPr>
              </a:p>
              <a:p>
                <a:pPr marL="0" indent="0">
                  <a:spcBef>
                    <a:spcPts val="0"/>
                  </a:spcBef>
                  <a:buNone/>
                </a:pPr>
                <a:r>
                  <a:rPr lang="fr-FR" sz="2000" dirty="0" smtClean="0">
                    <a:solidFill>
                      <a:schemeClr val="tx1"/>
                    </a:solidFill>
                  </a:rPr>
                  <a:t>Mais…</a:t>
                </a:r>
                <a:endParaRPr lang="fr-FR" sz="2000" dirty="0">
                  <a:solidFill>
                    <a:schemeClr val="tx1"/>
                  </a:solidFill>
                </a:endParaRPr>
              </a:p>
            </p:txBody>
          </p:sp>
        </mc:Choice>
        <mc:Fallback xmlns="">
          <p:sp>
            <p:nvSpPr>
              <p:cNvPr id="11" name="Espace réservé du contenu 2"/>
              <p:cNvSpPr>
                <a:spLocks noGrp="1" noRot="1" noChangeAspect="1" noMove="1" noResize="1" noEditPoints="1" noAdjustHandles="1" noChangeArrowheads="1" noChangeShapeType="1" noTextEdit="1"/>
              </p:cNvSpPr>
              <p:nvPr>
                <p:ph idx="1"/>
              </p:nvPr>
            </p:nvSpPr>
            <p:spPr>
              <a:xfrm>
                <a:off x="467544" y="1196752"/>
                <a:ext cx="8280920" cy="5112568"/>
              </a:xfrm>
              <a:blipFill rotWithShape="1">
                <a:blip r:embed="rId3"/>
                <a:stretch>
                  <a:fillRect l="-1546" t="-1311"/>
                </a:stretch>
              </a:blipFill>
            </p:spPr>
            <p:txBody>
              <a:bodyPr/>
              <a:lstStyle/>
              <a:p>
                <a:r>
                  <a:rPr lang="fr-FR">
                    <a:noFill/>
                  </a:rPr>
                  <a:t> </a:t>
                </a:r>
              </a:p>
            </p:txBody>
          </p:sp>
        </mc:Fallback>
      </mc:AlternateContent>
      <p:pic>
        <p:nvPicPr>
          <p:cNvPr id="9" name="Picture 2"/>
          <p:cNvPicPr>
            <a:picLocks noChangeAspect="1" noChangeArrowheads="1"/>
          </p:cNvPicPr>
          <p:nvPr/>
        </p:nvPicPr>
        <p:blipFill>
          <a:blip r:embed="rId4" cstate="print">
            <a:extLst>
              <a:ext uri="{BEBA8EAE-BF5A-486C-A8C5-ECC9F3942E4B}">
                <a14:imgProps xmlns:a14="http://schemas.microsoft.com/office/drawing/2010/main">
                  <a14:imgLayer r:embed="rId5">
                    <a14:imgEffect>
                      <a14:sharpenSoften amount="25000"/>
                    </a14:imgEffect>
                  </a14:imgLayer>
                </a14:imgProps>
              </a:ext>
              <a:ext uri="{28A0092B-C50C-407E-A947-70E740481C1C}">
                <a14:useLocalDpi xmlns:a14="http://schemas.microsoft.com/office/drawing/2010/main"/>
              </a:ext>
            </a:extLst>
          </a:blip>
          <a:srcRect/>
          <a:stretch>
            <a:fillRect/>
          </a:stretch>
        </p:blipFill>
        <p:spPr bwMode="auto">
          <a:xfrm>
            <a:off x="1666450" y="3394684"/>
            <a:ext cx="4201694" cy="284262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à coins arrondis 9"/>
          <p:cNvSpPr/>
          <p:nvPr/>
        </p:nvSpPr>
        <p:spPr>
          <a:xfrm>
            <a:off x="6444208" y="2996952"/>
            <a:ext cx="2088232" cy="1152128"/>
          </a:xfrm>
          <a:prstGeom prst="wedgeRoundRectCallout">
            <a:avLst>
              <a:gd name="adj1" fmla="val -200675"/>
              <a:gd name="adj2" fmla="val 92171"/>
              <a:gd name="adj3" fmla="val 16667"/>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schemeClr val="bg2">
                    <a:lumMod val="25000"/>
                  </a:schemeClr>
                </a:solidFill>
              </a:rPr>
              <a:t>Prévision de la loi de Rayleigh-Jeans</a:t>
            </a:r>
            <a:endParaRPr lang="fr-FR" dirty="0">
              <a:solidFill>
                <a:schemeClr val="bg2">
                  <a:lumMod val="25000"/>
                </a:schemeClr>
              </a:solidFill>
            </a:endParaRPr>
          </a:p>
        </p:txBody>
      </p:sp>
      <p:sp>
        <p:nvSpPr>
          <p:cNvPr id="14" name="Titre 1"/>
          <p:cNvSpPr>
            <a:spLocks noGrp="1"/>
          </p:cNvSpPr>
          <p:nvPr>
            <p:ph type="title"/>
          </p:nvPr>
        </p:nvSpPr>
        <p:spPr>
          <a:xfrm>
            <a:off x="251520" y="274638"/>
            <a:ext cx="8784976" cy="1143000"/>
          </a:xfrm>
        </p:spPr>
        <p:txBody>
          <a:bodyPr>
            <a:noAutofit/>
          </a:bodyPr>
          <a:lstStyle/>
          <a:p>
            <a:pPr algn="l"/>
            <a:r>
              <a:rPr lang="fr-FR" sz="3200" b="1" dirty="0" smtClean="0">
                <a:solidFill>
                  <a:schemeClr val="tx2"/>
                </a:solidFill>
              </a:rPr>
              <a:t>1. Dualité onde/corpuscule de la lumière</a:t>
            </a:r>
            <a:endParaRPr lang="fr-FR" sz="3200" b="1" dirty="0">
              <a:solidFill>
                <a:schemeClr val="tx2"/>
              </a:solidFill>
            </a:endParaRPr>
          </a:p>
        </p:txBody>
      </p:sp>
    </p:spTree>
    <p:extLst>
      <p:ext uri="{BB962C8B-B14F-4D97-AF65-F5344CB8AC3E}">
        <p14:creationId xmlns:p14="http://schemas.microsoft.com/office/powerpoint/2010/main" val="1408365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p:cNvSpPr>
            <a:spLocks noGrp="1"/>
          </p:cNvSpPr>
          <p:nvPr>
            <p:ph type="ftr" sz="quarter" idx="11"/>
          </p:nvPr>
        </p:nvSpPr>
        <p:spPr/>
        <p:txBody>
          <a:bodyPr/>
          <a:lstStyle/>
          <a:p>
            <a:r>
              <a:rPr lang="fr-FR" smtClean="0"/>
              <a:t>agrégation interne de Sciences Physique - exposé</a:t>
            </a:r>
            <a:endParaRPr lang="fr-FR"/>
          </a:p>
        </p:txBody>
      </p:sp>
      <p:sp>
        <p:nvSpPr>
          <p:cNvPr id="5" name="Espace réservé de la date 4"/>
          <p:cNvSpPr>
            <a:spLocks noGrp="1"/>
          </p:cNvSpPr>
          <p:nvPr>
            <p:ph type="dt" sz="half" idx="10"/>
          </p:nvPr>
        </p:nvSpPr>
        <p:spPr>
          <a:xfrm>
            <a:off x="457200" y="6453336"/>
            <a:ext cx="514400" cy="268139"/>
          </a:xfrm>
        </p:spPr>
        <p:style>
          <a:lnRef idx="1">
            <a:schemeClr val="dk1"/>
          </a:lnRef>
          <a:fillRef idx="3">
            <a:schemeClr val="dk1"/>
          </a:fillRef>
          <a:effectRef idx="2">
            <a:schemeClr val="dk1"/>
          </a:effectRef>
          <a:fontRef idx="minor">
            <a:schemeClr val="lt1"/>
          </a:fontRef>
        </p:style>
        <p:txBody>
          <a:bodyPr tIns="0" bIns="0" anchor="ctr"/>
          <a:lstStyle/>
          <a:p>
            <a:pPr algn="ctr"/>
            <a:r>
              <a:rPr lang="fr-FR" sz="1400" b="1" smtClean="0">
                <a:solidFill>
                  <a:schemeClr val="bg1"/>
                </a:solidFill>
              </a:rPr>
              <a:t>TR </a:t>
            </a:r>
            <a:endParaRPr lang="fr-FR" sz="1400" b="1" dirty="0">
              <a:solidFill>
                <a:schemeClr val="bg1"/>
              </a:solidFill>
            </a:endParaRPr>
          </a:p>
        </p:txBody>
      </p:sp>
      <p:sp>
        <p:nvSpPr>
          <p:cNvPr id="6" name="Espace réservé du numéro de diapositive 5"/>
          <p:cNvSpPr>
            <a:spLocks noGrp="1"/>
          </p:cNvSpPr>
          <p:nvPr>
            <p:ph type="sldNum" sz="quarter" idx="12"/>
          </p:nvPr>
        </p:nvSpPr>
        <p:spPr/>
        <p:txBody>
          <a:bodyPr/>
          <a:lstStyle/>
          <a:p>
            <a:fld id="{9616618C-1E39-4B41-BC92-BB300AB0610D}" type="slidenum">
              <a:rPr lang="fr-FR" smtClean="0"/>
              <a:t>6</a:t>
            </a:fld>
            <a:endParaRPr lang="fr-FR"/>
          </a:p>
        </p:txBody>
      </p:sp>
      <mc:AlternateContent xmlns:mc="http://schemas.openxmlformats.org/markup-compatibility/2006">
        <mc:Choice xmlns:a14="http://schemas.microsoft.com/office/drawing/2010/main" Requires="a14">
          <p:sp>
            <p:nvSpPr>
              <p:cNvPr id="11" name="Espace réservé du contenu 2"/>
              <p:cNvSpPr>
                <a:spLocks noGrp="1"/>
              </p:cNvSpPr>
              <p:nvPr>
                <p:ph idx="1"/>
              </p:nvPr>
            </p:nvSpPr>
            <p:spPr>
              <a:xfrm>
                <a:off x="467544" y="1196752"/>
                <a:ext cx="8280920" cy="5112568"/>
              </a:xfrm>
            </p:spPr>
            <p:txBody>
              <a:bodyPr>
                <a:noAutofit/>
              </a:bodyPr>
              <a:lstStyle/>
              <a:p>
                <a:pPr marL="0" indent="0">
                  <a:spcBef>
                    <a:spcPts val="0"/>
                  </a:spcBef>
                  <a:buNone/>
                </a:pPr>
                <a:r>
                  <a:rPr lang="fr-FR" sz="2800" b="1" dirty="0" smtClean="0">
                    <a:solidFill>
                      <a:schemeClr val="tx1"/>
                    </a:solidFill>
                  </a:rPr>
                  <a:t>Le rayonnement du corps noir</a:t>
                </a:r>
              </a:p>
              <a:p>
                <a:pPr marL="0" indent="0">
                  <a:spcBef>
                    <a:spcPts val="600"/>
                  </a:spcBef>
                  <a:spcAft>
                    <a:spcPts val="600"/>
                  </a:spcAft>
                  <a:buNone/>
                </a:pPr>
                <a:r>
                  <a:rPr lang="fr-FR" sz="2000" b="1" dirty="0" smtClean="0">
                    <a:solidFill>
                      <a:schemeClr val="tx1"/>
                    </a:solidFill>
                  </a:rPr>
                  <a:t>L’hypothèse de désespoir de Max Planck :</a:t>
                </a:r>
                <a:endParaRPr lang="fr-FR" sz="2000" dirty="0" smtClean="0">
                  <a:solidFill>
                    <a:schemeClr val="tx1"/>
                  </a:solidFill>
                </a:endParaRPr>
              </a:p>
              <a:p>
                <a:pPr marL="0" indent="0">
                  <a:buNone/>
                </a:pPr>
                <a:r>
                  <a:rPr lang="fr-FR" sz="2000" dirty="0" smtClean="0">
                    <a:solidFill>
                      <a:schemeClr val="tx1"/>
                    </a:solidFill>
                  </a:rPr>
                  <a:t>« </a:t>
                </a:r>
                <a:r>
                  <a:rPr lang="fr-FR" sz="2000" i="1" dirty="0" smtClean="0">
                    <a:solidFill>
                      <a:schemeClr val="tx1"/>
                    </a:solidFill>
                  </a:rPr>
                  <a:t>Le rayonnement électromagnétique transporte et échange l’énergie par unités discrètes, multiples du quantum </a:t>
                </a:r>
                <a:r>
                  <a:rPr lang="fr-FR" sz="2000" dirty="0" smtClean="0">
                    <a:solidFill>
                      <a:schemeClr val="tx1"/>
                    </a:solidFill>
                  </a:rPr>
                  <a:t>: »</a:t>
                </a:r>
              </a:p>
              <a:p>
                <a:pPr marL="0" indent="0">
                  <a:buNone/>
                </a:pPr>
                <a14:m>
                  <m:oMathPara xmlns:m="http://schemas.openxmlformats.org/officeDocument/2006/math">
                    <m:oMathParaPr>
                      <m:jc m:val="centerGroup"/>
                    </m:oMathParaPr>
                    <m:oMath xmlns:m="http://schemas.openxmlformats.org/officeDocument/2006/math">
                      <m:r>
                        <a:rPr lang="fr-FR" sz="2000" b="1" i="1" smtClean="0">
                          <a:solidFill>
                            <a:schemeClr val="accent6">
                              <a:lumMod val="75000"/>
                            </a:schemeClr>
                          </a:solidFill>
                          <a:latin typeface="Cambria Math"/>
                        </a:rPr>
                        <m:t>𝑬</m:t>
                      </m:r>
                      <m:r>
                        <a:rPr lang="fr-FR" sz="2000" b="1" i="1" smtClean="0">
                          <a:solidFill>
                            <a:schemeClr val="accent6">
                              <a:lumMod val="75000"/>
                            </a:schemeClr>
                          </a:solidFill>
                          <a:latin typeface="Cambria Math"/>
                        </a:rPr>
                        <m:t>=</m:t>
                      </m:r>
                      <m:r>
                        <a:rPr lang="fr-FR" sz="2000" b="1" i="1" smtClean="0">
                          <a:solidFill>
                            <a:schemeClr val="accent6">
                              <a:lumMod val="75000"/>
                            </a:schemeClr>
                          </a:solidFill>
                          <a:latin typeface="Cambria Math"/>
                        </a:rPr>
                        <m:t>𝒉𝒇</m:t>
                      </m:r>
                    </m:oMath>
                  </m:oMathPara>
                </a14:m>
                <a:endParaRPr lang="fr-FR" sz="2000" b="1" dirty="0" smtClean="0">
                  <a:solidFill>
                    <a:schemeClr val="accent6">
                      <a:lumMod val="75000"/>
                    </a:schemeClr>
                  </a:solidFill>
                </a:endParaRPr>
              </a:p>
              <a:p>
                <a:pPr marL="0" indent="0">
                  <a:spcBef>
                    <a:spcPts val="0"/>
                  </a:spcBef>
                  <a:buNone/>
                </a:pPr>
                <a:endParaRPr lang="fr-FR" sz="2000" dirty="0" smtClean="0">
                  <a:solidFill>
                    <a:schemeClr val="tx1"/>
                  </a:solidFill>
                </a:endParaRPr>
              </a:p>
              <a:p>
                <a:pPr marL="0" indent="0">
                  <a:spcBef>
                    <a:spcPts val="0"/>
                  </a:spcBef>
                  <a:buNone/>
                </a:pPr>
                <a:r>
                  <a:rPr lang="fr-FR" sz="2000" dirty="0" smtClean="0">
                    <a:solidFill>
                      <a:schemeClr val="tx1"/>
                    </a:solidFill>
                  </a:rPr>
                  <a:t>Hypothèse qui lui permet de corriger la loi de Rayleigh-Jeans et d’obtenir une loi : parfaitement conforme aux observations :</a:t>
                </a:r>
              </a:p>
              <a:p>
                <a:pPr marL="0" indent="0">
                  <a:spcBef>
                    <a:spcPts val="0"/>
                  </a:spcBef>
                  <a:buNone/>
                </a:pPr>
                <a14:m>
                  <m:oMathPara xmlns:m="http://schemas.openxmlformats.org/officeDocument/2006/math">
                    <m:oMathParaPr>
                      <m:jc m:val="centerGroup"/>
                    </m:oMathParaPr>
                    <m:oMath xmlns:m="http://schemas.openxmlformats.org/officeDocument/2006/math">
                      <m:r>
                        <a:rPr lang="fr-FR" sz="2000" i="1" smtClean="0">
                          <a:solidFill>
                            <a:schemeClr val="tx1"/>
                          </a:solidFill>
                          <a:latin typeface="Cambria Math"/>
                        </a:rPr>
                        <m:t>𝐼</m:t>
                      </m:r>
                      <m:d>
                        <m:dPr>
                          <m:ctrlPr>
                            <a:rPr lang="fr-FR" sz="2000" i="1">
                              <a:solidFill>
                                <a:schemeClr val="tx1"/>
                              </a:solidFill>
                              <a:latin typeface="Cambria Math"/>
                            </a:rPr>
                          </m:ctrlPr>
                        </m:dPr>
                        <m:e>
                          <m:r>
                            <a:rPr lang="fr-FR" sz="2000" i="1">
                              <a:solidFill>
                                <a:schemeClr val="tx1"/>
                              </a:solidFill>
                              <a:latin typeface="Cambria Math"/>
                            </a:rPr>
                            <m:t>𝜆</m:t>
                          </m:r>
                          <m:r>
                            <a:rPr lang="fr-FR" sz="2000" i="1">
                              <a:solidFill>
                                <a:schemeClr val="tx1"/>
                              </a:solidFill>
                              <a:latin typeface="Cambria Math"/>
                            </a:rPr>
                            <m:t>, </m:t>
                          </m:r>
                          <m:r>
                            <a:rPr lang="fr-FR" sz="2000" i="1">
                              <a:solidFill>
                                <a:schemeClr val="tx1"/>
                              </a:solidFill>
                              <a:latin typeface="Cambria Math"/>
                            </a:rPr>
                            <m:t>𝑇</m:t>
                          </m:r>
                        </m:e>
                      </m:d>
                      <m:r>
                        <a:rPr lang="fr-FR" sz="2000" i="1">
                          <a:solidFill>
                            <a:schemeClr val="tx1"/>
                          </a:solidFill>
                          <a:latin typeface="Cambria Math"/>
                        </a:rPr>
                        <m:t>=</m:t>
                      </m:r>
                      <m:f>
                        <m:fPr>
                          <m:ctrlPr>
                            <a:rPr lang="fr-FR" sz="2000" i="1">
                              <a:solidFill>
                                <a:schemeClr val="tx1"/>
                              </a:solidFill>
                              <a:latin typeface="Cambria Math"/>
                            </a:rPr>
                          </m:ctrlPr>
                        </m:fPr>
                        <m:num>
                          <m:r>
                            <a:rPr lang="fr-FR" sz="2000" i="1">
                              <a:solidFill>
                                <a:schemeClr val="tx1"/>
                              </a:solidFill>
                              <a:latin typeface="Cambria Math"/>
                            </a:rPr>
                            <m:t>2</m:t>
                          </m:r>
                          <m:r>
                            <a:rPr lang="fr-FR" sz="2000" i="1">
                              <a:solidFill>
                                <a:schemeClr val="tx1"/>
                              </a:solidFill>
                              <a:latin typeface="Cambria Math"/>
                            </a:rPr>
                            <m:t>𝜋</m:t>
                          </m:r>
                          <m:sSup>
                            <m:sSupPr>
                              <m:ctrlPr>
                                <a:rPr lang="fr-FR" sz="2000" i="1">
                                  <a:solidFill>
                                    <a:schemeClr val="tx1"/>
                                  </a:solidFill>
                                  <a:latin typeface="Cambria Math"/>
                                </a:rPr>
                              </m:ctrlPr>
                            </m:sSupPr>
                            <m:e>
                              <m:r>
                                <a:rPr lang="fr-FR" sz="2000" i="1">
                                  <a:solidFill>
                                    <a:schemeClr val="tx1"/>
                                  </a:solidFill>
                                  <a:latin typeface="Cambria Math"/>
                                </a:rPr>
                                <m:t>𝑐</m:t>
                              </m:r>
                            </m:e>
                            <m:sup>
                              <m:r>
                                <a:rPr lang="fr-FR" sz="2000" i="1">
                                  <a:solidFill>
                                    <a:schemeClr val="tx1"/>
                                  </a:solidFill>
                                  <a:latin typeface="Cambria Math"/>
                                </a:rPr>
                                <m:t>2</m:t>
                              </m:r>
                            </m:sup>
                          </m:sSup>
                          <m:r>
                            <a:rPr lang="fr-FR" sz="2000" i="1">
                              <a:solidFill>
                                <a:schemeClr val="tx1"/>
                              </a:solidFill>
                              <a:latin typeface="Cambria Math"/>
                            </a:rPr>
                            <m:t>h</m:t>
                          </m:r>
                        </m:num>
                        <m:den>
                          <m:sSup>
                            <m:sSupPr>
                              <m:ctrlPr>
                                <a:rPr lang="fr-FR" sz="2000" i="1">
                                  <a:solidFill>
                                    <a:schemeClr val="tx1"/>
                                  </a:solidFill>
                                  <a:latin typeface="Cambria Math"/>
                                </a:rPr>
                              </m:ctrlPr>
                            </m:sSupPr>
                            <m:e>
                              <m:r>
                                <a:rPr lang="fr-FR" sz="2000" i="1">
                                  <a:solidFill>
                                    <a:schemeClr val="tx1"/>
                                  </a:solidFill>
                                  <a:latin typeface="Cambria Math"/>
                                </a:rPr>
                                <m:t>𝜆</m:t>
                              </m:r>
                            </m:e>
                            <m:sup>
                              <m:r>
                                <a:rPr lang="fr-FR" sz="2000" i="1">
                                  <a:solidFill>
                                    <a:schemeClr val="tx1"/>
                                  </a:solidFill>
                                  <a:latin typeface="Cambria Math"/>
                                </a:rPr>
                                <m:t>5</m:t>
                              </m:r>
                            </m:sup>
                          </m:sSup>
                        </m:den>
                      </m:f>
                      <m:f>
                        <m:fPr>
                          <m:ctrlPr>
                            <a:rPr lang="fr-FR" sz="2000" i="1">
                              <a:solidFill>
                                <a:schemeClr val="tx1"/>
                              </a:solidFill>
                              <a:latin typeface="Cambria Math"/>
                            </a:rPr>
                          </m:ctrlPr>
                        </m:fPr>
                        <m:num>
                          <m:r>
                            <a:rPr lang="fr-FR" sz="2000" i="1">
                              <a:solidFill>
                                <a:schemeClr val="tx1"/>
                              </a:solidFill>
                              <a:latin typeface="Cambria Math"/>
                            </a:rPr>
                            <m:t>1</m:t>
                          </m:r>
                        </m:num>
                        <m:den>
                          <m:sSup>
                            <m:sSupPr>
                              <m:ctrlPr>
                                <a:rPr lang="fr-FR" sz="2000" i="1">
                                  <a:solidFill>
                                    <a:schemeClr val="tx1"/>
                                  </a:solidFill>
                                  <a:latin typeface="Cambria Math"/>
                                </a:rPr>
                              </m:ctrlPr>
                            </m:sSupPr>
                            <m:e>
                              <m:r>
                                <a:rPr lang="fr-FR" sz="2000" i="1">
                                  <a:solidFill>
                                    <a:schemeClr val="tx1"/>
                                  </a:solidFill>
                                  <a:latin typeface="Cambria Math"/>
                                </a:rPr>
                                <m:t>𝑒</m:t>
                              </m:r>
                            </m:e>
                            <m:sup>
                              <m:r>
                                <a:rPr lang="fr-FR" sz="2000" i="1">
                                  <a:solidFill>
                                    <a:schemeClr val="tx1"/>
                                  </a:solidFill>
                                  <a:latin typeface="Cambria Math"/>
                                </a:rPr>
                                <m:t>h𝑐</m:t>
                              </m:r>
                              <m:r>
                                <a:rPr lang="fr-FR" sz="2000" i="1">
                                  <a:solidFill>
                                    <a:schemeClr val="tx1"/>
                                  </a:solidFill>
                                  <a:latin typeface="Cambria Math"/>
                                </a:rPr>
                                <m:t>/</m:t>
                              </m:r>
                              <m:r>
                                <a:rPr lang="fr-FR" sz="2000" i="1">
                                  <a:solidFill>
                                    <a:schemeClr val="tx1"/>
                                  </a:solidFill>
                                  <a:latin typeface="Cambria Math"/>
                                </a:rPr>
                                <m:t>𝜆</m:t>
                              </m:r>
                              <m:r>
                                <a:rPr lang="fr-FR" sz="2000" i="1">
                                  <a:solidFill>
                                    <a:schemeClr val="tx1"/>
                                  </a:solidFill>
                                  <a:latin typeface="Cambria Math"/>
                                </a:rPr>
                                <m:t>𝑘𝑇</m:t>
                              </m:r>
                            </m:sup>
                          </m:sSup>
                          <m:r>
                            <a:rPr lang="fr-FR" sz="2000" i="1">
                              <a:solidFill>
                                <a:schemeClr val="tx1"/>
                              </a:solidFill>
                              <a:latin typeface="Cambria Math"/>
                            </a:rPr>
                            <m:t>−1</m:t>
                          </m:r>
                        </m:den>
                      </m:f>
                    </m:oMath>
                  </m:oMathPara>
                </a14:m>
                <a:endParaRPr lang="fr-FR" sz="2000" dirty="0" smtClean="0">
                  <a:solidFill>
                    <a:schemeClr val="tx1"/>
                  </a:solidFill>
                </a:endParaRPr>
              </a:p>
              <a:p>
                <a:pPr marL="0" indent="0">
                  <a:spcBef>
                    <a:spcPts val="0"/>
                  </a:spcBef>
                  <a:buNone/>
                </a:pPr>
                <a:endParaRPr lang="fr-FR" sz="2000" dirty="0">
                  <a:solidFill>
                    <a:schemeClr val="tx1"/>
                  </a:solidFill>
                </a:endParaRPr>
              </a:p>
              <a:p>
                <a:pPr marL="0" indent="0">
                  <a:spcBef>
                    <a:spcPts val="0"/>
                  </a:spcBef>
                  <a:buNone/>
                </a:pPr>
                <a:endParaRPr lang="fr-FR" sz="2000" dirty="0" smtClean="0">
                  <a:solidFill>
                    <a:schemeClr val="tx1"/>
                  </a:solidFill>
                </a:endParaRPr>
              </a:p>
              <a:p>
                <a:pPr marL="0" indent="0">
                  <a:spcBef>
                    <a:spcPts val="0"/>
                  </a:spcBef>
                  <a:buNone/>
                </a:pPr>
                <a:r>
                  <a:rPr lang="fr-FR" sz="2000" dirty="0" smtClean="0">
                    <a:solidFill>
                      <a:schemeClr val="tx1"/>
                    </a:solidFill>
                  </a:rPr>
                  <a:t>Planck écrit que l’hypothèse des quantas est provisoire et passera plusieurs années à explorer la limite </a:t>
                </a:r>
                <a14:m>
                  <m:oMath xmlns:m="http://schemas.openxmlformats.org/officeDocument/2006/math">
                    <m:r>
                      <a:rPr lang="fr-FR" sz="2000" b="0" i="1" smtClean="0">
                        <a:solidFill>
                          <a:schemeClr val="tx1"/>
                        </a:solidFill>
                        <a:latin typeface="Cambria Math"/>
                      </a:rPr>
                      <m:t>h</m:t>
                    </m:r>
                    <m:r>
                      <a:rPr lang="fr-FR" sz="2000" b="0" i="1" smtClean="0">
                        <a:solidFill>
                          <a:schemeClr val="tx1"/>
                        </a:solidFill>
                        <a:latin typeface="Cambria Math"/>
                        <a:ea typeface="Cambria Math"/>
                      </a:rPr>
                      <m:t>→0</m:t>
                    </m:r>
                  </m:oMath>
                </a14:m>
                <a:r>
                  <a:rPr lang="fr-FR" sz="2000" dirty="0" smtClean="0">
                    <a:solidFill>
                      <a:schemeClr val="tx1"/>
                    </a:solidFill>
                  </a:rPr>
                  <a:t> pour retrouver une description continue du rayonnement… en vain !</a:t>
                </a:r>
              </a:p>
              <a:p>
                <a:pPr marL="0" indent="0">
                  <a:buNone/>
                </a:pPr>
                <a:endParaRPr lang="fr-FR" sz="2000" dirty="0">
                  <a:solidFill>
                    <a:schemeClr val="accent6">
                      <a:lumMod val="75000"/>
                    </a:schemeClr>
                  </a:solidFill>
                </a:endParaRPr>
              </a:p>
            </p:txBody>
          </p:sp>
        </mc:Choice>
        <mc:Fallback>
          <p:sp>
            <p:nvSpPr>
              <p:cNvPr id="11" name="Espace réservé du contenu 2"/>
              <p:cNvSpPr>
                <a:spLocks noGrp="1" noRot="1" noChangeAspect="1" noMove="1" noResize="1" noEditPoints="1" noAdjustHandles="1" noChangeArrowheads="1" noChangeShapeType="1" noTextEdit="1"/>
              </p:cNvSpPr>
              <p:nvPr>
                <p:ph idx="1"/>
              </p:nvPr>
            </p:nvSpPr>
            <p:spPr>
              <a:xfrm>
                <a:off x="467544" y="1196752"/>
                <a:ext cx="8280920" cy="5112568"/>
              </a:xfrm>
              <a:blipFill rotWithShape="1">
                <a:blip r:embed="rId3"/>
                <a:stretch>
                  <a:fillRect l="-1546" t="-1311"/>
                </a:stretch>
              </a:blipFill>
            </p:spPr>
            <p:txBody>
              <a:bodyPr/>
              <a:lstStyle/>
              <a:p>
                <a:r>
                  <a:rPr lang="fr-FR">
                    <a:noFill/>
                  </a:rPr>
                  <a:t> </a:t>
                </a:r>
              </a:p>
            </p:txBody>
          </p:sp>
        </mc:Fallback>
      </mc:AlternateContent>
      <p:sp>
        <p:nvSpPr>
          <p:cNvPr id="13" name="Titre 1"/>
          <p:cNvSpPr>
            <a:spLocks noGrp="1"/>
          </p:cNvSpPr>
          <p:nvPr>
            <p:ph type="title"/>
          </p:nvPr>
        </p:nvSpPr>
        <p:spPr>
          <a:xfrm>
            <a:off x="251520" y="274638"/>
            <a:ext cx="8784976" cy="1143000"/>
          </a:xfrm>
        </p:spPr>
        <p:txBody>
          <a:bodyPr>
            <a:noAutofit/>
          </a:bodyPr>
          <a:lstStyle/>
          <a:p>
            <a:pPr algn="l"/>
            <a:r>
              <a:rPr lang="fr-FR" sz="3200" b="1" dirty="0" smtClean="0">
                <a:solidFill>
                  <a:schemeClr val="tx2"/>
                </a:solidFill>
              </a:rPr>
              <a:t>1. Dualité onde/corpuscule de la lumière</a:t>
            </a:r>
            <a:endParaRPr lang="fr-FR" sz="3200" b="1" dirty="0">
              <a:solidFill>
                <a:schemeClr val="tx2"/>
              </a:solidFill>
            </a:endParaRPr>
          </a:p>
        </p:txBody>
      </p:sp>
    </p:spTree>
    <p:extLst>
      <p:ext uri="{BB962C8B-B14F-4D97-AF65-F5344CB8AC3E}">
        <p14:creationId xmlns:p14="http://schemas.microsoft.com/office/powerpoint/2010/main" val="3012900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p:cNvSpPr>
            <a:spLocks noGrp="1"/>
          </p:cNvSpPr>
          <p:nvPr>
            <p:ph type="ftr" sz="quarter" idx="11"/>
          </p:nvPr>
        </p:nvSpPr>
        <p:spPr/>
        <p:txBody>
          <a:bodyPr/>
          <a:lstStyle/>
          <a:p>
            <a:r>
              <a:rPr lang="fr-FR" smtClean="0"/>
              <a:t>agrégation interne de Sciences Physique - exposé</a:t>
            </a:r>
            <a:endParaRPr lang="fr-FR"/>
          </a:p>
        </p:txBody>
      </p:sp>
      <p:sp>
        <p:nvSpPr>
          <p:cNvPr id="5" name="Espace réservé de la date 4"/>
          <p:cNvSpPr>
            <a:spLocks noGrp="1"/>
          </p:cNvSpPr>
          <p:nvPr>
            <p:ph type="dt" sz="half" idx="10"/>
          </p:nvPr>
        </p:nvSpPr>
        <p:spPr>
          <a:xfrm>
            <a:off x="457200" y="6453336"/>
            <a:ext cx="514400" cy="268139"/>
          </a:xfrm>
        </p:spPr>
        <p:style>
          <a:lnRef idx="1">
            <a:schemeClr val="dk1"/>
          </a:lnRef>
          <a:fillRef idx="3">
            <a:schemeClr val="dk1"/>
          </a:fillRef>
          <a:effectRef idx="2">
            <a:schemeClr val="dk1"/>
          </a:effectRef>
          <a:fontRef idx="minor">
            <a:schemeClr val="lt1"/>
          </a:fontRef>
        </p:style>
        <p:txBody>
          <a:bodyPr tIns="0" bIns="0" anchor="ctr"/>
          <a:lstStyle/>
          <a:p>
            <a:pPr algn="ctr"/>
            <a:r>
              <a:rPr lang="fr-FR" sz="1400" b="1" smtClean="0">
                <a:solidFill>
                  <a:schemeClr val="bg1"/>
                </a:solidFill>
              </a:rPr>
              <a:t>TR </a:t>
            </a:r>
            <a:endParaRPr lang="fr-FR" sz="1400" b="1" dirty="0">
              <a:solidFill>
                <a:schemeClr val="bg1"/>
              </a:solidFill>
            </a:endParaRPr>
          </a:p>
        </p:txBody>
      </p:sp>
      <p:sp>
        <p:nvSpPr>
          <p:cNvPr id="6" name="Espace réservé du numéro de diapositive 5"/>
          <p:cNvSpPr>
            <a:spLocks noGrp="1"/>
          </p:cNvSpPr>
          <p:nvPr>
            <p:ph type="sldNum" sz="quarter" idx="12"/>
          </p:nvPr>
        </p:nvSpPr>
        <p:spPr/>
        <p:txBody>
          <a:bodyPr/>
          <a:lstStyle/>
          <a:p>
            <a:fld id="{9616618C-1E39-4B41-BC92-BB300AB0610D}" type="slidenum">
              <a:rPr lang="fr-FR" smtClean="0"/>
              <a:t>7</a:t>
            </a:fld>
            <a:endParaRPr lang="fr-FR"/>
          </a:p>
        </p:txBody>
      </p:sp>
      <p:sp>
        <p:nvSpPr>
          <p:cNvPr id="11" name="Espace réservé du contenu 2"/>
          <p:cNvSpPr>
            <a:spLocks noGrp="1"/>
          </p:cNvSpPr>
          <p:nvPr>
            <p:ph idx="1"/>
          </p:nvPr>
        </p:nvSpPr>
        <p:spPr>
          <a:xfrm>
            <a:off x="467544" y="1484784"/>
            <a:ext cx="8280920" cy="4824536"/>
          </a:xfrm>
        </p:spPr>
        <p:txBody>
          <a:bodyPr>
            <a:noAutofit/>
          </a:bodyPr>
          <a:lstStyle/>
          <a:p>
            <a:pPr marL="0" indent="0">
              <a:spcBef>
                <a:spcPts val="0"/>
              </a:spcBef>
              <a:buNone/>
            </a:pPr>
            <a:r>
              <a:rPr lang="fr-FR" sz="2800" b="1" dirty="0" smtClean="0">
                <a:solidFill>
                  <a:schemeClr val="tx1"/>
                </a:solidFill>
              </a:rPr>
              <a:t>L’effet photoélectrique</a:t>
            </a:r>
          </a:p>
          <a:p>
            <a:pPr marL="0" indent="0">
              <a:buNone/>
            </a:pPr>
            <a:endParaRPr lang="fr-FR" sz="2000" dirty="0">
              <a:solidFill>
                <a:schemeClr val="accent6">
                  <a:lumMod val="75000"/>
                </a:schemeClr>
              </a:solidFill>
            </a:endParaRPr>
          </a:p>
        </p:txBody>
      </p:sp>
      <p:pic>
        <p:nvPicPr>
          <p:cNvPr id="7" name="Image 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95536" y="2060848"/>
            <a:ext cx="5581244" cy="4190578"/>
          </a:xfrm>
          <a:prstGeom prst="rect">
            <a:avLst/>
          </a:prstGeom>
        </p:spPr>
      </p:pic>
      <mc:AlternateContent xmlns:mc="http://schemas.openxmlformats.org/markup-compatibility/2006" xmlns:a14="http://schemas.microsoft.com/office/drawing/2010/main">
        <mc:Choice Requires="a14">
          <p:sp>
            <p:nvSpPr>
              <p:cNvPr id="3" name="ZoneTexte 2"/>
              <p:cNvSpPr txBox="1"/>
              <p:nvPr/>
            </p:nvSpPr>
            <p:spPr>
              <a:xfrm>
                <a:off x="6156176" y="2348880"/>
                <a:ext cx="2987825" cy="1938992"/>
              </a:xfrm>
              <a:prstGeom prst="rect">
                <a:avLst/>
              </a:prstGeom>
              <a:noFill/>
            </p:spPr>
            <p:txBody>
              <a:bodyPr wrap="square" rtlCol="0">
                <a:spAutoFit/>
              </a:bodyPr>
              <a:lstStyle/>
              <a:p>
                <a:r>
                  <a:rPr lang="fr-FR" sz="2000" b="1" dirty="0" smtClean="0"/>
                  <a:t>peuvent varier :</a:t>
                </a:r>
              </a:p>
              <a:p>
                <a:pPr marL="285750" indent="-285750">
                  <a:buFont typeface="Arial" panose="020B0604020202020204" pitchFamily="34" charset="0"/>
                  <a:buChar char="•"/>
                </a:pPr>
                <a:r>
                  <a:rPr lang="fr-FR" sz="2000" dirty="0" smtClean="0"/>
                  <a:t>la tension </a:t>
                </a:r>
                <a14:m>
                  <m:oMath xmlns:m="http://schemas.openxmlformats.org/officeDocument/2006/math">
                    <m:r>
                      <a:rPr lang="fr-FR" sz="2000" i="1" dirty="0" smtClean="0">
                        <a:latin typeface="Cambria Math"/>
                      </a:rPr>
                      <m:t>𝑉</m:t>
                    </m:r>
                  </m:oMath>
                </a14:m>
                <a:endParaRPr lang="fr-FR" sz="2000" dirty="0" smtClean="0"/>
              </a:p>
              <a:p>
                <a:pPr marL="285750" indent="-285750">
                  <a:buFont typeface="Arial" panose="020B0604020202020204" pitchFamily="34" charset="0"/>
                  <a:buChar char="•"/>
                </a:pPr>
                <a:r>
                  <a:rPr lang="fr-FR" sz="2000" dirty="0" smtClean="0"/>
                  <a:t>l’intensité </a:t>
                </a:r>
                <a14:m>
                  <m:oMath xmlns:m="http://schemas.openxmlformats.org/officeDocument/2006/math">
                    <m:r>
                      <a:rPr lang="fr-FR" sz="2000" i="1" dirty="0" smtClean="0">
                        <a:latin typeface="Cambria Math"/>
                      </a:rPr>
                      <m:t>𝐼</m:t>
                    </m:r>
                  </m:oMath>
                </a14:m>
                <a:r>
                  <a:rPr lang="fr-FR" sz="2000" dirty="0" smtClean="0"/>
                  <a:t> du faisceau</a:t>
                </a:r>
              </a:p>
              <a:p>
                <a:pPr marL="285750" indent="-285750">
                  <a:buFont typeface="Arial" panose="020B0604020202020204" pitchFamily="34" charset="0"/>
                  <a:buChar char="•"/>
                </a:pPr>
                <a:r>
                  <a:rPr lang="fr-FR" sz="2000" dirty="0" smtClean="0"/>
                  <a:t>la fréquence </a:t>
                </a:r>
                <a14:m>
                  <m:oMath xmlns:m="http://schemas.openxmlformats.org/officeDocument/2006/math">
                    <m:r>
                      <a:rPr lang="fr-FR" sz="2000" i="1" dirty="0" smtClean="0">
                        <a:latin typeface="Cambria Math"/>
                      </a:rPr>
                      <m:t>𝑓</m:t>
                    </m:r>
                    <m:r>
                      <a:rPr lang="fr-FR" sz="2000" i="1" dirty="0" smtClean="0">
                        <a:latin typeface="Cambria Math"/>
                      </a:rPr>
                      <m:t> </m:t>
                    </m:r>
                  </m:oMath>
                </a14:m>
                <a:r>
                  <a:rPr lang="fr-FR" sz="2000" dirty="0" smtClean="0"/>
                  <a:t>de la lumière incidente</a:t>
                </a:r>
                <a:endParaRPr lang="fr-FR" sz="2000" dirty="0"/>
              </a:p>
            </p:txBody>
          </p:sp>
        </mc:Choice>
        <mc:Fallback xmlns="">
          <p:sp>
            <p:nvSpPr>
              <p:cNvPr id="3" name="ZoneTexte 2"/>
              <p:cNvSpPr txBox="1">
                <a:spLocks noRot="1" noChangeAspect="1" noMove="1" noResize="1" noEditPoints="1" noAdjustHandles="1" noChangeArrowheads="1" noChangeShapeType="1" noTextEdit="1"/>
              </p:cNvSpPr>
              <p:nvPr/>
            </p:nvSpPr>
            <p:spPr>
              <a:xfrm>
                <a:off x="6156176" y="2348880"/>
                <a:ext cx="2987825" cy="1938992"/>
              </a:xfrm>
              <a:prstGeom prst="rect">
                <a:avLst/>
              </a:prstGeom>
              <a:blipFill rotWithShape="1">
                <a:blip r:embed="rId4"/>
                <a:stretch>
                  <a:fillRect l="-2245" t="-1572" b="-4717"/>
                </a:stretch>
              </a:blipFill>
            </p:spPr>
            <p:txBody>
              <a:bodyPr/>
              <a:lstStyle/>
              <a:p>
                <a:r>
                  <a:rPr lang="fr-FR">
                    <a:noFill/>
                  </a:rPr>
                  <a:t> </a:t>
                </a:r>
              </a:p>
            </p:txBody>
          </p:sp>
        </mc:Fallback>
      </mc:AlternateContent>
      <p:sp>
        <p:nvSpPr>
          <p:cNvPr id="10" name="Titre 1"/>
          <p:cNvSpPr>
            <a:spLocks noGrp="1"/>
          </p:cNvSpPr>
          <p:nvPr>
            <p:ph type="title"/>
          </p:nvPr>
        </p:nvSpPr>
        <p:spPr>
          <a:xfrm>
            <a:off x="251520" y="274638"/>
            <a:ext cx="8784976" cy="1143000"/>
          </a:xfrm>
        </p:spPr>
        <p:txBody>
          <a:bodyPr>
            <a:noAutofit/>
          </a:bodyPr>
          <a:lstStyle/>
          <a:p>
            <a:pPr algn="l"/>
            <a:r>
              <a:rPr lang="fr-FR" sz="3200" b="1" dirty="0" smtClean="0">
                <a:solidFill>
                  <a:schemeClr val="tx2"/>
                </a:solidFill>
              </a:rPr>
              <a:t>1. Dualité onde/corpuscule de la lumière</a:t>
            </a:r>
            <a:endParaRPr lang="fr-FR" sz="3200" b="1" dirty="0">
              <a:solidFill>
                <a:schemeClr val="tx2"/>
              </a:solidFill>
            </a:endParaRPr>
          </a:p>
        </p:txBody>
      </p:sp>
    </p:spTree>
    <p:extLst>
      <p:ext uri="{BB962C8B-B14F-4D97-AF65-F5344CB8AC3E}">
        <p14:creationId xmlns:p14="http://schemas.microsoft.com/office/powerpoint/2010/main" val="4267957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p:cNvSpPr>
            <a:spLocks noGrp="1"/>
          </p:cNvSpPr>
          <p:nvPr>
            <p:ph type="ftr" sz="quarter" idx="11"/>
          </p:nvPr>
        </p:nvSpPr>
        <p:spPr/>
        <p:txBody>
          <a:bodyPr/>
          <a:lstStyle/>
          <a:p>
            <a:r>
              <a:rPr lang="fr-FR" smtClean="0"/>
              <a:t>agrégation interne de Sciences Physique - exposé</a:t>
            </a:r>
            <a:endParaRPr lang="fr-FR"/>
          </a:p>
        </p:txBody>
      </p:sp>
      <p:sp>
        <p:nvSpPr>
          <p:cNvPr id="5" name="Espace réservé de la date 4"/>
          <p:cNvSpPr>
            <a:spLocks noGrp="1"/>
          </p:cNvSpPr>
          <p:nvPr>
            <p:ph type="dt" sz="half" idx="10"/>
          </p:nvPr>
        </p:nvSpPr>
        <p:spPr>
          <a:xfrm>
            <a:off x="457200" y="6453336"/>
            <a:ext cx="514400" cy="268139"/>
          </a:xfrm>
        </p:spPr>
        <p:style>
          <a:lnRef idx="1">
            <a:schemeClr val="dk1"/>
          </a:lnRef>
          <a:fillRef idx="3">
            <a:schemeClr val="dk1"/>
          </a:fillRef>
          <a:effectRef idx="2">
            <a:schemeClr val="dk1"/>
          </a:effectRef>
          <a:fontRef idx="minor">
            <a:schemeClr val="lt1"/>
          </a:fontRef>
        </p:style>
        <p:txBody>
          <a:bodyPr tIns="0" bIns="0" anchor="ctr"/>
          <a:lstStyle/>
          <a:p>
            <a:pPr algn="ctr"/>
            <a:r>
              <a:rPr lang="fr-FR" sz="1400" b="1" smtClean="0">
                <a:solidFill>
                  <a:schemeClr val="bg1"/>
                </a:solidFill>
              </a:rPr>
              <a:t>TR </a:t>
            </a:r>
            <a:endParaRPr lang="fr-FR" sz="1400" b="1" dirty="0">
              <a:solidFill>
                <a:schemeClr val="bg1"/>
              </a:solidFill>
            </a:endParaRPr>
          </a:p>
        </p:txBody>
      </p:sp>
      <p:sp>
        <p:nvSpPr>
          <p:cNvPr id="6" name="Espace réservé du numéro de diapositive 5"/>
          <p:cNvSpPr>
            <a:spLocks noGrp="1"/>
          </p:cNvSpPr>
          <p:nvPr>
            <p:ph type="sldNum" sz="quarter" idx="12"/>
          </p:nvPr>
        </p:nvSpPr>
        <p:spPr/>
        <p:txBody>
          <a:bodyPr/>
          <a:lstStyle/>
          <a:p>
            <a:fld id="{9616618C-1E39-4B41-BC92-BB300AB0610D}" type="slidenum">
              <a:rPr lang="fr-FR" smtClean="0"/>
              <a:t>8</a:t>
            </a:fld>
            <a:endParaRPr lang="fr-FR"/>
          </a:p>
        </p:txBody>
      </p:sp>
      <p:sp>
        <p:nvSpPr>
          <p:cNvPr id="11" name="Espace réservé du contenu 2"/>
          <p:cNvSpPr>
            <a:spLocks noGrp="1"/>
          </p:cNvSpPr>
          <p:nvPr>
            <p:ph idx="1"/>
          </p:nvPr>
        </p:nvSpPr>
        <p:spPr>
          <a:xfrm>
            <a:off x="467544" y="1484784"/>
            <a:ext cx="8280920" cy="4824536"/>
          </a:xfrm>
        </p:spPr>
        <p:txBody>
          <a:bodyPr>
            <a:noAutofit/>
          </a:bodyPr>
          <a:lstStyle/>
          <a:p>
            <a:pPr marL="0" indent="0">
              <a:spcBef>
                <a:spcPts val="0"/>
              </a:spcBef>
              <a:buNone/>
            </a:pPr>
            <a:r>
              <a:rPr lang="fr-FR" sz="2800" b="1" dirty="0" smtClean="0">
                <a:solidFill>
                  <a:schemeClr val="tx1"/>
                </a:solidFill>
              </a:rPr>
              <a:t>L’effet photoélectrique</a:t>
            </a:r>
          </a:p>
          <a:p>
            <a:pPr marL="0" indent="0">
              <a:buNone/>
            </a:pPr>
            <a:endParaRPr lang="fr-FR" sz="2000" dirty="0">
              <a:solidFill>
                <a:schemeClr val="accent6">
                  <a:lumMod val="75000"/>
                </a:schemeClr>
              </a:solidFill>
            </a:endParaRPr>
          </a:p>
        </p:txBody>
      </p:sp>
      <p:sp>
        <p:nvSpPr>
          <p:cNvPr id="9" name="ZoneTexte 8"/>
          <p:cNvSpPr txBox="1"/>
          <p:nvPr/>
        </p:nvSpPr>
        <p:spPr>
          <a:xfrm>
            <a:off x="539552" y="2132856"/>
            <a:ext cx="8064896" cy="4247317"/>
          </a:xfrm>
          <a:prstGeom prst="rect">
            <a:avLst/>
          </a:prstGeom>
          <a:noFill/>
        </p:spPr>
        <p:txBody>
          <a:bodyPr wrap="square" rtlCol="0">
            <a:spAutoFit/>
          </a:bodyPr>
          <a:lstStyle/>
          <a:p>
            <a:r>
              <a:rPr lang="fr-FR" b="1" dirty="0"/>
              <a:t>Observation 1 </a:t>
            </a:r>
            <a:r>
              <a:rPr lang="fr-FR" dirty="0"/>
              <a:t>: la fréquence de la lumière incidente est constante et on fait varier son intensité </a:t>
            </a:r>
            <a:r>
              <a:rPr lang="fr-FR" dirty="0" smtClean="0"/>
              <a:t>:</a:t>
            </a:r>
          </a:p>
          <a:p>
            <a:endParaRPr lang="fr-FR" dirty="0"/>
          </a:p>
          <a:p>
            <a:endParaRPr lang="fr-FR" dirty="0" smtClean="0"/>
          </a:p>
          <a:p>
            <a:endParaRPr lang="fr-FR" dirty="0"/>
          </a:p>
          <a:p>
            <a:endParaRPr lang="fr-FR" dirty="0" smtClean="0"/>
          </a:p>
          <a:p>
            <a:endParaRPr lang="fr-FR" dirty="0"/>
          </a:p>
          <a:p>
            <a:endParaRPr lang="fr-FR" dirty="0" smtClean="0"/>
          </a:p>
          <a:p>
            <a:endParaRPr lang="fr-FR" dirty="0"/>
          </a:p>
          <a:p>
            <a:endParaRPr lang="fr-FR" dirty="0" smtClean="0"/>
          </a:p>
          <a:p>
            <a:endParaRPr lang="fr-FR" dirty="0"/>
          </a:p>
          <a:p>
            <a:endParaRPr lang="fr-FR" dirty="0" smtClean="0"/>
          </a:p>
          <a:p>
            <a:r>
              <a:rPr lang="fr-FR" b="1" dirty="0" smtClean="0">
                <a:effectLst>
                  <a:outerShdw blurRad="38100" dist="38100" dir="2700000" algn="tl">
                    <a:srgbClr val="000000">
                      <a:alpha val="43137"/>
                    </a:srgbClr>
                  </a:outerShdw>
                </a:effectLst>
              </a:rPr>
              <a:t>Conclusion</a:t>
            </a:r>
            <a:r>
              <a:rPr lang="fr-FR" dirty="0" smtClean="0">
                <a:effectLst>
                  <a:outerShdw blurRad="38100" dist="38100" dir="2700000" algn="tl">
                    <a:srgbClr val="000000">
                      <a:alpha val="43137"/>
                    </a:srgbClr>
                  </a:outerShdw>
                </a:effectLst>
              </a:rPr>
              <a:t> </a:t>
            </a:r>
            <a:r>
              <a:rPr lang="fr-FR" dirty="0" smtClean="0"/>
              <a:t>: l’énergie cinétique des photoélectrons </a:t>
            </a:r>
            <a:r>
              <a:rPr lang="fr-FR" b="1" dirty="0" smtClean="0">
                <a:solidFill>
                  <a:schemeClr val="accent6">
                    <a:lumMod val="75000"/>
                  </a:schemeClr>
                </a:solidFill>
              </a:rPr>
              <a:t>est indépendante de l’intensité lumineuse incidente</a:t>
            </a:r>
            <a:r>
              <a:rPr lang="fr-FR" dirty="0" smtClean="0"/>
              <a:t>.</a:t>
            </a:r>
            <a:endParaRPr lang="fr-FR" dirty="0"/>
          </a:p>
          <a:p>
            <a:endParaRPr lang="fr-FR" dirty="0"/>
          </a:p>
        </p:txBody>
      </p:sp>
      <p:pic>
        <p:nvPicPr>
          <p:cNvPr id="10" name="Image 9"/>
          <p:cNvPicPr>
            <a:picLocks noChangeAspect="1"/>
          </p:cNvPicPr>
          <p:nvPr/>
        </p:nvPicPr>
        <p:blipFill rotWithShape="1">
          <a:blip r:embed="rId3" cstate="print">
            <a:extLst>
              <a:ext uri="{28A0092B-C50C-407E-A947-70E740481C1C}">
                <a14:useLocalDpi xmlns:a14="http://schemas.microsoft.com/office/drawing/2010/main"/>
              </a:ext>
            </a:extLst>
          </a:blip>
          <a:srcRect l="5792"/>
          <a:stretch/>
        </p:blipFill>
        <p:spPr>
          <a:xfrm>
            <a:off x="1979712" y="2996952"/>
            <a:ext cx="4091230" cy="2232000"/>
          </a:xfrm>
          <a:prstGeom prst="rect">
            <a:avLst/>
          </a:prstGeom>
        </p:spPr>
      </p:pic>
      <p:sp>
        <p:nvSpPr>
          <p:cNvPr id="12" name="Titre 1"/>
          <p:cNvSpPr>
            <a:spLocks noGrp="1"/>
          </p:cNvSpPr>
          <p:nvPr>
            <p:ph type="title"/>
          </p:nvPr>
        </p:nvSpPr>
        <p:spPr>
          <a:xfrm>
            <a:off x="251520" y="274638"/>
            <a:ext cx="8784976" cy="1143000"/>
          </a:xfrm>
        </p:spPr>
        <p:txBody>
          <a:bodyPr>
            <a:noAutofit/>
          </a:bodyPr>
          <a:lstStyle/>
          <a:p>
            <a:pPr algn="l"/>
            <a:r>
              <a:rPr lang="fr-FR" sz="3200" b="1" dirty="0" smtClean="0">
                <a:solidFill>
                  <a:schemeClr val="tx2"/>
                </a:solidFill>
              </a:rPr>
              <a:t>1. Dualité onde/corpuscule de la lumière</a:t>
            </a:r>
            <a:endParaRPr lang="fr-FR" sz="3200" b="1" dirty="0">
              <a:solidFill>
                <a:schemeClr val="tx2"/>
              </a:solidFill>
            </a:endParaRPr>
          </a:p>
        </p:txBody>
      </p:sp>
    </p:spTree>
    <p:extLst>
      <p:ext uri="{BB962C8B-B14F-4D97-AF65-F5344CB8AC3E}">
        <p14:creationId xmlns:p14="http://schemas.microsoft.com/office/powerpoint/2010/main" val="3779179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p:cNvSpPr>
            <a:spLocks noGrp="1"/>
          </p:cNvSpPr>
          <p:nvPr>
            <p:ph type="ftr" sz="quarter" idx="11"/>
          </p:nvPr>
        </p:nvSpPr>
        <p:spPr/>
        <p:txBody>
          <a:bodyPr/>
          <a:lstStyle/>
          <a:p>
            <a:r>
              <a:rPr lang="fr-FR" smtClean="0"/>
              <a:t>agrégation interne de Sciences Physique - exposé</a:t>
            </a:r>
            <a:endParaRPr lang="fr-FR"/>
          </a:p>
        </p:txBody>
      </p:sp>
      <p:sp>
        <p:nvSpPr>
          <p:cNvPr id="5" name="Espace réservé de la date 4"/>
          <p:cNvSpPr>
            <a:spLocks noGrp="1"/>
          </p:cNvSpPr>
          <p:nvPr>
            <p:ph type="dt" sz="half" idx="10"/>
          </p:nvPr>
        </p:nvSpPr>
        <p:spPr>
          <a:xfrm>
            <a:off x="457200" y="6453336"/>
            <a:ext cx="514400" cy="268139"/>
          </a:xfrm>
        </p:spPr>
        <p:style>
          <a:lnRef idx="1">
            <a:schemeClr val="dk1"/>
          </a:lnRef>
          <a:fillRef idx="3">
            <a:schemeClr val="dk1"/>
          </a:fillRef>
          <a:effectRef idx="2">
            <a:schemeClr val="dk1"/>
          </a:effectRef>
          <a:fontRef idx="minor">
            <a:schemeClr val="lt1"/>
          </a:fontRef>
        </p:style>
        <p:txBody>
          <a:bodyPr tIns="0" bIns="0" anchor="ctr"/>
          <a:lstStyle/>
          <a:p>
            <a:pPr algn="ctr"/>
            <a:r>
              <a:rPr lang="fr-FR" sz="1400" b="1" smtClean="0">
                <a:solidFill>
                  <a:schemeClr val="bg1"/>
                </a:solidFill>
              </a:rPr>
              <a:t>TR </a:t>
            </a:r>
            <a:endParaRPr lang="fr-FR" sz="1400" b="1" dirty="0">
              <a:solidFill>
                <a:schemeClr val="bg1"/>
              </a:solidFill>
            </a:endParaRPr>
          </a:p>
        </p:txBody>
      </p:sp>
      <p:sp>
        <p:nvSpPr>
          <p:cNvPr id="6" name="Espace réservé du numéro de diapositive 5"/>
          <p:cNvSpPr>
            <a:spLocks noGrp="1"/>
          </p:cNvSpPr>
          <p:nvPr>
            <p:ph type="sldNum" sz="quarter" idx="12"/>
          </p:nvPr>
        </p:nvSpPr>
        <p:spPr/>
        <p:txBody>
          <a:bodyPr/>
          <a:lstStyle/>
          <a:p>
            <a:fld id="{9616618C-1E39-4B41-BC92-BB300AB0610D}" type="slidenum">
              <a:rPr lang="fr-FR" smtClean="0"/>
              <a:t>9</a:t>
            </a:fld>
            <a:endParaRPr lang="fr-FR"/>
          </a:p>
        </p:txBody>
      </p:sp>
      <p:sp>
        <p:nvSpPr>
          <p:cNvPr id="11" name="Espace réservé du contenu 2"/>
          <p:cNvSpPr>
            <a:spLocks noGrp="1"/>
          </p:cNvSpPr>
          <p:nvPr>
            <p:ph idx="1"/>
          </p:nvPr>
        </p:nvSpPr>
        <p:spPr>
          <a:xfrm>
            <a:off x="467544" y="1484784"/>
            <a:ext cx="8280920" cy="4824536"/>
          </a:xfrm>
        </p:spPr>
        <p:txBody>
          <a:bodyPr>
            <a:noAutofit/>
          </a:bodyPr>
          <a:lstStyle/>
          <a:p>
            <a:pPr marL="0" indent="0">
              <a:spcBef>
                <a:spcPts val="0"/>
              </a:spcBef>
              <a:buNone/>
            </a:pPr>
            <a:r>
              <a:rPr lang="fr-FR" sz="2800" b="1" dirty="0" smtClean="0">
                <a:solidFill>
                  <a:schemeClr val="tx1"/>
                </a:solidFill>
              </a:rPr>
              <a:t>L’effet photoélectrique</a:t>
            </a:r>
          </a:p>
          <a:p>
            <a:pPr marL="0" indent="0">
              <a:buNone/>
            </a:pPr>
            <a:endParaRPr lang="fr-FR" sz="2000" dirty="0">
              <a:solidFill>
                <a:schemeClr val="accent6">
                  <a:lumMod val="75000"/>
                </a:schemeClr>
              </a:solidFill>
            </a:endParaRPr>
          </a:p>
        </p:txBody>
      </p:sp>
      <p:sp>
        <p:nvSpPr>
          <p:cNvPr id="9" name="ZoneTexte 8"/>
          <p:cNvSpPr txBox="1"/>
          <p:nvPr/>
        </p:nvSpPr>
        <p:spPr>
          <a:xfrm>
            <a:off x="539552" y="2132856"/>
            <a:ext cx="7704856" cy="4247317"/>
          </a:xfrm>
          <a:prstGeom prst="rect">
            <a:avLst/>
          </a:prstGeom>
          <a:noFill/>
        </p:spPr>
        <p:txBody>
          <a:bodyPr wrap="square" rtlCol="0">
            <a:spAutoFit/>
          </a:bodyPr>
          <a:lstStyle/>
          <a:p>
            <a:r>
              <a:rPr lang="fr-FR" b="1" dirty="0" smtClean="0"/>
              <a:t>Observation 2 </a:t>
            </a:r>
            <a:r>
              <a:rPr lang="fr-FR" dirty="0" smtClean="0"/>
              <a:t>: l’intensité de la lumière incidente est constante et on fait varier sa fréquence :</a:t>
            </a:r>
          </a:p>
          <a:p>
            <a:endParaRPr lang="fr-FR" dirty="0"/>
          </a:p>
          <a:p>
            <a:endParaRPr lang="fr-FR" dirty="0" smtClean="0"/>
          </a:p>
          <a:p>
            <a:endParaRPr lang="fr-FR" dirty="0"/>
          </a:p>
          <a:p>
            <a:endParaRPr lang="fr-FR" dirty="0" smtClean="0"/>
          </a:p>
          <a:p>
            <a:endParaRPr lang="fr-FR" dirty="0"/>
          </a:p>
          <a:p>
            <a:endParaRPr lang="fr-FR" dirty="0" smtClean="0"/>
          </a:p>
          <a:p>
            <a:endParaRPr lang="fr-FR" dirty="0"/>
          </a:p>
          <a:p>
            <a:endParaRPr lang="fr-FR" dirty="0" smtClean="0"/>
          </a:p>
          <a:p>
            <a:endParaRPr lang="fr-FR" dirty="0"/>
          </a:p>
          <a:p>
            <a:endParaRPr lang="fr-FR" dirty="0" smtClean="0"/>
          </a:p>
          <a:p>
            <a:r>
              <a:rPr lang="fr-FR" b="1" dirty="0" smtClean="0">
                <a:effectLst>
                  <a:outerShdw blurRad="38100" dist="38100" dir="2700000" algn="tl">
                    <a:srgbClr val="000000">
                      <a:alpha val="43137"/>
                    </a:srgbClr>
                  </a:outerShdw>
                </a:effectLst>
              </a:rPr>
              <a:t>Conclusion</a:t>
            </a:r>
            <a:r>
              <a:rPr lang="fr-FR" dirty="0" smtClean="0">
                <a:effectLst>
                  <a:outerShdw blurRad="38100" dist="38100" dir="2700000" algn="tl">
                    <a:srgbClr val="000000">
                      <a:alpha val="43137"/>
                    </a:srgbClr>
                  </a:outerShdw>
                </a:effectLst>
              </a:rPr>
              <a:t> </a:t>
            </a:r>
            <a:r>
              <a:rPr lang="fr-FR" dirty="0" smtClean="0"/>
              <a:t>: l’énergie cinétique des </a:t>
            </a:r>
            <a:r>
              <a:rPr lang="fr-FR" b="1" dirty="0" smtClean="0">
                <a:solidFill>
                  <a:schemeClr val="accent6">
                    <a:lumMod val="75000"/>
                  </a:schemeClr>
                </a:solidFill>
              </a:rPr>
              <a:t>dépend de la fréquence de la lumière incidente</a:t>
            </a:r>
            <a:r>
              <a:rPr lang="fr-FR" dirty="0" smtClean="0"/>
              <a:t>.</a:t>
            </a:r>
            <a:endParaRPr lang="fr-FR" dirty="0"/>
          </a:p>
          <a:p>
            <a:endParaRPr lang="fr-FR" dirty="0"/>
          </a:p>
        </p:txBody>
      </p:sp>
      <p:pic>
        <p:nvPicPr>
          <p:cNvPr id="12" name="Image 1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267744" y="2852936"/>
            <a:ext cx="4612465" cy="2232000"/>
          </a:xfrm>
          <a:prstGeom prst="rect">
            <a:avLst/>
          </a:prstGeom>
        </p:spPr>
      </p:pic>
      <p:sp>
        <p:nvSpPr>
          <p:cNvPr id="13" name="Titre 1"/>
          <p:cNvSpPr>
            <a:spLocks noGrp="1"/>
          </p:cNvSpPr>
          <p:nvPr>
            <p:ph type="title"/>
          </p:nvPr>
        </p:nvSpPr>
        <p:spPr>
          <a:xfrm>
            <a:off x="251520" y="274638"/>
            <a:ext cx="8784976" cy="1143000"/>
          </a:xfrm>
        </p:spPr>
        <p:txBody>
          <a:bodyPr>
            <a:noAutofit/>
          </a:bodyPr>
          <a:lstStyle/>
          <a:p>
            <a:pPr algn="l"/>
            <a:r>
              <a:rPr lang="fr-FR" sz="3200" b="1" dirty="0" smtClean="0">
                <a:solidFill>
                  <a:schemeClr val="tx2"/>
                </a:solidFill>
              </a:rPr>
              <a:t>1. Dualité onde/corpuscule de la lumière</a:t>
            </a:r>
            <a:endParaRPr lang="fr-FR" sz="3200" b="1" dirty="0">
              <a:solidFill>
                <a:schemeClr val="tx2"/>
              </a:solidFill>
            </a:endParaRPr>
          </a:p>
        </p:txBody>
      </p:sp>
    </p:spTree>
    <p:extLst>
      <p:ext uri="{BB962C8B-B14F-4D97-AF65-F5344CB8AC3E}">
        <p14:creationId xmlns:p14="http://schemas.microsoft.com/office/powerpoint/2010/main" val="2914330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3823</TotalTime>
  <Words>2399</Words>
  <Application>Microsoft Office PowerPoint</Application>
  <PresentationFormat>Affichage à l'écran (4:3)</PresentationFormat>
  <Paragraphs>631</Paragraphs>
  <Slides>38</Slides>
  <Notes>37</Notes>
  <HiddenSlides>0</HiddenSlides>
  <MMClips>1</MMClips>
  <ScaleCrop>false</ScaleCrop>
  <HeadingPairs>
    <vt:vector size="4" baseType="variant">
      <vt:variant>
        <vt:lpstr>Thème</vt:lpstr>
      </vt:variant>
      <vt:variant>
        <vt:i4>1</vt:i4>
      </vt:variant>
      <vt:variant>
        <vt:lpstr>Titres des diapositives</vt:lpstr>
      </vt:variant>
      <vt:variant>
        <vt:i4>38</vt:i4>
      </vt:variant>
    </vt:vector>
  </HeadingPairs>
  <TitlesOfParts>
    <vt:vector size="39" baseType="lpstr">
      <vt:lpstr>Thème Office</vt:lpstr>
      <vt:lpstr>Dualité onde / corpuscule</vt:lpstr>
      <vt:lpstr>Sommaire  1ère partie : prélude à la physique quantique : du photon à l’équation de Schrödinger  1. Dualité onde/corpuscule de la lumière  2. Dualité onde/corpuscule de la matière  3. La fonction d’onde et l’équation de Schrödinger  2ème partie : enseigner la dualité onde/corpuscule au lycée  1. Choix didactiques  2. Présentation d’une séquence  </vt:lpstr>
      <vt:lpstr>1ère partie Prélude à la physique quantique  Du photon à l’équation de Schrödinger  Présentation historique des expériences et concepts qui ont conduits à la théorie quantique.</vt:lpstr>
      <vt:lpstr>1. Dualité onde/corpuscule de la lumière</vt:lpstr>
      <vt:lpstr>1. Dualité onde/corpuscule de la lumière</vt:lpstr>
      <vt:lpstr>1. Dualité onde/corpuscule de la lumière</vt:lpstr>
      <vt:lpstr>1. Dualité onde/corpuscule de la lumière</vt:lpstr>
      <vt:lpstr>1. Dualité onde/corpuscule de la lumière</vt:lpstr>
      <vt:lpstr>1. Dualité onde/corpuscule de la lumière</vt:lpstr>
      <vt:lpstr>1. Dualité onde/corpuscule de la lumière</vt:lpstr>
      <vt:lpstr>1. Dualité onde/corpuscule de la lumière</vt:lpstr>
      <vt:lpstr>2. Dualité onde/corpuscule de la matière</vt:lpstr>
      <vt:lpstr>2. Dualité onde/corpuscule de la matière</vt:lpstr>
      <vt:lpstr>3. La fonction d’onde et l’équation de Schrödinger</vt:lpstr>
      <vt:lpstr>2ème partie Enseigner la dualité onde/corpuscule au lycée  Enjeux pédagogiques et présentation d’une séquence </vt:lpstr>
      <vt:lpstr>Une séquence de TS sur la dualité O/P</vt:lpstr>
      <vt:lpstr>Une séquence de TS sur la dualité O/P</vt:lpstr>
      <vt:lpstr>Une séquence de TS sur la dualité O/P</vt:lpstr>
      <vt:lpstr>Une séquence de TS sur la dualité O/P</vt:lpstr>
      <vt:lpstr>Une séquence de TS sur la dualité O/P</vt:lpstr>
      <vt:lpstr>Une séquence de TS sur la dualité O/P</vt:lpstr>
      <vt:lpstr>Une séquence de TS sur la dualité O/P</vt:lpstr>
      <vt:lpstr>Une séquence de TS sur la dualité O/P</vt:lpstr>
      <vt:lpstr>Une séquence de TS sur la dualité O/P</vt:lpstr>
      <vt:lpstr>Une séquence de TS sur la dualité O/P</vt:lpstr>
      <vt:lpstr>Une séquence de TS sur la dualité O/P</vt:lpstr>
      <vt:lpstr>Une séquence de TS sur la dualité O/P</vt:lpstr>
      <vt:lpstr>Une séquence de TS sur la dualité O/P</vt:lpstr>
      <vt:lpstr>Une séquence de TS sur la dualité O/P</vt:lpstr>
      <vt:lpstr>Une séquence de TS sur la dualité O/P</vt:lpstr>
      <vt:lpstr>Une séquence de TS sur la dualité O/P</vt:lpstr>
      <vt:lpstr>Une séquence de TS sur la dualité O/P</vt:lpstr>
      <vt:lpstr>Une séquence de TS sur la dualité O/P</vt:lpstr>
      <vt:lpstr>Une séquence de TS sur la dualité O/P</vt:lpstr>
      <vt:lpstr>Une séquence de TS sur la dualité O/P</vt:lpstr>
      <vt:lpstr>Une séquence de TS sur la dualité O/P</vt:lpstr>
      <vt:lpstr>Une séquence de TS sur la dualité O/P</vt:lpstr>
      <vt:lpstr>Une séquence de TS sur la dualité O/P</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Agrégation interne de Sciences Physiques</dc:title>
  <dc:creator>Tristan</dc:creator>
  <cp:lastModifiedBy>Tristan</cp:lastModifiedBy>
  <cp:revision>50</cp:revision>
  <dcterms:created xsi:type="dcterms:W3CDTF">2013-09-22T19:40:19Z</dcterms:created>
  <dcterms:modified xsi:type="dcterms:W3CDTF">2013-09-25T13:50:57Z</dcterms:modified>
</cp:coreProperties>
</file>