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19"/>
  </p:notesMasterIdLst>
  <p:sldIdLst>
    <p:sldId id="256" r:id="rId2"/>
    <p:sldId id="257" r:id="rId3"/>
    <p:sldId id="262" r:id="rId4"/>
    <p:sldId id="258" r:id="rId5"/>
    <p:sldId id="259" r:id="rId6"/>
    <p:sldId id="263" r:id="rId7"/>
    <p:sldId id="264" r:id="rId8"/>
    <p:sldId id="260" r:id="rId9"/>
    <p:sldId id="261" r:id="rId10"/>
    <p:sldId id="265" r:id="rId11"/>
    <p:sldId id="267" r:id="rId12"/>
    <p:sldId id="266" r:id="rId13"/>
    <p:sldId id="269" r:id="rId14"/>
    <p:sldId id="268" r:id="rId15"/>
    <p:sldId id="270" r:id="rId16"/>
    <p:sldId id="272" r:id="rId17"/>
    <p:sldId id="273" r:id="rId18"/>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5" d="100"/>
          <a:sy n="75" d="100"/>
        </p:scale>
        <p:origin x="-77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B312187-8FB8-46CD-9C1E-46CC6A4E3A2E}" type="datetimeFigureOut">
              <a:rPr lang="fr-FR" smtClean="0"/>
              <a:t>25/09/2013</a:t>
            </a:fld>
            <a:endParaRPr lang="fr-FR"/>
          </a:p>
        </p:txBody>
      </p:sp>
      <p:sp>
        <p:nvSpPr>
          <p:cNvPr id="4" name="Espace réservé de l'image des diapositives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fr-FR"/>
          </a:p>
        </p:txBody>
      </p:sp>
      <p:sp>
        <p:nvSpPr>
          <p:cNvPr id="5" name="Espace réservé des commentaires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6" name="Espace réservé du pied de page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fr-FR"/>
          </a:p>
        </p:txBody>
      </p:sp>
      <p:sp>
        <p:nvSpPr>
          <p:cNvPr id="7" name="Espace réservé du numéro de diapositive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0DC8D78-0759-4DBE-B9B8-F1CCC64BDB15}" type="slidenum">
              <a:rPr lang="fr-FR" smtClean="0"/>
              <a:t>‹N°›</a:t>
            </a:fld>
            <a:endParaRPr lang="fr-FR"/>
          </a:p>
        </p:txBody>
      </p:sp>
    </p:spTree>
    <p:extLst>
      <p:ext uri="{BB962C8B-B14F-4D97-AF65-F5344CB8AC3E}">
        <p14:creationId xmlns:p14="http://schemas.microsoft.com/office/powerpoint/2010/main" val="392218714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2</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11</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12</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13</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14</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15</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16</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17</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3</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4</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5</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6</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7</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8</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9</a:t>
            </a:fld>
            <a:endParaRPr lang="fr-FR"/>
          </a:p>
        </p:txBody>
      </p:sp>
    </p:spTree>
    <p:extLst>
      <p:ext uri="{BB962C8B-B14F-4D97-AF65-F5344CB8AC3E}">
        <p14:creationId xmlns:p14="http://schemas.microsoft.com/office/powerpoint/2010/main" val="257216886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a:p>
        </p:txBody>
      </p:sp>
      <p:sp>
        <p:nvSpPr>
          <p:cNvPr id="4" name="Espace réservé du numéro de diapositive 3"/>
          <p:cNvSpPr>
            <a:spLocks noGrp="1"/>
          </p:cNvSpPr>
          <p:nvPr>
            <p:ph type="sldNum" sz="quarter" idx="10"/>
          </p:nvPr>
        </p:nvSpPr>
        <p:spPr/>
        <p:txBody>
          <a:bodyPr/>
          <a:lstStyle/>
          <a:p>
            <a:fld id="{30DC8D78-0759-4DBE-B9B8-F1CCC64BDB15}" type="slidenum">
              <a:rPr lang="fr-FR" smtClean="0"/>
              <a:t>10</a:t>
            </a:fld>
            <a:endParaRPr lang="fr-FR"/>
          </a:p>
        </p:txBody>
      </p:sp>
    </p:spTree>
    <p:extLst>
      <p:ext uri="{BB962C8B-B14F-4D97-AF65-F5344CB8AC3E}">
        <p14:creationId xmlns:p14="http://schemas.microsoft.com/office/powerpoint/2010/main" val="257216886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Modifiez le style du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Modifiez le style des sous-titres du masque</a:t>
            </a:r>
            <a:endParaRPr lang="fr-FR"/>
          </a:p>
        </p:txBody>
      </p:sp>
      <p:sp>
        <p:nvSpPr>
          <p:cNvPr id="4" name="Espace réservé de la date 3"/>
          <p:cNvSpPr>
            <a:spLocks noGrp="1"/>
          </p:cNvSpPr>
          <p:nvPr>
            <p:ph type="dt" sz="half" idx="10"/>
          </p:nvPr>
        </p:nvSpPr>
        <p:spPr/>
        <p:txBody>
          <a:bodyPr/>
          <a:lstStyle/>
          <a:p>
            <a:r>
              <a:rPr lang="fr-FR" smtClean="0"/>
              <a:t>TR</a:t>
            </a:r>
            <a:endParaRPr lang="fr-FR"/>
          </a:p>
        </p:txBody>
      </p:sp>
      <p:sp>
        <p:nvSpPr>
          <p:cNvPr id="5" name="Espace réservé du pied de page 4"/>
          <p:cNvSpPr>
            <a:spLocks noGrp="1"/>
          </p:cNvSpPr>
          <p:nvPr>
            <p:ph type="ftr" sz="quarter" idx="11"/>
          </p:nvPr>
        </p:nvSpPr>
        <p:spPr/>
        <p:txBody>
          <a:bodyPr/>
          <a:lstStyle/>
          <a:p>
            <a:r>
              <a:rPr lang="fr-FR" smtClean="0"/>
              <a:t>agrégation interne de Sciences Physique - exposé</a:t>
            </a:r>
            <a:endParaRPr lang="fr-F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40477829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r>
              <a:rPr lang="fr-FR" smtClean="0"/>
              <a:t>TR</a:t>
            </a:r>
            <a:endParaRPr lang="fr-FR"/>
          </a:p>
        </p:txBody>
      </p:sp>
      <p:sp>
        <p:nvSpPr>
          <p:cNvPr id="5" name="Espace réservé du pied de page 4"/>
          <p:cNvSpPr>
            <a:spLocks noGrp="1"/>
          </p:cNvSpPr>
          <p:nvPr>
            <p:ph type="ftr" sz="quarter" idx="11"/>
          </p:nvPr>
        </p:nvSpPr>
        <p:spPr/>
        <p:txBody>
          <a:bodyPr/>
          <a:lstStyle/>
          <a:p>
            <a:r>
              <a:rPr lang="fr-FR" smtClean="0"/>
              <a:t>agrégation interne de Sciences Physique - exposé</a:t>
            </a:r>
            <a:endParaRPr lang="fr-F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35208530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Modifiez le style du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r>
              <a:rPr lang="fr-FR" smtClean="0"/>
              <a:t>TR</a:t>
            </a:r>
            <a:endParaRPr lang="fr-FR"/>
          </a:p>
        </p:txBody>
      </p:sp>
      <p:sp>
        <p:nvSpPr>
          <p:cNvPr id="5" name="Espace réservé du pied de page 4"/>
          <p:cNvSpPr>
            <a:spLocks noGrp="1"/>
          </p:cNvSpPr>
          <p:nvPr>
            <p:ph type="ftr" sz="quarter" idx="11"/>
          </p:nvPr>
        </p:nvSpPr>
        <p:spPr/>
        <p:txBody>
          <a:bodyPr/>
          <a:lstStyle/>
          <a:p>
            <a:r>
              <a:rPr lang="fr-FR" smtClean="0"/>
              <a:t>agrégation interne de Sciences Physique - exposé</a:t>
            </a:r>
            <a:endParaRPr lang="fr-F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31147428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idx="1"/>
          </p:nvPr>
        </p:nvSpPr>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r>
              <a:rPr lang="fr-FR" smtClean="0"/>
              <a:t>TR</a:t>
            </a:r>
            <a:endParaRPr lang="fr-FR"/>
          </a:p>
        </p:txBody>
      </p:sp>
      <p:sp>
        <p:nvSpPr>
          <p:cNvPr id="5" name="Espace réservé du pied de page 4"/>
          <p:cNvSpPr>
            <a:spLocks noGrp="1"/>
          </p:cNvSpPr>
          <p:nvPr>
            <p:ph type="ftr" sz="quarter" idx="11"/>
          </p:nvPr>
        </p:nvSpPr>
        <p:spPr/>
        <p:txBody>
          <a:bodyPr/>
          <a:lstStyle/>
          <a:p>
            <a:r>
              <a:rPr lang="fr-FR" smtClean="0"/>
              <a:t>agrégation interne de Sciences Physique - exposé</a:t>
            </a:r>
            <a:endParaRPr lang="fr-F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35117466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Modifiez le style du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Espace réservé de la date 3"/>
          <p:cNvSpPr>
            <a:spLocks noGrp="1"/>
          </p:cNvSpPr>
          <p:nvPr>
            <p:ph type="dt" sz="half" idx="10"/>
          </p:nvPr>
        </p:nvSpPr>
        <p:spPr/>
        <p:txBody>
          <a:bodyPr/>
          <a:lstStyle/>
          <a:p>
            <a:r>
              <a:rPr lang="fr-FR" smtClean="0"/>
              <a:t>TR</a:t>
            </a:r>
            <a:endParaRPr lang="fr-FR"/>
          </a:p>
        </p:txBody>
      </p:sp>
      <p:sp>
        <p:nvSpPr>
          <p:cNvPr id="5" name="Espace réservé du pied de page 4"/>
          <p:cNvSpPr>
            <a:spLocks noGrp="1"/>
          </p:cNvSpPr>
          <p:nvPr>
            <p:ph type="ftr" sz="quarter" idx="11"/>
          </p:nvPr>
        </p:nvSpPr>
        <p:spPr/>
        <p:txBody>
          <a:bodyPr/>
          <a:lstStyle/>
          <a:p>
            <a:r>
              <a:rPr lang="fr-FR" smtClean="0"/>
              <a:t>agrégation interne de Sciences Physique - exposé</a:t>
            </a:r>
            <a:endParaRPr lang="fr-F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37845218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r>
              <a:rPr lang="fr-FR" smtClean="0"/>
              <a:t>TR</a:t>
            </a:r>
            <a:endParaRPr lang="fr-FR"/>
          </a:p>
        </p:txBody>
      </p:sp>
      <p:sp>
        <p:nvSpPr>
          <p:cNvPr id="6" name="Espace réservé du pied de page 5"/>
          <p:cNvSpPr>
            <a:spLocks noGrp="1"/>
          </p:cNvSpPr>
          <p:nvPr>
            <p:ph type="ftr" sz="quarter" idx="11"/>
          </p:nvPr>
        </p:nvSpPr>
        <p:spPr/>
        <p:txBody>
          <a:bodyPr/>
          <a:lstStyle/>
          <a:p>
            <a:r>
              <a:rPr lang="fr-FR" smtClean="0"/>
              <a:t>agrégation interne de Sciences Physique - exposé</a:t>
            </a:r>
            <a:endParaRPr lang="fr-FR"/>
          </a:p>
        </p:txBody>
      </p:sp>
      <p:sp>
        <p:nvSpPr>
          <p:cNvPr id="7" name="Espace réservé du numéro de diapositive 6"/>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14032959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Modifiez le style du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r>
              <a:rPr lang="fr-FR" smtClean="0"/>
              <a:t>TR</a:t>
            </a:r>
            <a:endParaRPr lang="fr-FR"/>
          </a:p>
        </p:txBody>
      </p:sp>
      <p:sp>
        <p:nvSpPr>
          <p:cNvPr id="8" name="Espace réservé du pied de page 7"/>
          <p:cNvSpPr>
            <a:spLocks noGrp="1"/>
          </p:cNvSpPr>
          <p:nvPr>
            <p:ph type="ftr" sz="quarter" idx="11"/>
          </p:nvPr>
        </p:nvSpPr>
        <p:spPr/>
        <p:txBody>
          <a:bodyPr/>
          <a:lstStyle/>
          <a:p>
            <a:r>
              <a:rPr lang="fr-FR" smtClean="0"/>
              <a:t>agrégation interne de Sciences Physique - exposé</a:t>
            </a:r>
            <a:endParaRPr lang="fr-FR"/>
          </a:p>
        </p:txBody>
      </p:sp>
      <p:sp>
        <p:nvSpPr>
          <p:cNvPr id="9" name="Espace réservé du numéro de diapositive 8"/>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22285976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e la date 2"/>
          <p:cNvSpPr>
            <a:spLocks noGrp="1"/>
          </p:cNvSpPr>
          <p:nvPr>
            <p:ph type="dt" sz="half" idx="10"/>
          </p:nvPr>
        </p:nvSpPr>
        <p:spPr/>
        <p:txBody>
          <a:bodyPr/>
          <a:lstStyle/>
          <a:p>
            <a:r>
              <a:rPr lang="fr-FR" smtClean="0"/>
              <a:t>TR</a:t>
            </a:r>
            <a:endParaRPr lang="fr-FR"/>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u numéro de diapositive 4"/>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38468632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r>
              <a:rPr lang="fr-FR" smtClean="0"/>
              <a:t>TR</a:t>
            </a:r>
            <a:endParaRPr lang="fr-FR"/>
          </a:p>
        </p:txBody>
      </p:sp>
      <p:sp>
        <p:nvSpPr>
          <p:cNvPr id="3" name="Espace réservé du pied de page 2"/>
          <p:cNvSpPr>
            <a:spLocks noGrp="1"/>
          </p:cNvSpPr>
          <p:nvPr>
            <p:ph type="ftr" sz="quarter" idx="11"/>
          </p:nvPr>
        </p:nvSpPr>
        <p:spPr/>
        <p:txBody>
          <a:bodyPr/>
          <a:lstStyle/>
          <a:p>
            <a:r>
              <a:rPr lang="fr-FR" smtClean="0"/>
              <a:t>agrégation interne de Sciences Physique - exposé</a:t>
            </a:r>
            <a:endParaRPr lang="fr-FR"/>
          </a:p>
        </p:txBody>
      </p:sp>
      <p:sp>
        <p:nvSpPr>
          <p:cNvPr id="4" name="Espace réservé du numéro de diapositive 3"/>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158994253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Modifiez le style du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r>
              <a:rPr lang="fr-FR" smtClean="0"/>
              <a:t>TR</a:t>
            </a:r>
            <a:endParaRPr lang="fr-FR"/>
          </a:p>
        </p:txBody>
      </p:sp>
      <p:sp>
        <p:nvSpPr>
          <p:cNvPr id="6" name="Espace réservé du pied de page 5"/>
          <p:cNvSpPr>
            <a:spLocks noGrp="1"/>
          </p:cNvSpPr>
          <p:nvPr>
            <p:ph type="ftr" sz="quarter" idx="11"/>
          </p:nvPr>
        </p:nvSpPr>
        <p:spPr/>
        <p:txBody>
          <a:bodyPr/>
          <a:lstStyle/>
          <a:p>
            <a:r>
              <a:rPr lang="fr-FR" smtClean="0"/>
              <a:t>agrégation interne de Sciences Physique - exposé</a:t>
            </a:r>
            <a:endParaRPr lang="fr-FR"/>
          </a:p>
        </p:txBody>
      </p:sp>
      <p:sp>
        <p:nvSpPr>
          <p:cNvPr id="7" name="Espace réservé du numéro de diapositive 6"/>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19159386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Modifiez le style du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r>
              <a:rPr lang="fr-FR" smtClean="0"/>
              <a:t>TR</a:t>
            </a:r>
            <a:endParaRPr lang="fr-FR"/>
          </a:p>
        </p:txBody>
      </p:sp>
      <p:sp>
        <p:nvSpPr>
          <p:cNvPr id="6" name="Espace réservé du pied de page 5"/>
          <p:cNvSpPr>
            <a:spLocks noGrp="1"/>
          </p:cNvSpPr>
          <p:nvPr>
            <p:ph type="ftr" sz="quarter" idx="11"/>
          </p:nvPr>
        </p:nvSpPr>
        <p:spPr/>
        <p:txBody>
          <a:bodyPr/>
          <a:lstStyle/>
          <a:p>
            <a:r>
              <a:rPr lang="fr-FR" smtClean="0"/>
              <a:t>agrégation interne de Sciences Physique - exposé</a:t>
            </a:r>
            <a:endParaRPr lang="fr-FR"/>
          </a:p>
        </p:txBody>
      </p:sp>
      <p:sp>
        <p:nvSpPr>
          <p:cNvPr id="7" name="Espace réservé du numéro de diapositive 6"/>
          <p:cNvSpPr>
            <a:spLocks noGrp="1"/>
          </p:cNvSpPr>
          <p:nvPr>
            <p:ph type="sldNum" sz="quarter" idx="12"/>
          </p:nvPr>
        </p:nvSpPr>
        <p:spPr/>
        <p:txBody>
          <a:bodyPr/>
          <a:lstStyle/>
          <a:p>
            <a:fld id="{9616618C-1E39-4B41-BC92-BB300AB0610D}" type="slidenum">
              <a:rPr lang="fr-FR" smtClean="0"/>
              <a:t>‹N°›</a:t>
            </a:fld>
            <a:endParaRPr lang="fr-FR"/>
          </a:p>
        </p:txBody>
      </p:sp>
    </p:spTree>
    <p:extLst>
      <p:ext uri="{BB962C8B-B14F-4D97-AF65-F5344CB8AC3E}">
        <p14:creationId xmlns:p14="http://schemas.microsoft.com/office/powerpoint/2010/main" val="160325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fr-FR" smtClean="0"/>
              <a:t>TR</a:t>
            </a:r>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fr-FR" smtClean="0"/>
              <a:t>agrégation interne de Sciences Physique - exposé</a:t>
            </a:r>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616618C-1E39-4B41-BC92-BB300AB0610D}" type="slidenum">
              <a:rPr lang="fr-FR" smtClean="0"/>
              <a:t>‹N°›</a:t>
            </a:fld>
            <a:endParaRPr lang="fr-FR"/>
          </a:p>
        </p:txBody>
      </p:sp>
    </p:spTree>
    <p:extLst>
      <p:ext uri="{BB962C8B-B14F-4D97-AF65-F5344CB8AC3E}">
        <p14:creationId xmlns:p14="http://schemas.microsoft.com/office/powerpoint/2010/main" val="81625876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p2013_agreg_int_phys_chimie_211303.pdf"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hyperlink" Target="15.pdf" TargetMode="Externa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13.pdf" TargetMode="External"/><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13.pdf" TargetMode="External"/><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hyperlink" Target="http://www2.ac-lyon.fr/enseigne/physique/phychi2/spip.php?article678" TargetMode="External"/><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179512" y="1958975"/>
            <a:ext cx="8856984" cy="1470025"/>
          </a:xfrm>
        </p:spPr>
        <p:txBody>
          <a:bodyPr>
            <a:normAutofit/>
          </a:bodyPr>
          <a:lstStyle/>
          <a:p>
            <a:pPr algn="l"/>
            <a:r>
              <a:rPr lang="fr-FR" sz="4000" b="1" dirty="0" smtClean="0">
                <a:solidFill>
                  <a:schemeClr val="tx2"/>
                </a:solidFill>
              </a:rPr>
              <a:t>Agrégation interne de Sciences Physiques</a:t>
            </a:r>
            <a:endParaRPr lang="fr-FR" sz="4000" b="1" dirty="0">
              <a:solidFill>
                <a:schemeClr val="tx2"/>
              </a:solidFill>
            </a:endParaRPr>
          </a:p>
        </p:txBody>
      </p:sp>
      <p:sp>
        <p:nvSpPr>
          <p:cNvPr id="3" name="Sous-titre 2"/>
          <p:cNvSpPr>
            <a:spLocks noGrp="1"/>
          </p:cNvSpPr>
          <p:nvPr>
            <p:ph type="subTitle" idx="1"/>
          </p:nvPr>
        </p:nvSpPr>
        <p:spPr>
          <a:xfrm>
            <a:off x="251520" y="4077072"/>
            <a:ext cx="8496944" cy="913656"/>
          </a:xfrm>
        </p:spPr>
        <p:txBody>
          <a:bodyPr>
            <a:noAutofit/>
          </a:bodyPr>
          <a:lstStyle/>
          <a:p>
            <a:pPr algn="l"/>
            <a:r>
              <a:rPr lang="fr-FR" sz="2400" dirty="0" smtClean="0">
                <a:solidFill>
                  <a:schemeClr val="tx1">
                    <a:lumMod val="75000"/>
                    <a:lumOff val="25000"/>
                  </a:schemeClr>
                </a:solidFill>
              </a:rPr>
              <a:t>Exposé consistant en une présentation d'un concept et son exploitation pédagogique</a:t>
            </a:r>
          </a:p>
          <a:p>
            <a:endParaRPr lang="fr-FR" sz="2400" dirty="0">
              <a:solidFill>
                <a:schemeClr val="tx1">
                  <a:lumMod val="75000"/>
                  <a:lumOff val="25000"/>
                </a:schemeClr>
              </a:solidFill>
            </a:endParaRPr>
          </a:p>
        </p:txBody>
      </p:sp>
    </p:spTree>
    <p:extLst>
      <p:ext uri="{BB962C8B-B14F-4D97-AF65-F5344CB8AC3E}">
        <p14:creationId xmlns:p14="http://schemas.microsoft.com/office/powerpoint/2010/main" val="226596652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Le contenu de l’exposé depuis 2013</a:t>
            </a:r>
            <a:endParaRPr lang="fr-FR" sz="3400" b="1" dirty="0">
              <a:solidFill>
                <a:schemeClr val="tx2"/>
              </a:solidFill>
            </a:endParaRPr>
          </a:p>
        </p:txBody>
      </p:sp>
      <p:sp>
        <p:nvSpPr>
          <p:cNvPr id="3" name="Espace réservé du contenu 2"/>
          <p:cNvSpPr>
            <a:spLocks noGrp="1"/>
          </p:cNvSpPr>
          <p:nvPr>
            <p:ph idx="1"/>
          </p:nvPr>
        </p:nvSpPr>
        <p:spPr/>
        <p:txBody>
          <a:bodyPr>
            <a:normAutofit/>
          </a:bodyPr>
          <a:lstStyle/>
          <a:p>
            <a:pPr marL="0" indent="0" algn="just">
              <a:spcAft>
                <a:spcPts val="600"/>
              </a:spcAft>
              <a:buNone/>
            </a:pPr>
            <a:r>
              <a:rPr lang="fr-FR" b="1" dirty="0" smtClean="0"/>
              <a:t>Les sources :</a:t>
            </a:r>
          </a:p>
          <a:p>
            <a:pPr marL="0" indent="0" algn="just">
              <a:spcAft>
                <a:spcPts val="600"/>
              </a:spcAft>
              <a:buNone/>
            </a:pPr>
            <a:endParaRPr lang="fr-FR" sz="1800" dirty="0" smtClean="0"/>
          </a:p>
          <a:p>
            <a:pPr algn="just">
              <a:spcAft>
                <a:spcPts val="600"/>
              </a:spcAft>
              <a:buFont typeface="Wingdings 2" panose="05020102010507070707" pitchFamily="18" charset="2"/>
              <a:buChar char=""/>
            </a:pPr>
            <a:r>
              <a:rPr lang="fr-FR" sz="1800" dirty="0" smtClean="0">
                <a:hlinkClick r:id="rId3" action="ppaction://hlinkfile"/>
              </a:rPr>
              <a:t>Programme de la session 2014</a:t>
            </a:r>
            <a:r>
              <a:rPr lang="fr-FR" sz="1800" dirty="0" smtClean="0"/>
              <a:t> (identique à celui de la session 2013)</a:t>
            </a:r>
          </a:p>
          <a:p>
            <a:pPr algn="just">
              <a:spcAft>
                <a:spcPts val="600"/>
              </a:spcAft>
              <a:buFont typeface="Wingdings 2" panose="05020102010507070707" pitchFamily="18" charset="2"/>
              <a:buChar char=""/>
            </a:pPr>
            <a:r>
              <a:rPr lang="fr-FR" sz="1800" dirty="0">
                <a:hlinkClick r:id="rId4" action="ppaction://hlinkfile"/>
              </a:rPr>
              <a:t>Agrégation interne de sciences physiques 2012 </a:t>
            </a:r>
            <a:r>
              <a:rPr lang="fr-FR" sz="1800" dirty="0"/>
              <a:t>: informations sur les épreuves orales 2013 </a:t>
            </a:r>
          </a:p>
          <a:p>
            <a:pPr marL="0" indent="0" algn="just">
              <a:spcAft>
                <a:spcPts val="600"/>
              </a:spcAft>
              <a:buNone/>
            </a:pPr>
            <a:endParaRPr lang="fr-FR" sz="1800" dirty="0" smtClean="0"/>
          </a:p>
          <a:p>
            <a:pPr marL="0" indent="0" algn="just">
              <a:buNone/>
            </a:pPr>
            <a:endParaRPr lang="fr-FR"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10</a:t>
            </a:fld>
            <a:endParaRPr lang="fr-FR"/>
          </a:p>
        </p:txBody>
      </p:sp>
    </p:spTree>
    <p:extLst>
      <p:ext uri="{BB962C8B-B14F-4D97-AF65-F5344CB8AC3E}">
        <p14:creationId xmlns:p14="http://schemas.microsoft.com/office/powerpoint/2010/main" val="48141581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Le contenu de l’exposé depuis 2013</a:t>
            </a:r>
            <a:endParaRPr lang="fr-FR" sz="3400" b="1" dirty="0">
              <a:solidFill>
                <a:schemeClr val="tx2"/>
              </a:solidFill>
            </a:endParaRPr>
          </a:p>
        </p:txBody>
      </p:sp>
      <p:sp>
        <p:nvSpPr>
          <p:cNvPr id="3" name="Espace réservé du contenu 2"/>
          <p:cNvSpPr>
            <a:spLocks noGrp="1"/>
          </p:cNvSpPr>
          <p:nvPr>
            <p:ph idx="1"/>
          </p:nvPr>
        </p:nvSpPr>
        <p:spPr/>
        <p:txBody>
          <a:bodyPr>
            <a:normAutofit/>
          </a:bodyPr>
          <a:lstStyle/>
          <a:p>
            <a:pPr marL="0" indent="0" algn="just">
              <a:spcAft>
                <a:spcPts val="600"/>
              </a:spcAft>
              <a:buNone/>
            </a:pPr>
            <a:r>
              <a:rPr lang="fr-FR" b="1" dirty="0" smtClean="0"/>
              <a:t>Bref :</a:t>
            </a:r>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11</a:t>
            </a:fld>
            <a:endParaRPr lang="fr-FR"/>
          </a:p>
        </p:txBody>
      </p:sp>
      <p:sp>
        <p:nvSpPr>
          <p:cNvPr id="7" name="Rectangle 6"/>
          <p:cNvSpPr/>
          <p:nvPr/>
        </p:nvSpPr>
        <p:spPr>
          <a:xfrm>
            <a:off x="1187624" y="2276872"/>
            <a:ext cx="5904656" cy="1728192"/>
          </a:xfrm>
          <a:prstGeom prst="rect">
            <a:avLst/>
          </a:prstGeom>
          <a:solidFill>
            <a:schemeClr val="accent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fr-FR" b="1" dirty="0" smtClean="0"/>
              <a:t>Partie relative au concept scientifique</a:t>
            </a:r>
            <a:endParaRPr lang="fr-FR" b="1" dirty="0"/>
          </a:p>
        </p:txBody>
      </p:sp>
      <p:sp>
        <p:nvSpPr>
          <p:cNvPr id="8" name="Rectangle 7"/>
          <p:cNvSpPr/>
          <p:nvPr/>
        </p:nvSpPr>
        <p:spPr>
          <a:xfrm>
            <a:off x="1187624" y="4161532"/>
            <a:ext cx="5904656" cy="1728192"/>
          </a:xfrm>
          <a:prstGeom prst="rect">
            <a:avLst/>
          </a:prstGeom>
        </p:spPr>
        <p:style>
          <a:lnRef idx="2">
            <a:schemeClr val="accent5">
              <a:shade val="50000"/>
            </a:schemeClr>
          </a:lnRef>
          <a:fillRef idx="1">
            <a:schemeClr val="accent5"/>
          </a:fillRef>
          <a:effectRef idx="0">
            <a:schemeClr val="accent5"/>
          </a:effectRef>
          <a:fontRef idx="minor">
            <a:schemeClr val="lt1"/>
          </a:fontRef>
        </p:style>
        <p:txBody>
          <a:bodyPr rtlCol="0" anchor="ctr"/>
          <a:lstStyle/>
          <a:p>
            <a:r>
              <a:rPr lang="fr-FR" b="1" dirty="0" smtClean="0"/>
              <a:t>Partie relative à un aspect pédagogique de l’enseignement du concept scientifique (25 min)</a:t>
            </a:r>
            <a:endParaRPr lang="fr-FR" b="1" dirty="0"/>
          </a:p>
        </p:txBody>
      </p:sp>
      <p:sp>
        <p:nvSpPr>
          <p:cNvPr id="9" name="ZoneTexte 8"/>
          <p:cNvSpPr txBox="1"/>
          <p:nvPr/>
        </p:nvSpPr>
        <p:spPr>
          <a:xfrm>
            <a:off x="1187624" y="2956302"/>
            <a:ext cx="4320480" cy="84638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wrap="square" rtlCol="0">
            <a:spAutoFit/>
          </a:bodyPr>
          <a:lstStyle/>
          <a:p>
            <a:endParaRPr lang="fr-FR" sz="600" dirty="0" smtClean="0"/>
          </a:p>
          <a:p>
            <a:r>
              <a:rPr lang="fr-FR" dirty="0" smtClean="0"/>
              <a:t>Point particulier développé au niveau post-bac </a:t>
            </a:r>
          </a:p>
          <a:p>
            <a:endParaRPr lang="fr-FR" sz="600" dirty="0" smtClean="0"/>
          </a:p>
        </p:txBody>
      </p:sp>
      <p:sp>
        <p:nvSpPr>
          <p:cNvPr id="11" name="Accolade fermante 10"/>
          <p:cNvSpPr/>
          <p:nvPr/>
        </p:nvSpPr>
        <p:spPr>
          <a:xfrm>
            <a:off x="7236296" y="2276872"/>
            <a:ext cx="288032" cy="1728192"/>
          </a:xfrm>
          <a:prstGeom prst="rightBrace">
            <a:avLst/>
          </a:prstGeom>
        </p:spPr>
        <p:style>
          <a:lnRef idx="1">
            <a:schemeClr val="dk1"/>
          </a:lnRef>
          <a:fillRef idx="0">
            <a:schemeClr val="dk1"/>
          </a:fillRef>
          <a:effectRef idx="0">
            <a:schemeClr val="dk1"/>
          </a:effectRef>
          <a:fontRef idx="minor">
            <a:schemeClr val="tx1"/>
          </a:fontRef>
        </p:style>
        <p:txBody>
          <a:bodyPr rtlCol="0" anchor="ctr"/>
          <a:lstStyle/>
          <a:p>
            <a:pPr algn="ctr"/>
            <a:endParaRPr lang="fr-FR"/>
          </a:p>
        </p:txBody>
      </p:sp>
      <p:sp>
        <p:nvSpPr>
          <p:cNvPr id="12" name="Accolade fermante 11"/>
          <p:cNvSpPr/>
          <p:nvPr/>
        </p:nvSpPr>
        <p:spPr>
          <a:xfrm>
            <a:off x="7236296" y="4161532"/>
            <a:ext cx="288032" cy="1728192"/>
          </a:xfrm>
          <a:prstGeom prst="rightBrace">
            <a:avLst/>
          </a:prstGeom>
        </p:spPr>
        <p:style>
          <a:lnRef idx="1">
            <a:schemeClr val="dk1"/>
          </a:lnRef>
          <a:fillRef idx="0">
            <a:schemeClr val="dk1"/>
          </a:fillRef>
          <a:effectRef idx="0">
            <a:schemeClr val="dk1"/>
          </a:effectRef>
          <a:fontRef idx="minor">
            <a:schemeClr val="tx1"/>
          </a:fontRef>
        </p:style>
        <p:txBody>
          <a:bodyPr rtlCol="0" anchor="ctr"/>
          <a:lstStyle/>
          <a:p>
            <a:pPr algn="ctr"/>
            <a:endParaRPr lang="fr-FR"/>
          </a:p>
        </p:txBody>
      </p:sp>
      <p:sp>
        <p:nvSpPr>
          <p:cNvPr id="13" name="Accolade fermante 12"/>
          <p:cNvSpPr/>
          <p:nvPr/>
        </p:nvSpPr>
        <p:spPr>
          <a:xfrm>
            <a:off x="5580112" y="2956302"/>
            <a:ext cx="144016" cy="787395"/>
          </a:xfrm>
          <a:prstGeom prst="rightBrace">
            <a:avLst/>
          </a:prstGeom>
          <a:ln>
            <a:solidFill>
              <a:schemeClr val="bg1"/>
            </a:solidFill>
          </a:ln>
        </p:spPr>
        <p:style>
          <a:lnRef idx="1">
            <a:schemeClr val="dk1"/>
          </a:lnRef>
          <a:fillRef idx="0">
            <a:schemeClr val="dk1"/>
          </a:fillRef>
          <a:effectRef idx="0">
            <a:schemeClr val="dk1"/>
          </a:effectRef>
          <a:fontRef idx="minor">
            <a:schemeClr val="tx1"/>
          </a:fontRef>
        </p:style>
        <p:txBody>
          <a:bodyPr rtlCol="0" anchor="ctr"/>
          <a:lstStyle/>
          <a:p>
            <a:pPr algn="ctr"/>
            <a:endParaRPr lang="fr-FR"/>
          </a:p>
        </p:txBody>
      </p:sp>
      <p:sp>
        <p:nvSpPr>
          <p:cNvPr id="14" name="ZoneTexte 13"/>
          <p:cNvSpPr txBox="1"/>
          <p:nvPr/>
        </p:nvSpPr>
        <p:spPr>
          <a:xfrm>
            <a:off x="7524328" y="2956302"/>
            <a:ext cx="923651" cy="369332"/>
          </a:xfrm>
          <a:prstGeom prst="rect">
            <a:avLst/>
          </a:prstGeom>
          <a:noFill/>
        </p:spPr>
        <p:txBody>
          <a:bodyPr wrap="none" rtlCol="0">
            <a:spAutoFit/>
          </a:bodyPr>
          <a:lstStyle/>
          <a:p>
            <a:r>
              <a:rPr lang="fr-FR" dirty="0" smtClean="0"/>
              <a:t>25 min</a:t>
            </a:r>
            <a:endParaRPr lang="fr-FR" dirty="0"/>
          </a:p>
        </p:txBody>
      </p:sp>
      <p:sp>
        <p:nvSpPr>
          <p:cNvPr id="15" name="ZoneTexte 14"/>
          <p:cNvSpPr txBox="1"/>
          <p:nvPr/>
        </p:nvSpPr>
        <p:spPr>
          <a:xfrm>
            <a:off x="5796136" y="3002468"/>
            <a:ext cx="954107" cy="646331"/>
          </a:xfrm>
          <a:prstGeom prst="rect">
            <a:avLst/>
          </a:prstGeom>
          <a:noFill/>
        </p:spPr>
        <p:txBody>
          <a:bodyPr wrap="none" rtlCol="0">
            <a:spAutoFit/>
          </a:bodyPr>
          <a:lstStyle/>
          <a:p>
            <a:r>
              <a:rPr lang="fr-FR" dirty="0" smtClean="0">
                <a:solidFill>
                  <a:schemeClr val="bg1"/>
                </a:solidFill>
              </a:rPr>
              <a:t>10 à 15</a:t>
            </a:r>
          </a:p>
          <a:p>
            <a:r>
              <a:rPr lang="fr-FR" dirty="0" smtClean="0">
                <a:solidFill>
                  <a:schemeClr val="bg1"/>
                </a:solidFill>
              </a:rPr>
              <a:t>min</a:t>
            </a:r>
            <a:endParaRPr lang="fr-FR" dirty="0">
              <a:solidFill>
                <a:schemeClr val="bg1"/>
              </a:solidFill>
            </a:endParaRPr>
          </a:p>
        </p:txBody>
      </p:sp>
      <p:sp>
        <p:nvSpPr>
          <p:cNvPr id="16" name="ZoneTexte 15"/>
          <p:cNvSpPr txBox="1"/>
          <p:nvPr/>
        </p:nvSpPr>
        <p:spPr>
          <a:xfrm>
            <a:off x="7539507" y="4840962"/>
            <a:ext cx="923651" cy="369332"/>
          </a:xfrm>
          <a:prstGeom prst="rect">
            <a:avLst/>
          </a:prstGeom>
          <a:noFill/>
        </p:spPr>
        <p:txBody>
          <a:bodyPr wrap="none" rtlCol="0">
            <a:spAutoFit/>
          </a:bodyPr>
          <a:lstStyle/>
          <a:p>
            <a:r>
              <a:rPr lang="fr-FR" dirty="0" smtClean="0"/>
              <a:t>25 min</a:t>
            </a:r>
            <a:endParaRPr lang="fr-FR" dirty="0"/>
          </a:p>
        </p:txBody>
      </p:sp>
    </p:spTree>
    <p:extLst>
      <p:ext uri="{BB962C8B-B14F-4D97-AF65-F5344CB8AC3E}">
        <p14:creationId xmlns:p14="http://schemas.microsoft.com/office/powerpoint/2010/main" val="4625199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14"/>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11"/>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5"/>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13"/>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9"/>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12"/>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1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P spid="9" grpId="0" animBg="1"/>
      <p:bldP spid="11" grpId="0" animBg="1"/>
      <p:bldP spid="12" grpId="0" animBg="1"/>
      <p:bldP spid="13" grpId="0" animBg="1"/>
      <p:bldP spid="14" grpId="0"/>
      <p:bldP spid="15" grpId="0"/>
      <p:bldP spid="16"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Quelques écueils à éviter</a:t>
            </a:r>
            <a:endParaRPr lang="fr-FR" sz="3400" b="1" dirty="0">
              <a:solidFill>
                <a:schemeClr val="tx2"/>
              </a:solidFill>
            </a:endParaRPr>
          </a:p>
        </p:txBody>
      </p:sp>
      <p:sp>
        <p:nvSpPr>
          <p:cNvPr id="3" name="Espace réservé du contenu 2"/>
          <p:cNvSpPr>
            <a:spLocks noGrp="1"/>
          </p:cNvSpPr>
          <p:nvPr>
            <p:ph idx="1"/>
          </p:nvPr>
        </p:nvSpPr>
        <p:spPr/>
        <p:txBody>
          <a:bodyPr>
            <a:normAutofit/>
          </a:bodyPr>
          <a:lstStyle/>
          <a:p>
            <a:pPr marL="0" indent="0" algn="just">
              <a:spcAft>
                <a:spcPts val="600"/>
              </a:spcAft>
              <a:buNone/>
            </a:pPr>
            <a:r>
              <a:rPr lang="fr-FR" sz="2800" b="1" dirty="0" smtClean="0"/>
              <a:t>Partie relative au concept scientifique : </a:t>
            </a:r>
          </a:p>
          <a:p>
            <a:pPr marL="457200" indent="-457200" algn="just">
              <a:spcAft>
                <a:spcPts val="600"/>
              </a:spcAft>
              <a:buFont typeface="+mj-lt"/>
              <a:buAutoNum type="arabicPeriod"/>
            </a:pPr>
            <a:r>
              <a:rPr lang="fr-FR" sz="2400" dirty="0" smtClean="0"/>
              <a:t>Cette partie doit être </a:t>
            </a:r>
            <a:r>
              <a:rPr lang="fr-FR" sz="2400" b="1" dirty="0" smtClean="0">
                <a:solidFill>
                  <a:schemeClr val="accent6">
                    <a:lumMod val="75000"/>
                  </a:schemeClr>
                </a:solidFill>
              </a:rPr>
              <a:t>structurée</a:t>
            </a:r>
            <a:r>
              <a:rPr lang="fr-FR" sz="2400" dirty="0" smtClean="0"/>
              <a:t>, quelle qu’en soit la forme (plan, carte mentale, carte conceptuelle, etc.).</a:t>
            </a:r>
          </a:p>
          <a:p>
            <a:pPr marL="457200" indent="-457200" algn="just">
              <a:spcAft>
                <a:spcPts val="600"/>
              </a:spcAft>
              <a:buFont typeface="+mj-lt"/>
              <a:buAutoNum type="arabicPeriod"/>
            </a:pPr>
            <a:r>
              <a:rPr lang="fr-FR" sz="2400" dirty="0" smtClean="0"/>
              <a:t>Il faut </a:t>
            </a:r>
            <a:r>
              <a:rPr lang="fr-FR" sz="2400" b="1" dirty="0" smtClean="0">
                <a:solidFill>
                  <a:schemeClr val="accent6">
                    <a:lumMod val="75000"/>
                  </a:schemeClr>
                </a:solidFill>
              </a:rPr>
              <a:t>avertir le jury </a:t>
            </a:r>
            <a:r>
              <a:rPr lang="fr-FR" sz="2400" dirty="0" smtClean="0"/>
              <a:t>lorsque l’on s’apprête à développer le point particulier à un niveau post-bac.</a:t>
            </a:r>
          </a:p>
          <a:p>
            <a:pPr marL="457200" indent="-457200" algn="just">
              <a:spcAft>
                <a:spcPts val="600"/>
              </a:spcAft>
              <a:buFont typeface="+mj-lt"/>
              <a:buAutoNum type="arabicPeriod"/>
            </a:pPr>
            <a:r>
              <a:rPr lang="fr-FR" sz="2400" dirty="0" smtClean="0"/>
              <a:t>Ne </a:t>
            </a:r>
            <a:r>
              <a:rPr lang="fr-FR" sz="2400" b="1" dirty="0" smtClean="0">
                <a:solidFill>
                  <a:schemeClr val="accent6">
                    <a:lumMod val="75000"/>
                  </a:schemeClr>
                </a:solidFill>
              </a:rPr>
              <a:t>pas s’imposer un calcul à tout prix </a:t>
            </a:r>
            <a:r>
              <a:rPr lang="fr-FR" sz="2400" dirty="0" smtClean="0"/>
              <a:t>dans la partie développée au niveau post-bac</a:t>
            </a:r>
            <a:r>
              <a:rPr lang="fr-FR" sz="2400" i="1" dirty="0" smtClean="0"/>
              <a:t>.</a:t>
            </a:r>
          </a:p>
          <a:p>
            <a:pPr marL="0" indent="0" algn="just">
              <a:spcAft>
                <a:spcPts val="600"/>
              </a:spcAft>
              <a:buNone/>
            </a:pPr>
            <a:endParaRPr lang="fr-FR" sz="2400" i="1" dirty="0"/>
          </a:p>
          <a:p>
            <a:pPr marL="0" indent="0" algn="r">
              <a:spcAft>
                <a:spcPts val="600"/>
              </a:spcAft>
              <a:buNone/>
            </a:pPr>
            <a:r>
              <a:rPr lang="fr-FR" sz="2400" dirty="0" smtClean="0"/>
              <a:t>source : </a:t>
            </a:r>
            <a:r>
              <a:rPr lang="fr-FR" sz="2400" dirty="0" smtClean="0">
                <a:hlinkClick r:id="rId3" action="ppaction://hlinkfile"/>
              </a:rPr>
              <a:t>rapport du jury 2013</a:t>
            </a:r>
            <a:endParaRPr lang="fr-FR" sz="2400" dirty="0" smtClean="0"/>
          </a:p>
          <a:p>
            <a:pPr marL="0" indent="0" algn="just">
              <a:spcAft>
                <a:spcPts val="600"/>
              </a:spcAft>
              <a:buNone/>
            </a:pPr>
            <a:endParaRPr lang="fr-FR" sz="2800" i="1" dirty="0" smtClean="0"/>
          </a:p>
          <a:p>
            <a:pPr marL="0" indent="0" algn="just">
              <a:spcAft>
                <a:spcPts val="600"/>
              </a:spcAft>
              <a:buNone/>
            </a:pPr>
            <a:endParaRPr lang="fr-FR" sz="2800" i="1" dirty="0"/>
          </a:p>
          <a:p>
            <a:pPr marL="0" indent="0" algn="just">
              <a:buNone/>
            </a:pPr>
            <a:endParaRPr lang="fr-FR" sz="2800"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2">
            <a:schemeClr val="dk1">
              <a:shade val="50000"/>
            </a:schemeClr>
          </a:lnRef>
          <a:fillRef idx="1">
            <a:schemeClr val="dk1"/>
          </a:fillRef>
          <a:effectRef idx="0">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12</a:t>
            </a:fld>
            <a:endParaRPr lang="fr-FR"/>
          </a:p>
        </p:txBody>
      </p:sp>
    </p:spTree>
    <p:extLst>
      <p:ext uri="{BB962C8B-B14F-4D97-AF65-F5344CB8AC3E}">
        <p14:creationId xmlns:p14="http://schemas.microsoft.com/office/powerpoint/2010/main" val="58879623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Quelques écueils à éviter</a:t>
            </a:r>
            <a:endParaRPr lang="fr-FR" sz="3400" b="1" dirty="0">
              <a:solidFill>
                <a:schemeClr val="tx2"/>
              </a:solidFill>
            </a:endParaRPr>
          </a:p>
        </p:txBody>
      </p:sp>
      <p:sp>
        <p:nvSpPr>
          <p:cNvPr id="3" name="Espace réservé du contenu 2"/>
          <p:cNvSpPr>
            <a:spLocks noGrp="1"/>
          </p:cNvSpPr>
          <p:nvPr>
            <p:ph idx="1"/>
          </p:nvPr>
        </p:nvSpPr>
        <p:spPr/>
        <p:txBody>
          <a:bodyPr>
            <a:normAutofit lnSpcReduction="10000"/>
          </a:bodyPr>
          <a:lstStyle/>
          <a:p>
            <a:pPr marL="0" indent="0" algn="just">
              <a:spcAft>
                <a:spcPts val="600"/>
              </a:spcAft>
              <a:buNone/>
            </a:pPr>
            <a:r>
              <a:rPr lang="fr-FR" sz="2800" b="1" dirty="0" smtClean="0"/>
              <a:t>Partie relative à un aspect pédagogique de l’enseignement du concept : </a:t>
            </a:r>
          </a:p>
          <a:p>
            <a:pPr marL="0" indent="0" algn="just">
              <a:spcAft>
                <a:spcPts val="600"/>
              </a:spcAft>
              <a:buNone/>
            </a:pPr>
            <a:r>
              <a:rPr lang="fr-FR" sz="2000" b="1" dirty="0">
                <a:solidFill>
                  <a:schemeClr val="accent6">
                    <a:lumMod val="75000"/>
                  </a:schemeClr>
                </a:solidFill>
              </a:rPr>
              <a:t>N</a:t>
            </a:r>
            <a:r>
              <a:rPr lang="fr-FR" sz="2000" b="1" dirty="0" smtClean="0">
                <a:solidFill>
                  <a:schemeClr val="accent6">
                    <a:lumMod val="75000"/>
                  </a:schemeClr>
                </a:solidFill>
              </a:rPr>
              <a:t>e pas se contenter de corriger des exercices ou activités piochées dans un livre !</a:t>
            </a:r>
          </a:p>
          <a:p>
            <a:pPr marL="0" indent="0">
              <a:buNone/>
            </a:pPr>
            <a:r>
              <a:rPr lang="fr-FR" sz="2000" i="1" dirty="0" smtClean="0"/>
              <a:t>« Se </a:t>
            </a:r>
            <a:r>
              <a:rPr lang="fr-FR" sz="2000" i="1" dirty="0"/>
              <a:t>contenter de traiter un exercice ou </a:t>
            </a:r>
            <a:r>
              <a:rPr lang="fr-FR" sz="2000" i="1" dirty="0" smtClean="0"/>
              <a:t>une activité </a:t>
            </a:r>
            <a:r>
              <a:rPr lang="fr-FR" sz="2000" i="1" dirty="0"/>
              <a:t>trouvés dans un manuel est insuffisant : il faut justifier le choix et la pertinence </a:t>
            </a:r>
            <a:r>
              <a:rPr lang="fr-FR" sz="2000" i="1" dirty="0" smtClean="0"/>
              <a:t>de l'exercice </a:t>
            </a:r>
            <a:r>
              <a:rPr lang="fr-FR" sz="2000" i="1" dirty="0"/>
              <a:t>et éventuellement améliorer ou modifier la rédaction de </a:t>
            </a:r>
            <a:r>
              <a:rPr lang="fr-FR" sz="2000" i="1" dirty="0" smtClean="0"/>
              <a:t>l'exercice </a:t>
            </a:r>
            <a:r>
              <a:rPr lang="fr-FR" sz="2000" i="1" dirty="0"/>
              <a:t>suivant le </a:t>
            </a:r>
            <a:r>
              <a:rPr lang="fr-FR" sz="2000" i="1" dirty="0" smtClean="0"/>
              <a:t>but pédagogique </a:t>
            </a:r>
            <a:r>
              <a:rPr lang="fr-FR" sz="2000" i="1" dirty="0"/>
              <a:t>visé. De la même façon, dans le cas d’une activité documentaire, le jury </a:t>
            </a:r>
            <a:r>
              <a:rPr lang="fr-FR" sz="2000" i="1" dirty="0" smtClean="0"/>
              <a:t>souhaite une </a:t>
            </a:r>
            <a:r>
              <a:rPr lang="fr-FR" sz="2000" i="1" dirty="0"/>
              <a:t>description contextualisée de ce que le candidat attend du texte proposé aux élèves </a:t>
            </a:r>
            <a:r>
              <a:rPr lang="fr-FR" sz="2000" i="1" dirty="0" smtClean="0"/>
              <a:t>plutôt qu’une </a:t>
            </a:r>
            <a:r>
              <a:rPr lang="fr-FR" sz="2000" i="1" dirty="0"/>
              <a:t>projection de la photocopie d’une page d’un manuel</a:t>
            </a:r>
            <a:r>
              <a:rPr lang="fr-FR" sz="2000" i="1" dirty="0" smtClean="0"/>
              <a:t>. »</a:t>
            </a:r>
          </a:p>
          <a:p>
            <a:pPr marL="0" indent="0" algn="r">
              <a:spcAft>
                <a:spcPts val="600"/>
              </a:spcAft>
              <a:buNone/>
            </a:pPr>
            <a:r>
              <a:rPr lang="fr-FR" sz="2000" dirty="0" smtClean="0"/>
              <a:t>source : </a:t>
            </a:r>
            <a:r>
              <a:rPr lang="fr-FR" sz="2000" dirty="0" smtClean="0">
                <a:hlinkClick r:id="rId3" action="ppaction://hlinkfile"/>
              </a:rPr>
              <a:t>rapport du jury 2013</a:t>
            </a:r>
            <a:endParaRPr lang="fr-FR" sz="2000" dirty="0" smtClean="0"/>
          </a:p>
          <a:p>
            <a:pPr marL="0" indent="0" algn="just">
              <a:spcAft>
                <a:spcPts val="600"/>
              </a:spcAft>
              <a:buNone/>
            </a:pPr>
            <a:endParaRPr lang="fr-FR" sz="2800" i="1" dirty="0" smtClean="0"/>
          </a:p>
          <a:p>
            <a:pPr marL="0" indent="0" algn="just">
              <a:spcAft>
                <a:spcPts val="600"/>
              </a:spcAft>
              <a:buNone/>
            </a:pPr>
            <a:endParaRPr lang="fr-FR" sz="2800" i="1" dirty="0"/>
          </a:p>
          <a:p>
            <a:pPr marL="0" indent="0" algn="just">
              <a:buNone/>
            </a:pPr>
            <a:endParaRPr lang="fr-FR" sz="2800"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2">
            <a:schemeClr val="dk1">
              <a:shade val="50000"/>
            </a:schemeClr>
          </a:lnRef>
          <a:fillRef idx="1">
            <a:schemeClr val="dk1"/>
          </a:fillRef>
          <a:effectRef idx="0">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13</a:t>
            </a:fld>
            <a:endParaRPr lang="fr-FR"/>
          </a:p>
        </p:txBody>
      </p:sp>
    </p:spTree>
    <p:extLst>
      <p:ext uri="{BB962C8B-B14F-4D97-AF65-F5344CB8AC3E}">
        <p14:creationId xmlns:p14="http://schemas.microsoft.com/office/powerpoint/2010/main" val="42897140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Sommaire</a:t>
            </a:r>
            <a:endParaRPr lang="fr-FR" sz="3400" b="1" dirty="0">
              <a:solidFill>
                <a:schemeClr val="tx2"/>
              </a:solidFill>
            </a:endParaRPr>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14</a:t>
            </a:fld>
            <a:endParaRPr lang="fr-FR"/>
          </a:p>
        </p:txBody>
      </p:sp>
      <p:sp>
        <p:nvSpPr>
          <p:cNvPr id="8" name="ZoneTexte 7"/>
          <p:cNvSpPr txBox="1"/>
          <p:nvPr/>
        </p:nvSpPr>
        <p:spPr>
          <a:xfrm>
            <a:off x="539552" y="1556792"/>
            <a:ext cx="7848872" cy="3477875"/>
          </a:xfrm>
          <a:prstGeom prst="rect">
            <a:avLst/>
          </a:prstGeom>
          <a:noFill/>
        </p:spPr>
        <p:txBody>
          <a:bodyPr wrap="square" rtlCol="0">
            <a:spAutoFit/>
          </a:bodyPr>
          <a:lstStyle/>
          <a:p>
            <a:r>
              <a:rPr lang="fr-FR" sz="2400" b="1" dirty="0" smtClean="0"/>
              <a:t>1</a:t>
            </a:r>
            <a:r>
              <a:rPr lang="fr-FR" sz="2400" b="1" dirty="0" smtClean="0">
                <a:solidFill>
                  <a:schemeClr val="accent6">
                    <a:lumMod val="75000"/>
                  </a:schemeClr>
                </a:solidFill>
              </a:rPr>
              <a:t>   </a:t>
            </a:r>
            <a:r>
              <a:rPr lang="fr-FR" sz="2400" b="1" dirty="0"/>
              <a:t>Généralités sur l’épreuve d’exposé</a:t>
            </a:r>
          </a:p>
          <a:p>
            <a:pPr lvl="1">
              <a:spcBef>
                <a:spcPts val="600"/>
              </a:spcBef>
            </a:pPr>
            <a:r>
              <a:rPr lang="fr-FR" b="1" dirty="0" smtClean="0">
                <a:solidFill>
                  <a:schemeClr val="tx1">
                    <a:lumMod val="85000"/>
                    <a:lumOff val="15000"/>
                  </a:schemeClr>
                </a:solidFill>
              </a:rPr>
              <a:t>Le contenu de l’épreuve d’exposé depuis 2013</a:t>
            </a:r>
          </a:p>
          <a:p>
            <a:pPr marL="742950" lvl="1" indent="-285750">
              <a:buFont typeface="Century Schoolbook" panose="02040604050505020304" pitchFamily="18" charset="0"/>
              <a:buChar char="→"/>
            </a:pPr>
            <a:r>
              <a:rPr lang="fr-FR" dirty="0" smtClean="0"/>
              <a:t>textes officiels</a:t>
            </a:r>
          </a:p>
          <a:p>
            <a:pPr lvl="1">
              <a:spcBef>
                <a:spcPts val="600"/>
              </a:spcBef>
            </a:pPr>
            <a:r>
              <a:rPr lang="fr-FR" b="1" dirty="0">
                <a:solidFill>
                  <a:schemeClr val="tx1">
                    <a:lumMod val="85000"/>
                    <a:lumOff val="15000"/>
                  </a:schemeClr>
                </a:solidFill>
              </a:rPr>
              <a:t>Quelques écueils à éviter</a:t>
            </a:r>
          </a:p>
          <a:p>
            <a:pPr marL="742950" lvl="1" indent="-285750">
              <a:buFont typeface="Century Schoolbook" panose="02040604050505020304" pitchFamily="18" charset="0"/>
              <a:buChar char="→"/>
            </a:pPr>
            <a:r>
              <a:rPr lang="fr-FR" dirty="0"/>
              <a:t>rapport du jury 2013</a:t>
            </a:r>
          </a:p>
          <a:p>
            <a:endParaRPr lang="fr-FR" dirty="0"/>
          </a:p>
          <a:p>
            <a:pPr indent="-457200">
              <a:buAutoNum type="arabicPlain" startAt="2"/>
            </a:pPr>
            <a:r>
              <a:rPr lang="fr-FR" sz="2400" b="1" dirty="0" smtClean="0">
                <a:solidFill>
                  <a:schemeClr val="accent6">
                    <a:lumMod val="75000"/>
                  </a:schemeClr>
                </a:solidFill>
                <a:effectLst>
                  <a:outerShdw blurRad="38100" dist="38100" dir="2700000" algn="tl">
                    <a:srgbClr val="000000">
                      <a:alpha val="43137"/>
                    </a:srgbClr>
                  </a:outerShdw>
                </a:effectLst>
              </a:rPr>
              <a:t>« Genèse » </a:t>
            </a:r>
            <a:r>
              <a:rPr lang="fr-FR" sz="2400" b="1" dirty="0">
                <a:solidFill>
                  <a:schemeClr val="accent6">
                    <a:lumMod val="75000"/>
                  </a:schemeClr>
                </a:solidFill>
                <a:effectLst>
                  <a:outerShdw blurRad="38100" dist="38100" dir="2700000" algn="tl">
                    <a:srgbClr val="000000">
                      <a:alpha val="43137"/>
                    </a:srgbClr>
                  </a:outerShdw>
                </a:effectLst>
              </a:rPr>
              <a:t>d’un exposé</a:t>
            </a:r>
          </a:p>
          <a:p>
            <a:pPr marL="457200" indent="-457200">
              <a:buAutoNum type="arabicPlain" startAt="2"/>
            </a:pPr>
            <a:endParaRPr lang="fr-FR" sz="2400" b="1" dirty="0"/>
          </a:p>
          <a:p>
            <a:pPr marL="457200" indent="-457200">
              <a:buAutoNum type="arabicPlain" startAt="2"/>
            </a:pPr>
            <a:r>
              <a:rPr lang="fr-FR" sz="2400" b="1" dirty="0" smtClean="0"/>
              <a:t>Proposition d’un exposé et présentation en temps réel</a:t>
            </a:r>
            <a:endParaRPr lang="fr-FR" sz="2400" b="1" dirty="0"/>
          </a:p>
        </p:txBody>
      </p:sp>
    </p:spTree>
    <p:extLst>
      <p:ext uri="{BB962C8B-B14F-4D97-AF65-F5344CB8AC3E}">
        <p14:creationId xmlns:p14="http://schemas.microsoft.com/office/powerpoint/2010/main" val="155847811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Genèse d’un exposé</a:t>
            </a:r>
            <a:endParaRPr lang="fr-FR" sz="3400" b="1" dirty="0">
              <a:solidFill>
                <a:schemeClr val="tx2"/>
              </a:solidFill>
            </a:endParaRPr>
          </a:p>
        </p:txBody>
      </p:sp>
      <p:sp>
        <p:nvSpPr>
          <p:cNvPr id="3" name="Espace réservé du contenu 2"/>
          <p:cNvSpPr>
            <a:spLocks noGrp="1"/>
          </p:cNvSpPr>
          <p:nvPr>
            <p:ph idx="1"/>
          </p:nvPr>
        </p:nvSpPr>
        <p:spPr/>
        <p:txBody>
          <a:bodyPr>
            <a:normAutofit/>
          </a:bodyPr>
          <a:lstStyle/>
          <a:p>
            <a:pPr marL="0" indent="0" algn="just">
              <a:spcAft>
                <a:spcPts val="600"/>
              </a:spcAft>
              <a:buNone/>
            </a:pPr>
            <a:r>
              <a:rPr lang="fr-FR" sz="3600" b="1" dirty="0" smtClean="0"/>
              <a:t>Le sujet : </a:t>
            </a:r>
          </a:p>
          <a:p>
            <a:pPr marL="0" indent="0" algn="ctr">
              <a:spcBef>
                <a:spcPts val="1200"/>
              </a:spcBef>
              <a:spcAft>
                <a:spcPts val="1200"/>
              </a:spcAft>
              <a:buNone/>
            </a:pPr>
            <a:r>
              <a:rPr lang="fr-FR" i="1" dirty="0" smtClean="0">
                <a:effectLst>
                  <a:outerShdw blurRad="38100" dist="38100" dir="2700000" algn="tl">
                    <a:srgbClr val="000000">
                      <a:alpha val="43137"/>
                    </a:srgbClr>
                  </a:outerShdw>
                </a:effectLst>
              </a:rPr>
              <a:t>La dualité onde-corpuscule</a:t>
            </a:r>
          </a:p>
          <a:p>
            <a:pPr marL="0" indent="0" algn="just">
              <a:spcAft>
                <a:spcPts val="600"/>
              </a:spcAft>
              <a:buNone/>
            </a:pPr>
            <a:r>
              <a:rPr lang="fr-FR" sz="2800" dirty="0" smtClean="0"/>
              <a:t>(Sujet « 28e », classé dans les sujets spécifiques à l’épreuve d’exposé).</a:t>
            </a:r>
            <a:endParaRPr lang="fr-FR" sz="2800" dirty="0"/>
          </a:p>
          <a:p>
            <a:pPr marL="0" indent="0" algn="just">
              <a:buNone/>
            </a:pPr>
            <a:endParaRPr lang="fr-FR" sz="2800"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2">
            <a:schemeClr val="dk1">
              <a:shade val="50000"/>
            </a:schemeClr>
          </a:lnRef>
          <a:fillRef idx="1">
            <a:schemeClr val="dk1"/>
          </a:fillRef>
          <a:effectRef idx="0">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15</a:t>
            </a:fld>
            <a:endParaRPr lang="fr-FR"/>
          </a:p>
        </p:txBody>
      </p:sp>
    </p:spTree>
    <p:extLst>
      <p:ext uri="{BB962C8B-B14F-4D97-AF65-F5344CB8AC3E}">
        <p14:creationId xmlns:p14="http://schemas.microsoft.com/office/powerpoint/2010/main" val="1717640116"/>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1268760"/>
            <a:ext cx="8229600" cy="4857403"/>
          </a:xfrm>
        </p:spPr>
        <p:txBody>
          <a:bodyPr>
            <a:normAutofit/>
          </a:bodyPr>
          <a:lstStyle/>
          <a:p>
            <a:pPr marL="0" indent="0" algn="just">
              <a:spcAft>
                <a:spcPts val="600"/>
              </a:spcAft>
              <a:buNone/>
            </a:pPr>
            <a:r>
              <a:rPr lang="fr-FR" b="1" dirty="0" smtClean="0"/>
              <a:t>Le plan :</a:t>
            </a:r>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16</a:t>
            </a:fld>
            <a:endParaRPr lang="fr-FR"/>
          </a:p>
        </p:txBody>
      </p:sp>
      <p:sp>
        <p:nvSpPr>
          <p:cNvPr id="7" name="Rectangle 6"/>
          <p:cNvSpPr/>
          <p:nvPr/>
        </p:nvSpPr>
        <p:spPr>
          <a:xfrm>
            <a:off x="1187624" y="2276872"/>
            <a:ext cx="5904656" cy="1728192"/>
          </a:xfrm>
          <a:prstGeom prst="rect">
            <a:avLst/>
          </a:prstGeom>
          <a:solidFill>
            <a:schemeClr val="accent1">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fr-FR" b="1" dirty="0" smtClean="0"/>
              <a:t>Prélude à la physique quantique : du photon à l’équation de Schrödinger</a:t>
            </a:r>
            <a:endParaRPr lang="fr-FR" b="1" dirty="0"/>
          </a:p>
        </p:txBody>
      </p:sp>
      <p:sp>
        <p:nvSpPr>
          <p:cNvPr id="8" name="Rectangle 7"/>
          <p:cNvSpPr/>
          <p:nvPr/>
        </p:nvSpPr>
        <p:spPr>
          <a:xfrm>
            <a:off x="1187624" y="4161532"/>
            <a:ext cx="5904656" cy="1728192"/>
          </a:xfrm>
          <a:prstGeom prst="rect">
            <a:avLst/>
          </a:prstGeom>
        </p:spPr>
        <p:style>
          <a:lnRef idx="2">
            <a:schemeClr val="accent5">
              <a:shade val="50000"/>
            </a:schemeClr>
          </a:lnRef>
          <a:fillRef idx="1">
            <a:schemeClr val="accent5"/>
          </a:fillRef>
          <a:effectRef idx="0">
            <a:schemeClr val="accent5"/>
          </a:effectRef>
          <a:fontRef idx="minor">
            <a:schemeClr val="lt1"/>
          </a:fontRef>
        </p:style>
        <p:txBody>
          <a:bodyPr rtlCol="0" anchor="ctr"/>
          <a:lstStyle/>
          <a:p>
            <a:r>
              <a:rPr lang="fr-FR" b="1" dirty="0" smtClean="0"/>
              <a:t>Séquence de terminale S sur la dualité onde-particule </a:t>
            </a:r>
            <a:r>
              <a:rPr lang="fr-FR" b="1" dirty="0" smtClean="0">
                <a:solidFill>
                  <a:schemeClr val="accent6">
                    <a:lumMod val="40000"/>
                    <a:lumOff val="60000"/>
                  </a:schemeClr>
                </a:solidFill>
              </a:rPr>
              <a:t>dont l’effet photoélectrique est absent</a:t>
            </a:r>
          </a:p>
          <a:p>
            <a:r>
              <a:rPr lang="fr-FR" b="1" dirty="0" smtClean="0"/>
              <a:t>(25 min)</a:t>
            </a:r>
            <a:endParaRPr lang="fr-FR" b="1" dirty="0"/>
          </a:p>
        </p:txBody>
      </p:sp>
      <p:sp>
        <p:nvSpPr>
          <p:cNvPr id="9" name="ZoneTexte 8"/>
          <p:cNvSpPr txBox="1"/>
          <p:nvPr/>
        </p:nvSpPr>
        <p:spPr>
          <a:xfrm>
            <a:off x="1187624" y="2956302"/>
            <a:ext cx="4320480" cy="83099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wrap="square" rtlCol="0">
            <a:spAutoFit/>
          </a:bodyPr>
          <a:lstStyle/>
          <a:p>
            <a:endParaRPr lang="fr-FR" sz="600" dirty="0" smtClean="0"/>
          </a:p>
          <a:p>
            <a:r>
              <a:rPr lang="fr-FR" dirty="0" smtClean="0"/>
              <a:t>Focus sur l’effet photoélectrique </a:t>
            </a:r>
          </a:p>
          <a:p>
            <a:endParaRPr lang="fr-FR" dirty="0" smtClean="0"/>
          </a:p>
          <a:p>
            <a:endParaRPr lang="fr-FR" sz="600" dirty="0" smtClean="0"/>
          </a:p>
        </p:txBody>
      </p:sp>
      <p:sp>
        <p:nvSpPr>
          <p:cNvPr id="11" name="Accolade fermante 10"/>
          <p:cNvSpPr/>
          <p:nvPr/>
        </p:nvSpPr>
        <p:spPr>
          <a:xfrm>
            <a:off x="7236296" y="2276872"/>
            <a:ext cx="288032" cy="1728192"/>
          </a:xfrm>
          <a:prstGeom prst="rightBrace">
            <a:avLst/>
          </a:prstGeom>
        </p:spPr>
        <p:style>
          <a:lnRef idx="1">
            <a:schemeClr val="dk1"/>
          </a:lnRef>
          <a:fillRef idx="0">
            <a:schemeClr val="dk1"/>
          </a:fillRef>
          <a:effectRef idx="0">
            <a:schemeClr val="dk1"/>
          </a:effectRef>
          <a:fontRef idx="minor">
            <a:schemeClr val="tx1"/>
          </a:fontRef>
        </p:style>
        <p:txBody>
          <a:bodyPr rtlCol="0" anchor="ctr"/>
          <a:lstStyle/>
          <a:p>
            <a:pPr algn="ctr"/>
            <a:endParaRPr lang="fr-FR"/>
          </a:p>
        </p:txBody>
      </p:sp>
      <p:sp>
        <p:nvSpPr>
          <p:cNvPr id="12" name="Accolade fermante 11"/>
          <p:cNvSpPr/>
          <p:nvPr/>
        </p:nvSpPr>
        <p:spPr>
          <a:xfrm>
            <a:off x="7236296" y="4161532"/>
            <a:ext cx="288032" cy="1728192"/>
          </a:xfrm>
          <a:prstGeom prst="rightBrace">
            <a:avLst/>
          </a:prstGeom>
        </p:spPr>
        <p:style>
          <a:lnRef idx="1">
            <a:schemeClr val="dk1"/>
          </a:lnRef>
          <a:fillRef idx="0">
            <a:schemeClr val="dk1"/>
          </a:fillRef>
          <a:effectRef idx="0">
            <a:schemeClr val="dk1"/>
          </a:effectRef>
          <a:fontRef idx="minor">
            <a:schemeClr val="tx1"/>
          </a:fontRef>
        </p:style>
        <p:txBody>
          <a:bodyPr rtlCol="0" anchor="ctr"/>
          <a:lstStyle/>
          <a:p>
            <a:pPr algn="ctr"/>
            <a:endParaRPr lang="fr-FR"/>
          </a:p>
        </p:txBody>
      </p:sp>
      <p:sp>
        <p:nvSpPr>
          <p:cNvPr id="13" name="Accolade fermante 12"/>
          <p:cNvSpPr/>
          <p:nvPr/>
        </p:nvSpPr>
        <p:spPr>
          <a:xfrm>
            <a:off x="5580112" y="2956302"/>
            <a:ext cx="144016" cy="787395"/>
          </a:xfrm>
          <a:prstGeom prst="rightBrace">
            <a:avLst/>
          </a:prstGeom>
          <a:ln>
            <a:solidFill>
              <a:schemeClr val="bg1"/>
            </a:solidFill>
          </a:ln>
        </p:spPr>
        <p:style>
          <a:lnRef idx="1">
            <a:schemeClr val="dk1"/>
          </a:lnRef>
          <a:fillRef idx="0">
            <a:schemeClr val="dk1"/>
          </a:fillRef>
          <a:effectRef idx="0">
            <a:schemeClr val="dk1"/>
          </a:effectRef>
          <a:fontRef idx="minor">
            <a:schemeClr val="tx1"/>
          </a:fontRef>
        </p:style>
        <p:txBody>
          <a:bodyPr rtlCol="0" anchor="ctr"/>
          <a:lstStyle/>
          <a:p>
            <a:pPr algn="ctr"/>
            <a:endParaRPr lang="fr-FR"/>
          </a:p>
        </p:txBody>
      </p:sp>
      <p:sp>
        <p:nvSpPr>
          <p:cNvPr id="14" name="ZoneTexte 13"/>
          <p:cNvSpPr txBox="1"/>
          <p:nvPr/>
        </p:nvSpPr>
        <p:spPr>
          <a:xfrm>
            <a:off x="7524328" y="2956302"/>
            <a:ext cx="923651" cy="369332"/>
          </a:xfrm>
          <a:prstGeom prst="rect">
            <a:avLst/>
          </a:prstGeom>
          <a:noFill/>
        </p:spPr>
        <p:txBody>
          <a:bodyPr wrap="none" rtlCol="0">
            <a:spAutoFit/>
          </a:bodyPr>
          <a:lstStyle/>
          <a:p>
            <a:r>
              <a:rPr lang="fr-FR" dirty="0" smtClean="0"/>
              <a:t>25 min</a:t>
            </a:r>
            <a:endParaRPr lang="fr-FR" dirty="0"/>
          </a:p>
        </p:txBody>
      </p:sp>
      <p:sp>
        <p:nvSpPr>
          <p:cNvPr id="15" name="ZoneTexte 14"/>
          <p:cNvSpPr txBox="1"/>
          <p:nvPr/>
        </p:nvSpPr>
        <p:spPr>
          <a:xfrm>
            <a:off x="5796136" y="3002468"/>
            <a:ext cx="954107" cy="646331"/>
          </a:xfrm>
          <a:prstGeom prst="rect">
            <a:avLst/>
          </a:prstGeom>
          <a:noFill/>
        </p:spPr>
        <p:txBody>
          <a:bodyPr wrap="none" rtlCol="0">
            <a:spAutoFit/>
          </a:bodyPr>
          <a:lstStyle/>
          <a:p>
            <a:r>
              <a:rPr lang="fr-FR" dirty="0" smtClean="0">
                <a:solidFill>
                  <a:schemeClr val="bg1"/>
                </a:solidFill>
              </a:rPr>
              <a:t>10 à 15</a:t>
            </a:r>
          </a:p>
          <a:p>
            <a:r>
              <a:rPr lang="fr-FR" dirty="0" smtClean="0">
                <a:solidFill>
                  <a:schemeClr val="bg1"/>
                </a:solidFill>
              </a:rPr>
              <a:t>min</a:t>
            </a:r>
            <a:endParaRPr lang="fr-FR" dirty="0">
              <a:solidFill>
                <a:schemeClr val="bg1"/>
              </a:solidFill>
            </a:endParaRPr>
          </a:p>
        </p:txBody>
      </p:sp>
      <p:sp>
        <p:nvSpPr>
          <p:cNvPr id="16" name="ZoneTexte 15"/>
          <p:cNvSpPr txBox="1"/>
          <p:nvPr/>
        </p:nvSpPr>
        <p:spPr>
          <a:xfrm>
            <a:off x="7539507" y="4840962"/>
            <a:ext cx="923651" cy="369332"/>
          </a:xfrm>
          <a:prstGeom prst="rect">
            <a:avLst/>
          </a:prstGeom>
          <a:noFill/>
        </p:spPr>
        <p:txBody>
          <a:bodyPr wrap="none" rtlCol="0">
            <a:spAutoFit/>
          </a:bodyPr>
          <a:lstStyle/>
          <a:p>
            <a:r>
              <a:rPr lang="fr-FR" dirty="0" smtClean="0"/>
              <a:t>25 min</a:t>
            </a:r>
            <a:endParaRPr lang="fr-FR" dirty="0"/>
          </a:p>
        </p:txBody>
      </p:sp>
      <p:sp>
        <p:nvSpPr>
          <p:cNvPr id="18" name="Titre 1"/>
          <p:cNvSpPr>
            <a:spLocks noGrp="1"/>
          </p:cNvSpPr>
          <p:nvPr>
            <p:ph type="title"/>
          </p:nvPr>
        </p:nvSpPr>
        <p:spPr>
          <a:xfrm>
            <a:off x="457200" y="274638"/>
            <a:ext cx="8229600" cy="1143000"/>
          </a:xfrm>
        </p:spPr>
        <p:txBody>
          <a:bodyPr>
            <a:noAutofit/>
          </a:bodyPr>
          <a:lstStyle/>
          <a:p>
            <a:pPr algn="l"/>
            <a:r>
              <a:rPr lang="fr-FR" sz="3400" b="1" dirty="0" smtClean="0">
                <a:solidFill>
                  <a:schemeClr val="tx2"/>
                </a:solidFill>
              </a:rPr>
              <a:t>Genèse d’un exposé</a:t>
            </a:r>
            <a:endParaRPr lang="fr-FR" sz="3400" b="1" dirty="0">
              <a:solidFill>
                <a:schemeClr val="tx2"/>
              </a:solidFill>
            </a:endParaRPr>
          </a:p>
        </p:txBody>
      </p:sp>
    </p:spTree>
    <p:extLst>
      <p:ext uri="{BB962C8B-B14F-4D97-AF65-F5344CB8AC3E}">
        <p14:creationId xmlns:p14="http://schemas.microsoft.com/office/powerpoint/2010/main" val="39166262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12"/>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1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14"/>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11"/>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5"/>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13"/>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P spid="9" grpId="0" animBg="1"/>
      <p:bldP spid="11" grpId="0" animBg="1"/>
      <p:bldP spid="12" grpId="0" animBg="1"/>
      <p:bldP spid="13" grpId="0" animBg="1"/>
      <p:bldP spid="14" grpId="0"/>
      <p:bldP spid="15" grpId="0"/>
      <p:bldP spid="16"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1268760"/>
            <a:ext cx="8229600" cy="4857403"/>
          </a:xfrm>
        </p:spPr>
        <p:txBody>
          <a:bodyPr>
            <a:normAutofit/>
          </a:bodyPr>
          <a:lstStyle/>
          <a:p>
            <a:pPr marL="0" indent="0" algn="just">
              <a:spcAft>
                <a:spcPts val="600"/>
              </a:spcAft>
              <a:buNone/>
            </a:pPr>
            <a:r>
              <a:rPr lang="fr-FR" b="1" dirty="0" smtClean="0"/>
              <a:t>Les sources :</a:t>
            </a:r>
          </a:p>
          <a:p>
            <a:pPr marL="0" indent="0" algn="just">
              <a:spcBef>
                <a:spcPts val="1200"/>
              </a:spcBef>
              <a:spcAft>
                <a:spcPts val="600"/>
              </a:spcAft>
              <a:buNone/>
            </a:pPr>
            <a:r>
              <a:rPr lang="fr-FR" sz="2000" b="1" dirty="0" smtClean="0"/>
              <a:t>Pour la partie pédagogique : </a:t>
            </a:r>
          </a:p>
          <a:p>
            <a:pPr algn="just">
              <a:spcAft>
                <a:spcPts val="600"/>
              </a:spcAft>
              <a:buFont typeface="Symbol" panose="05050102010706020507" pitchFamily="18" charset="2"/>
              <a:buChar char="-"/>
            </a:pPr>
            <a:r>
              <a:rPr lang="fr-FR" sz="2000" dirty="0" smtClean="0"/>
              <a:t>manuels de 1</a:t>
            </a:r>
            <a:r>
              <a:rPr lang="fr-FR" sz="2000" baseline="30000" dirty="0" smtClean="0"/>
              <a:t>ère</a:t>
            </a:r>
            <a:r>
              <a:rPr lang="fr-FR" sz="2000" dirty="0" smtClean="0"/>
              <a:t> S et Terminale </a:t>
            </a:r>
            <a:r>
              <a:rPr lang="fr-FR" sz="2000" dirty="0" smtClean="0"/>
              <a:t>S</a:t>
            </a:r>
          </a:p>
          <a:p>
            <a:pPr algn="just">
              <a:spcAft>
                <a:spcPts val="600"/>
              </a:spcAft>
              <a:buFont typeface="Symbol" panose="05050102010706020507" pitchFamily="18" charset="2"/>
              <a:buChar char="-"/>
            </a:pPr>
            <a:r>
              <a:rPr lang="fr-FR" sz="2000" dirty="0" smtClean="0"/>
              <a:t>document d’accompagnement du programme de TS</a:t>
            </a:r>
            <a:endParaRPr lang="fr-FR" sz="2000" dirty="0" smtClean="0"/>
          </a:p>
          <a:p>
            <a:pPr algn="just">
              <a:spcBef>
                <a:spcPts val="0"/>
              </a:spcBef>
              <a:spcAft>
                <a:spcPts val="600"/>
              </a:spcAft>
              <a:buFont typeface="Symbol" panose="05050102010706020507" pitchFamily="18" charset="2"/>
              <a:buChar char="-"/>
            </a:pPr>
            <a:r>
              <a:rPr lang="fr-FR" sz="2000" dirty="0" smtClean="0"/>
              <a:t>séquence sur la dualité onde / particule : </a:t>
            </a:r>
            <a:r>
              <a:rPr lang="fr-FR" sz="2000" dirty="0" smtClean="0">
                <a:hlinkClick r:id="rId3"/>
              </a:rPr>
              <a:t>http://</a:t>
            </a:r>
            <a:r>
              <a:rPr lang="fr-FR" sz="2000" dirty="0" smtClean="0">
                <a:hlinkClick r:id="rId3"/>
              </a:rPr>
              <a:t>www2.ac-lyon.fr/enseigne/physique/phychi2/spip.php?article678</a:t>
            </a:r>
            <a:endParaRPr lang="fr-FR" sz="2000" dirty="0" smtClean="0"/>
          </a:p>
          <a:p>
            <a:pPr algn="just">
              <a:spcBef>
                <a:spcPts val="0"/>
              </a:spcBef>
              <a:spcAft>
                <a:spcPts val="600"/>
              </a:spcAft>
              <a:buFont typeface="Symbol" panose="05050102010706020507" pitchFamily="18" charset="2"/>
              <a:buChar char="-"/>
            </a:pPr>
            <a:r>
              <a:rPr lang="fr-FR" sz="2000" dirty="0" smtClean="0"/>
              <a:t>G. PIETRYK : </a:t>
            </a:r>
            <a:r>
              <a:rPr lang="fr-FR" sz="2000" dirty="0" err="1" smtClean="0"/>
              <a:t>Panorazma</a:t>
            </a:r>
            <a:r>
              <a:rPr lang="fr-FR" sz="2000" dirty="0" smtClean="0"/>
              <a:t> de la physique</a:t>
            </a:r>
            <a:endParaRPr lang="fr-FR" sz="2000" dirty="0" smtClean="0"/>
          </a:p>
          <a:p>
            <a:pPr marL="0" indent="0" algn="just">
              <a:spcBef>
                <a:spcPts val="1200"/>
              </a:spcBef>
              <a:spcAft>
                <a:spcPts val="600"/>
              </a:spcAft>
              <a:buNone/>
            </a:pPr>
            <a:r>
              <a:rPr lang="fr-FR" sz="2000" b="1" dirty="0"/>
              <a:t>Pour 1ère partie : </a:t>
            </a:r>
          </a:p>
          <a:p>
            <a:pPr algn="just">
              <a:spcAft>
                <a:spcPts val="600"/>
              </a:spcAft>
              <a:buFont typeface="Symbol" panose="05050102010706020507" pitchFamily="18" charset="2"/>
              <a:buChar char="-"/>
            </a:pPr>
            <a:r>
              <a:rPr lang="fr-FR" sz="2000" dirty="0"/>
              <a:t>B. CAGNAC et J.-C. PEBAY-PEROULAY : Physique atomique, tome 1</a:t>
            </a:r>
          </a:p>
          <a:p>
            <a:pPr algn="just">
              <a:spcBef>
                <a:spcPts val="0"/>
              </a:spcBef>
              <a:spcAft>
                <a:spcPts val="600"/>
              </a:spcAft>
              <a:buFont typeface="Symbol" panose="05050102010706020507" pitchFamily="18" charset="2"/>
              <a:buChar char="-"/>
            </a:pPr>
            <a:r>
              <a:rPr lang="fr-FR" sz="2000" dirty="0"/>
              <a:t>S. T. THORNTON et A. REX : Physique moderne</a:t>
            </a:r>
          </a:p>
          <a:p>
            <a:pPr marL="0" indent="0" algn="just">
              <a:spcAft>
                <a:spcPts val="600"/>
              </a:spcAft>
              <a:buNone/>
            </a:pPr>
            <a:endParaRPr lang="fr-FR" sz="2000" dirty="0" smtClean="0"/>
          </a:p>
          <a:p>
            <a:pPr marL="0" indent="0" algn="just">
              <a:spcAft>
                <a:spcPts val="600"/>
              </a:spcAft>
              <a:buNone/>
            </a:pPr>
            <a:endParaRPr lang="fr-FR" sz="2000" dirty="0" smtClean="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17</a:t>
            </a:fld>
            <a:endParaRPr lang="fr-FR"/>
          </a:p>
        </p:txBody>
      </p:sp>
      <p:sp>
        <p:nvSpPr>
          <p:cNvPr id="18" name="Titre 1"/>
          <p:cNvSpPr>
            <a:spLocks noGrp="1"/>
          </p:cNvSpPr>
          <p:nvPr>
            <p:ph type="title"/>
          </p:nvPr>
        </p:nvSpPr>
        <p:spPr>
          <a:xfrm>
            <a:off x="457200" y="274638"/>
            <a:ext cx="8229600" cy="1143000"/>
          </a:xfrm>
        </p:spPr>
        <p:txBody>
          <a:bodyPr>
            <a:noAutofit/>
          </a:bodyPr>
          <a:lstStyle/>
          <a:p>
            <a:pPr algn="l"/>
            <a:r>
              <a:rPr lang="fr-FR" sz="3400" b="1" dirty="0" smtClean="0">
                <a:solidFill>
                  <a:schemeClr val="tx2"/>
                </a:solidFill>
              </a:rPr>
              <a:t>Genèse d’un exposé</a:t>
            </a:r>
            <a:endParaRPr lang="fr-FR" sz="3400" b="1" dirty="0">
              <a:solidFill>
                <a:schemeClr val="tx2"/>
              </a:solidFill>
            </a:endParaRPr>
          </a:p>
        </p:txBody>
      </p:sp>
    </p:spTree>
    <p:extLst>
      <p:ext uri="{BB962C8B-B14F-4D97-AF65-F5344CB8AC3E}">
        <p14:creationId xmlns:p14="http://schemas.microsoft.com/office/powerpoint/2010/main" val="129806892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Sommaire</a:t>
            </a:r>
            <a:endParaRPr lang="fr-FR" sz="3400" b="1" dirty="0">
              <a:solidFill>
                <a:schemeClr val="tx2"/>
              </a:solidFill>
            </a:endParaRPr>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2</a:t>
            </a:fld>
            <a:endParaRPr lang="fr-FR"/>
          </a:p>
        </p:txBody>
      </p:sp>
      <p:sp>
        <p:nvSpPr>
          <p:cNvPr id="8" name="ZoneTexte 7"/>
          <p:cNvSpPr txBox="1"/>
          <p:nvPr/>
        </p:nvSpPr>
        <p:spPr>
          <a:xfrm>
            <a:off x="539552" y="1556792"/>
            <a:ext cx="7848872" cy="3477875"/>
          </a:xfrm>
          <a:prstGeom prst="rect">
            <a:avLst/>
          </a:prstGeom>
          <a:noFill/>
        </p:spPr>
        <p:txBody>
          <a:bodyPr wrap="square" rtlCol="0">
            <a:spAutoFit/>
          </a:bodyPr>
          <a:lstStyle/>
          <a:p>
            <a:r>
              <a:rPr lang="fr-FR" sz="2400" b="1" dirty="0" smtClean="0">
                <a:solidFill>
                  <a:schemeClr val="accent6">
                    <a:lumMod val="75000"/>
                  </a:schemeClr>
                </a:solidFill>
                <a:effectLst>
                  <a:outerShdw blurRad="38100" dist="38100" dir="2700000" algn="tl">
                    <a:srgbClr val="000000">
                      <a:alpha val="43137"/>
                    </a:srgbClr>
                  </a:outerShdw>
                </a:effectLst>
              </a:rPr>
              <a:t>1   Généralités sur l’épreuve d’exposé</a:t>
            </a:r>
          </a:p>
          <a:p>
            <a:pPr lvl="1">
              <a:spcBef>
                <a:spcPts val="600"/>
              </a:spcBef>
            </a:pPr>
            <a:r>
              <a:rPr lang="fr-FR" b="1" dirty="0" smtClean="0">
                <a:solidFill>
                  <a:schemeClr val="tx1">
                    <a:lumMod val="85000"/>
                    <a:lumOff val="15000"/>
                  </a:schemeClr>
                </a:solidFill>
              </a:rPr>
              <a:t>Le contenu de l’épreuve d’exposé depuis 2013</a:t>
            </a:r>
          </a:p>
          <a:p>
            <a:pPr marL="742950" lvl="1" indent="-285750">
              <a:buFont typeface="Century Schoolbook" panose="02040604050505020304" pitchFamily="18" charset="0"/>
              <a:buChar char="→"/>
            </a:pPr>
            <a:r>
              <a:rPr lang="fr-FR" dirty="0" smtClean="0"/>
              <a:t>textes officiels</a:t>
            </a:r>
          </a:p>
          <a:p>
            <a:pPr lvl="1">
              <a:spcBef>
                <a:spcPts val="600"/>
              </a:spcBef>
            </a:pPr>
            <a:r>
              <a:rPr lang="fr-FR" b="1" dirty="0">
                <a:solidFill>
                  <a:schemeClr val="tx1">
                    <a:lumMod val="85000"/>
                    <a:lumOff val="15000"/>
                  </a:schemeClr>
                </a:solidFill>
              </a:rPr>
              <a:t>Quelques écueils à éviter</a:t>
            </a:r>
          </a:p>
          <a:p>
            <a:pPr marL="742950" lvl="1" indent="-285750">
              <a:buFont typeface="Century Schoolbook" panose="02040604050505020304" pitchFamily="18" charset="0"/>
              <a:buChar char="→"/>
            </a:pPr>
            <a:r>
              <a:rPr lang="fr-FR" dirty="0"/>
              <a:t>rapport du jury 2013</a:t>
            </a:r>
          </a:p>
          <a:p>
            <a:endParaRPr lang="fr-FR" dirty="0"/>
          </a:p>
          <a:p>
            <a:pPr marL="457200" indent="-457200">
              <a:buAutoNum type="arabicPlain" startAt="2"/>
            </a:pPr>
            <a:r>
              <a:rPr lang="fr-FR" sz="2400" b="1" dirty="0" smtClean="0"/>
              <a:t>« Genèse » </a:t>
            </a:r>
            <a:r>
              <a:rPr lang="fr-FR" sz="2400" b="1" dirty="0"/>
              <a:t>d’un </a:t>
            </a:r>
            <a:r>
              <a:rPr lang="fr-FR" sz="2400" b="1" dirty="0" smtClean="0"/>
              <a:t>exposé</a:t>
            </a:r>
          </a:p>
          <a:p>
            <a:pPr marL="457200" indent="-457200">
              <a:buAutoNum type="arabicPlain" startAt="2"/>
            </a:pPr>
            <a:endParaRPr lang="fr-FR" sz="2400" b="1" dirty="0"/>
          </a:p>
          <a:p>
            <a:pPr marL="457200" indent="-457200">
              <a:buAutoNum type="arabicPlain" startAt="2"/>
            </a:pPr>
            <a:r>
              <a:rPr lang="fr-FR" sz="2400" b="1" dirty="0" smtClean="0"/>
              <a:t>Proposition d’un exposé et présentation en temps réel</a:t>
            </a:r>
            <a:endParaRPr lang="fr-FR" sz="2400" b="1" dirty="0"/>
          </a:p>
        </p:txBody>
      </p:sp>
    </p:spTree>
    <p:extLst>
      <p:ext uri="{BB962C8B-B14F-4D97-AF65-F5344CB8AC3E}">
        <p14:creationId xmlns:p14="http://schemas.microsoft.com/office/powerpoint/2010/main" val="79326989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Le contenu de l’exposé depuis 2013</a:t>
            </a:r>
            <a:endParaRPr lang="fr-FR" sz="3400" b="1" dirty="0">
              <a:solidFill>
                <a:schemeClr val="tx2"/>
              </a:solidFill>
            </a:endParaRPr>
          </a:p>
        </p:txBody>
      </p:sp>
      <p:sp>
        <p:nvSpPr>
          <p:cNvPr id="3" name="Espace réservé du contenu 2"/>
          <p:cNvSpPr>
            <a:spLocks noGrp="1"/>
          </p:cNvSpPr>
          <p:nvPr>
            <p:ph idx="1"/>
          </p:nvPr>
        </p:nvSpPr>
        <p:spPr/>
        <p:txBody>
          <a:bodyPr>
            <a:normAutofit/>
          </a:bodyPr>
          <a:lstStyle/>
          <a:p>
            <a:pPr marL="0" indent="0">
              <a:spcAft>
                <a:spcPts val="600"/>
              </a:spcAft>
              <a:buNone/>
            </a:pPr>
            <a:r>
              <a:rPr lang="fr-FR" b="1" dirty="0" smtClean="0"/>
              <a:t>Le programme : </a:t>
            </a:r>
          </a:p>
          <a:p>
            <a:pPr marL="0" indent="0">
              <a:buNone/>
            </a:pPr>
            <a:r>
              <a:rPr lang="fr-FR" sz="2400" i="1" dirty="0" smtClean="0"/>
              <a:t>« Dans le cas d’un exposé de physique, le programme est celui de la première épreuve écrite d'admissibilité (composition sur la physique et le traitement automatisé de l'information). </a:t>
            </a:r>
          </a:p>
          <a:p>
            <a:pPr marL="0" indent="0">
              <a:buNone/>
            </a:pPr>
            <a:r>
              <a:rPr lang="fr-FR" sz="2400" i="1" dirty="0" smtClean="0"/>
              <a:t>Dans le cas d’un exposé de chimie, le programme est celui de la seconde épreuve écrite d'admissibilité (composition sur la chimie et le traitement automatisé de l'information). »</a:t>
            </a:r>
          </a:p>
          <a:p>
            <a:pPr marL="0" indent="0">
              <a:buNone/>
            </a:pPr>
            <a:endParaRPr lang="fr-FR" sz="1800" dirty="0" smtClean="0"/>
          </a:p>
          <a:p>
            <a:pPr marL="0" indent="0" algn="r">
              <a:buNone/>
            </a:pPr>
            <a:r>
              <a:rPr lang="fr-FR" sz="1800" dirty="0" smtClean="0"/>
              <a:t>source : « Programme de la session 2013 »</a:t>
            </a:r>
          </a:p>
          <a:p>
            <a:pPr marL="0" indent="0">
              <a:buNone/>
            </a:pPr>
            <a:endParaRPr lang="fr-FR" i="1" dirty="0"/>
          </a:p>
          <a:p>
            <a:pPr marL="0" indent="0">
              <a:buNone/>
            </a:pPr>
            <a:endParaRPr lang="fr-FR"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1">
            <a:schemeClr val="dk1"/>
          </a:lnRef>
          <a:fillRef idx="3">
            <a:schemeClr val="dk1"/>
          </a:fillRef>
          <a:effectRef idx="2">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3</a:t>
            </a:fld>
            <a:endParaRPr lang="fr-FR"/>
          </a:p>
        </p:txBody>
      </p:sp>
    </p:spTree>
    <p:extLst>
      <p:ext uri="{BB962C8B-B14F-4D97-AF65-F5344CB8AC3E}">
        <p14:creationId xmlns:p14="http://schemas.microsoft.com/office/powerpoint/2010/main" val="37919391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Le contenu de l’exposé depuis 2013</a:t>
            </a:r>
            <a:endParaRPr lang="fr-FR" sz="3400" b="1" dirty="0">
              <a:solidFill>
                <a:schemeClr val="tx2"/>
              </a:solidFill>
            </a:endParaRPr>
          </a:p>
        </p:txBody>
      </p:sp>
      <p:sp>
        <p:nvSpPr>
          <p:cNvPr id="3" name="Espace réservé du contenu 2"/>
          <p:cNvSpPr>
            <a:spLocks noGrp="1"/>
          </p:cNvSpPr>
          <p:nvPr>
            <p:ph idx="1"/>
          </p:nvPr>
        </p:nvSpPr>
        <p:spPr/>
        <p:txBody>
          <a:bodyPr>
            <a:normAutofit fontScale="92500"/>
          </a:bodyPr>
          <a:lstStyle/>
          <a:p>
            <a:pPr marL="0" indent="0" algn="just">
              <a:spcAft>
                <a:spcPts val="600"/>
              </a:spcAft>
              <a:buNone/>
            </a:pPr>
            <a:r>
              <a:rPr lang="fr-FR" b="1" dirty="0" smtClean="0"/>
              <a:t>Structure de l’épreuve : </a:t>
            </a:r>
          </a:p>
          <a:p>
            <a:pPr marL="0" indent="0" algn="just">
              <a:buNone/>
            </a:pPr>
            <a:r>
              <a:rPr lang="fr-FR" sz="2400" i="1" dirty="0" smtClean="0"/>
              <a:t>«  </a:t>
            </a:r>
            <a:r>
              <a:rPr lang="fr-FR" sz="2200" i="1" dirty="0" smtClean="0"/>
              <a:t>l’épreuve est constituée d’un exposé par le candidat, d’une durée maximum de 50 min, suivi d’un entretien avec le jury, d’une durée maximum de 30 minutes. L’exposé du candidat</a:t>
            </a:r>
          </a:p>
          <a:p>
            <a:pPr marL="0" indent="0" algn="just">
              <a:buNone/>
            </a:pPr>
            <a:r>
              <a:rPr lang="fr-FR" sz="2200" i="1" dirty="0" smtClean="0"/>
              <a:t>comporte deux parties successives, d’importance équivalente, qui lui permettent de mettre en valeur ses compétences professionnelles :</a:t>
            </a:r>
          </a:p>
          <a:p>
            <a:pPr algn="just">
              <a:buFontTx/>
              <a:buChar char="-"/>
            </a:pPr>
            <a:r>
              <a:rPr lang="fr-FR" sz="2200" i="1" dirty="0" smtClean="0"/>
              <a:t>une partie relative au concept scientifique, développée au moins en partie à un niveau post-baccalauréat ;</a:t>
            </a:r>
          </a:p>
          <a:p>
            <a:pPr algn="just">
              <a:buFontTx/>
              <a:buChar char="-"/>
            </a:pPr>
            <a:r>
              <a:rPr lang="fr-FR" sz="2200" i="1" dirty="0" smtClean="0"/>
              <a:t>une partie relative à un aspect pédagogique de l’enseignement, au collège ou au lycée, de notions relatives à ce concept.  »</a:t>
            </a:r>
          </a:p>
          <a:p>
            <a:pPr marL="0" indent="0" algn="just">
              <a:buNone/>
            </a:pPr>
            <a:endParaRPr lang="fr-FR" sz="1900" dirty="0" smtClean="0"/>
          </a:p>
          <a:p>
            <a:pPr marL="0" indent="0" algn="r">
              <a:buNone/>
            </a:pPr>
            <a:r>
              <a:rPr lang="fr-FR" sz="1900" dirty="0" smtClean="0"/>
              <a:t>source : « Programme de la session 2013 »</a:t>
            </a:r>
          </a:p>
          <a:p>
            <a:pPr algn="just">
              <a:buFontTx/>
              <a:buChar char="-"/>
            </a:pPr>
            <a:endParaRPr lang="fr-FR" i="1" dirty="0"/>
          </a:p>
          <a:p>
            <a:pPr marL="0" indent="0" algn="just">
              <a:buNone/>
            </a:pPr>
            <a:endParaRPr lang="fr-FR"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4</a:t>
            </a:fld>
            <a:endParaRPr lang="fr-FR"/>
          </a:p>
        </p:txBody>
      </p:sp>
    </p:spTree>
    <p:extLst>
      <p:ext uri="{BB962C8B-B14F-4D97-AF65-F5344CB8AC3E}">
        <p14:creationId xmlns:p14="http://schemas.microsoft.com/office/powerpoint/2010/main" val="32559447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Le contenu de l’exposé depuis 2013</a:t>
            </a:r>
            <a:endParaRPr lang="fr-FR" sz="3400" b="1" dirty="0">
              <a:solidFill>
                <a:schemeClr val="tx2"/>
              </a:solidFill>
            </a:endParaRPr>
          </a:p>
        </p:txBody>
      </p:sp>
      <p:sp>
        <p:nvSpPr>
          <p:cNvPr id="3" name="Espace réservé du contenu 2"/>
          <p:cNvSpPr>
            <a:spLocks noGrp="1"/>
          </p:cNvSpPr>
          <p:nvPr>
            <p:ph idx="1"/>
          </p:nvPr>
        </p:nvSpPr>
        <p:spPr/>
        <p:txBody>
          <a:bodyPr>
            <a:normAutofit fontScale="92500"/>
          </a:bodyPr>
          <a:lstStyle/>
          <a:p>
            <a:pPr marL="0" indent="0" algn="just">
              <a:spcAft>
                <a:spcPts val="600"/>
              </a:spcAft>
              <a:buNone/>
            </a:pPr>
            <a:r>
              <a:rPr lang="fr-FR" b="1" dirty="0" smtClean="0"/>
              <a:t>Partie relative au concept scientifique : </a:t>
            </a:r>
          </a:p>
          <a:p>
            <a:pPr marL="0" indent="0" algn="just">
              <a:buNone/>
            </a:pPr>
            <a:r>
              <a:rPr lang="fr-FR" sz="2200" i="1" dirty="0" smtClean="0"/>
              <a:t>« Dans cette partie, le candidat met en valeur ses compétences disciplinaires en présentant à la fois sa vision d’ensemble du sujet et en développant un point particulier, de son choix, à un niveau post-baccalauréat.</a:t>
            </a:r>
          </a:p>
          <a:p>
            <a:pPr marL="0" indent="0" algn="just">
              <a:buNone/>
            </a:pPr>
            <a:r>
              <a:rPr lang="fr-FR" sz="2200" i="1" dirty="0" smtClean="0"/>
              <a:t>Cette présentation synthétique peut prendre la forme d’un plan séquencé, d’un schéma conceptuel, d’une carte mentale, etc. permettant de situer la thématique scientifique et d’en aborder divers aspects, du fondamental aux applications. Le candidat doit être en mesure d’apporter des éclaircissements sur l’ensemble des points abordés dans son exposé.   »</a:t>
            </a:r>
            <a:endParaRPr lang="fr-FR" sz="3000" i="1" dirty="0"/>
          </a:p>
          <a:p>
            <a:pPr marL="0" lvl="0" indent="0" algn="just">
              <a:buNone/>
            </a:pPr>
            <a:endParaRPr lang="fr-FR" sz="1900" dirty="0">
              <a:solidFill>
                <a:prstClr val="black"/>
              </a:solidFill>
            </a:endParaRPr>
          </a:p>
          <a:p>
            <a:pPr marL="0" lvl="0" indent="0" algn="r">
              <a:buNone/>
            </a:pPr>
            <a:r>
              <a:rPr lang="fr-FR" sz="1900" dirty="0">
                <a:solidFill>
                  <a:prstClr val="black"/>
                </a:solidFill>
              </a:rPr>
              <a:t>source : « Programme de la session 2013 »</a:t>
            </a:r>
          </a:p>
          <a:p>
            <a:pPr marL="0" indent="0" algn="just">
              <a:buNone/>
            </a:pPr>
            <a:endParaRPr lang="fr-FR"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5</a:t>
            </a:fld>
            <a:endParaRPr lang="fr-FR"/>
          </a:p>
        </p:txBody>
      </p:sp>
    </p:spTree>
    <p:extLst>
      <p:ext uri="{BB962C8B-B14F-4D97-AF65-F5344CB8AC3E}">
        <p14:creationId xmlns:p14="http://schemas.microsoft.com/office/powerpoint/2010/main" val="418687090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Le contenu de l’exposé depuis 2013</a:t>
            </a:r>
            <a:endParaRPr lang="fr-FR" sz="3400" b="1" dirty="0">
              <a:solidFill>
                <a:schemeClr val="tx2"/>
              </a:solidFill>
            </a:endParaRPr>
          </a:p>
        </p:txBody>
      </p:sp>
      <p:sp>
        <p:nvSpPr>
          <p:cNvPr id="3" name="Espace réservé du contenu 2"/>
          <p:cNvSpPr>
            <a:spLocks noGrp="1"/>
          </p:cNvSpPr>
          <p:nvPr>
            <p:ph idx="1"/>
          </p:nvPr>
        </p:nvSpPr>
        <p:spPr/>
        <p:txBody>
          <a:bodyPr>
            <a:normAutofit fontScale="85000" lnSpcReduction="10000"/>
          </a:bodyPr>
          <a:lstStyle/>
          <a:p>
            <a:pPr marL="0" indent="0" algn="just">
              <a:spcAft>
                <a:spcPts val="600"/>
              </a:spcAft>
              <a:buNone/>
            </a:pPr>
            <a:r>
              <a:rPr lang="fr-FR" b="1" dirty="0" smtClean="0"/>
              <a:t>Précisions sur la partie relative au concept scientifique : </a:t>
            </a:r>
          </a:p>
          <a:p>
            <a:pPr marL="0" indent="0" algn="just">
              <a:buNone/>
            </a:pPr>
            <a:r>
              <a:rPr lang="fr-FR" sz="2400" i="1" dirty="0" smtClean="0"/>
              <a:t>« La présentation d'ensemble du concept, dont la durée </a:t>
            </a:r>
            <a:r>
              <a:rPr lang="fr-FR" sz="2400" b="1" i="1" dirty="0" smtClean="0">
                <a:solidFill>
                  <a:schemeClr val="accent6">
                    <a:lumMod val="75000"/>
                  </a:schemeClr>
                </a:solidFill>
              </a:rPr>
              <a:t>n'excède pas 15 minutes</a:t>
            </a:r>
            <a:r>
              <a:rPr lang="fr-FR" sz="2400" i="1" dirty="0" smtClean="0"/>
              <a:t>, peut prendre différentes formes : plan séquencé, schéma conceptuel, carte mentale, etc. Cette présentation permet de cerner le concept scientifique et d’en aborder les différents aspects, du fondamental aux applications. Le candidat montre sa capacité à construire un exposé scientifique structuré et rigoureux, en mettant en œuvre  des outils de communication pertinents. Le candidat doit être en mesure d’approfondir, à la demande du jury lors de l'entretien, l’ensemble des points abordés dans cette présentation. »</a:t>
            </a:r>
          </a:p>
          <a:p>
            <a:pPr marL="0" indent="0" algn="just">
              <a:buNone/>
            </a:pPr>
            <a:endParaRPr lang="fr-FR" sz="1700" dirty="0" smtClean="0"/>
          </a:p>
          <a:p>
            <a:pPr marL="0" indent="0" algn="just">
              <a:buNone/>
            </a:pPr>
            <a:r>
              <a:rPr lang="fr-FR" sz="1900" dirty="0" smtClean="0"/>
              <a:t>source : « agrégation interne de sciences physiques 2012 : informations sur les épreuves orales 2013 »</a:t>
            </a:r>
            <a:endParaRPr lang="fr-FR"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6</a:t>
            </a:fld>
            <a:endParaRPr lang="fr-FR"/>
          </a:p>
        </p:txBody>
      </p:sp>
    </p:spTree>
    <p:extLst>
      <p:ext uri="{BB962C8B-B14F-4D97-AF65-F5344CB8AC3E}">
        <p14:creationId xmlns:p14="http://schemas.microsoft.com/office/powerpoint/2010/main" val="397337009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Le contenu de l’exposé depuis 2013</a:t>
            </a:r>
            <a:endParaRPr lang="fr-FR" sz="3400" b="1" dirty="0">
              <a:solidFill>
                <a:schemeClr val="tx2"/>
              </a:solidFill>
            </a:endParaRPr>
          </a:p>
        </p:txBody>
      </p:sp>
      <p:sp>
        <p:nvSpPr>
          <p:cNvPr id="3" name="Espace réservé du contenu 2"/>
          <p:cNvSpPr>
            <a:spLocks noGrp="1"/>
          </p:cNvSpPr>
          <p:nvPr>
            <p:ph idx="1"/>
          </p:nvPr>
        </p:nvSpPr>
        <p:spPr/>
        <p:txBody>
          <a:bodyPr>
            <a:normAutofit/>
          </a:bodyPr>
          <a:lstStyle/>
          <a:p>
            <a:pPr marL="0" indent="0" algn="just">
              <a:spcAft>
                <a:spcPts val="600"/>
              </a:spcAft>
              <a:buNone/>
            </a:pPr>
            <a:r>
              <a:rPr lang="fr-FR" sz="2800" b="1" dirty="0" smtClean="0"/>
              <a:t>Partie relative au concept scientifique : </a:t>
            </a:r>
          </a:p>
          <a:p>
            <a:pPr marL="0" indent="0" algn="just">
              <a:buNone/>
            </a:pPr>
            <a:r>
              <a:rPr lang="fr-FR" sz="2000" i="1" dirty="0" smtClean="0"/>
              <a:t>« Le développement d'un point particulier revêt une forme plus classique, typiquement celle d'un exposé magistral, d'une durée comprise </a:t>
            </a:r>
            <a:r>
              <a:rPr lang="fr-FR" sz="2000" b="1" i="1" dirty="0" smtClean="0">
                <a:solidFill>
                  <a:schemeClr val="accent6">
                    <a:lumMod val="75000"/>
                  </a:schemeClr>
                </a:solidFill>
              </a:rPr>
              <a:t>entre 10 et 15 minutes</a:t>
            </a:r>
            <a:r>
              <a:rPr lang="fr-FR" sz="2000" i="1" dirty="0" smtClean="0"/>
              <a:t>. Le candidat y approfondit un des aspects du concept à un niveau post-baccalauréat, en mettant en valeur sa capacité à explorer et à manipuler lois, modèles et formalismes. »</a:t>
            </a:r>
          </a:p>
          <a:p>
            <a:pPr marL="0" lvl="0" indent="0" algn="just">
              <a:buNone/>
            </a:pPr>
            <a:endParaRPr lang="fr-FR" sz="1400" dirty="0">
              <a:solidFill>
                <a:prstClr val="black"/>
              </a:solidFill>
            </a:endParaRPr>
          </a:p>
          <a:p>
            <a:pPr marL="0" lvl="0" indent="0" algn="just">
              <a:buNone/>
            </a:pPr>
            <a:r>
              <a:rPr lang="fr-FR" sz="1600" dirty="0">
                <a:solidFill>
                  <a:prstClr val="black"/>
                </a:solidFill>
              </a:rPr>
              <a:t>source : « agrégation interne de sciences physiques 2012 : informations sur les épreuves orales 2013 »</a:t>
            </a:r>
            <a:endParaRPr lang="fr-FR" sz="2700" dirty="0">
              <a:solidFill>
                <a:prstClr val="black"/>
              </a:solidFill>
            </a:endParaRPr>
          </a:p>
          <a:p>
            <a:pPr marL="0" indent="0" algn="just">
              <a:buNone/>
            </a:pPr>
            <a:endParaRPr lang="fr-FR" i="1"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7</a:t>
            </a:fld>
            <a:endParaRPr lang="fr-FR"/>
          </a:p>
        </p:txBody>
      </p:sp>
    </p:spTree>
    <p:extLst>
      <p:ext uri="{BB962C8B-B14F-4D97-AF65-F5344CB8AC3E}">
        <p14:creationId xmlns:p14="http://schemas.microsoft.com/office/powerpoint/2010/main" val="6790417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Le contenu de l’exposé depuis 2013</a:t>
            </a:r>
            <a:endParaRPr lang="fr-FR" sz="3400" b="1" dirty="0">
              <a:solidFill>
                <a:schemeClr val="tx2"/>
              </a:solidFill>
            </a:endParaRPr>
          </a:p>
        </p:txBody>
      </p:sp>
      <p:sp>
        <p:nvSpPr>
          <p:cNvPr id="3" name="Espace réservé du contenu 2"/>
          <p:cNvSpPr>
            <a:spLocks noGrp="1"/>
          </p:cNvSpPr>
          <p:nvPr>
            <p:ph idx="1"/>
          </p:nvPr>
        </p:nvSpPr>
        <p:spPr/>
        <p:txBody>
          <a:bodyPr>
            <a:normAutofit/>
          </a:bodyPr>
          <a:lstStyle/>
          <a:p>
            <a:pPr marL="0" indent="0" algn="just">
              <a:spcAft>
                <a:spcPts val="600"/>
              </a:spcAft>
              <a:buNone/>
            </a:pPr>
            <a:r>
              <a:rPr lang="fr-FR" sz="2800" b="1" dirty="0" smtClean="0"/>
              <a:t>Partie relative à un aspect pédagogique de l’enseignement du concept</a:t>
            </a:r>
          </a:p>
          <a:p>
            <a:pPr marL="0" indent="0" algn="just">
              <a:spcAft>
                <a:spcPts val="600"/>
              </a:spcAft>
              <a:buNone/>
            </a:pPr>
            <a:r>
              <a:rPr lang="fr-FR" sz="2000" i="1" dirty="0" smtClean="0"/>
              <a:t>« Dans cette partie, le candidat met en valeur ses compétences pédagogiques et didactiques. Il peut par exemple choisir :</a:t>
            </a:r>
          </a:p>
          <a:p>
            <a:pPr marL="0" indent="0" algn="just">
              <a:spcAft>
                <a:spcPts val="600"/>
              </a:spcAft>
              <a:buNone/>
            </a:pPr>
            <a:r>
              <a:rPr lang="fr-FR" sz="2000" i="1" dirty="0" smtClean="0"/>
              <a:t>- de proposer et d'analyser une séquence d’enseignement ;</a:t>
            </a:r>
          </a:p>
          <a:p>
            <a:pPr marL="0" indent="0" algn="just">
              <a:spcAft>
                <a:spcPts val="600"/>
              </a:spcAft>
              <a:buNone/>
            </a:pPr>
            <a:r>
              <a:rPr lang="fr-FR" sz="2000" i="1" dirty="0" smtClean="0"/>
              <a:t>- d’étudier l’évolution de la présentation du concept du collège au lycée ;</a:t>
            </a:r>
          </a:p>
          <a:p>
            <a:pPr marL="0" indent="0" algn="just">
              <a:spcAft>
                <a:spcPts val="600"/>
              </a:spcAft>
              <a:buNone/>
            </a:pPr>
            <a:r>
              <a:rPr lang="fr-FR" sz="2000" i="1" dirty="0" smtClean="0"/>
              <a:t>- d’aborder la problématique de l’évaluation ;</a:t>
            </a:r>
          </a:p>
          <a:p>
            <a:pPr marL="0" indent="0" algn="just">
              <a:spcAft>
                <a:spcPts val="600"/>
              </a:spcAft>
              <a:buNone/>
            </a:pPr>
            <a:r>
              <a:rPr lang="fr-FR" sz="2000" i="1" dirty="0" smtClean="0"/>
              <a:t>- etc.  »</a:t>
            </a:r>
            <a:endParaRPr lang="fr-FR" sz="2800" i="1" dirty="0"/>
          </a:p>
          <a:p>
            <a:pPr marL="0" lvl="0" indent="0" algn="r">
              <a:buNone/>
            </a:pPr>
            <a:r>
              <a:rPr lang="fr-FR" sz="1800" dirty="0">
                <a:solidFill>
                  <a:prstClr val="black"/>
                </a:solidFill>
              </a:rPr>
              <a:t>source : « Programme de la session 2013 »</a:t>
            </a:r>
          </a:p>
          <a:p>
            <a:pPr marL="0" indent="0" algn="just">
              <a:buNone/>
            </a:pPr>
            <a:endParaRPr lang="fr-FR" sz="2800"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8</a:t>
            </a:fld>
            <a:endParaRPr lang="fr-FR"/>
          </a:p>
        </p:txBody>
      </p:sp>
    </p:spTree>
    <p:extLst>
      <p:ext uri="{BB962C8B-B14F-4D97-AF65-F5344CB8AC3E}">
        <p14:creationId xmlns:p14="http://schemas.microsoft.com/office/powerpoint/2010/main" val="8385624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
                                            <p:txEl>
                                              <p:pRg st="5" end="5"/>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Autofit/>
          </a:bodyPr>
          <a:lstStyle/>
          <a:p>
            <a:pPr algn="l"/>
            <a:r>
              <a:rPr lang="fr-FR" sz="3400" b="1" dirty="0" smtClean="0">
                <a:solidFill>
                  <a:schemeClr val="tx2"/>
                </a:solidFill>
              </a:rPr>
              <a:t>Le contenu de l’exposé depuis 2013</a:t>
            </a:r>
            <a:endParaRPr lang="fr-FR" sz="3400" b="1" dirty="0">
              <a:solidFill>
                <a:schemeClr val="tx2"/>
              </a:solidFill>
            </a:endParaRPr>
          </a:p>
        </p:txBody>
      </p:sp>
      <p:sp>
        <p:nvSpPr>
          <p:cNvPr id="3" name="Espace réservé du contenu 2"/>
          <p:cNvSpPr>
            <a:spLocks noGrp="1"/>
          </p:cNvSpPr>
          <p:nvPr>
            <p:ph idx="1"/>
          </p:nvPr>
        </p:nvSpPr>
        <p:spPr/>
        <p:txBody>
          <a:bodyPr>
            <a:normAutofit/>
          </a:bodyPr>
          <a:lstStyle/>
          <a:p>
            <a:pPr marL="0" indent="0" algn="just">
              <a:spcAft>
                <a:spcPts val="600"/>
              </a:spcAft>
              <a:buNone/>
            </a:pPr>
            <a:r>
              <a:rPr lang="fr-FR" b="1" dirty="0" smtClean="0"/>
              <a:t>Enfin…</a:t>
            </a:r>
          </a:p>
          <a:p>
            <a:pPr marL="0" indent="0" algn="just">
              <a:spcAft>
                <a:spcPts val="600"/>
              </a:spcAft>
              <a:buNone/>
            </a:pPr>
            <a:r>
              <a:rPr lang="fr-FR" sz="2000" i="1" dirty="0" smtClean="0"/>
              <a:t>« L’ordre de présentation des ces deux parties est laissé au choix du candidat. L’illustration expérimentale est naturellement possible dans chacune des parties.</a:t>
            </a:r>
          </a:p>
          <a:p>
            <a:pPr marL="0" indent="0" algn="just">
              <a:spcAft>
                <a:spcPts val="600"/>
              </a:spcAft>
              <a:buNone/>
            </a:pPr>
            <a:r>
              <a:rPr lang="fr-FR" sz="2000" i="1" dirty="0" smtClean="0"/>
              <a:t>L’entretien porte sur les deux parties ; il vise à la fois à compléter l’évaluation des qualités pédagogiques et didactiques, de la maîtrise des connaissances scientifiques et de la culture scientifique et technologique du candidat.   »</a:t>
            </a:r>
            <a:endParaRPr lang="fr-FR" sz="2800" i="1" dirty="0"/>
          </a:p>
          <a:p>
            <a:pPr marL="0" indent="0" algn="r">
              <a:buNone/>
            </a:pPr>
            <a:r>
              <a:rPr lang="fr-FR" sz="1800" dirty="0" smtClean="0"/>
              <a:t>source : « Programme de la session 2013 »</a:t>
            </a:r>
          </a:p>
          <a:p>
            <a:pPr marL="0" indent="0" algn="just">
              <a:buNone/>
            </a:pPr>
            <a:endParaRPr lang="fr-FR" dirty="0"/>
          </a:p>
        </p:txBody>
      </p:sp>
      <p:sp>
        <p:nvSpPr>
          <p:cNvPr id="4" name="Espace réservé du pied de page 3"/>
          <p:cNvSpPr>
            <a:spLocks noGrp="1"/>
          </p:cNvSpPr>
          <p:nvPr>
            <p:ph type="ftr" sz="quarter" idx="11"/>
          </p:nvPr>
        </p:nvSpPr>
        <p:spPr/>
        <p:txBody>
          <a:bodyPr/>
          <a:lstStyle/>
          <a:p>
            <a:r>
              <a:rPr lang="fr-FR" smtClean="0"/>
              <a:t>agrégation interne de Sciences Physique - exposé</a:t>
            </a:r>
            <a:endParaRPr lang="fr-FR"/>
          </a:p>
        </p:txBody>
      </p:sp>
      <p:sp>
        <p:nvSpPr>
          <p:cNvPr id="5" name="Espace réservé de la date 4"/>
          <p:cNvSpPr>
            <a:spLocks noGrp="1"/>
          </p:cNvSpPr>
          <p:nvPr>
            <p:ph type="dt" sz="half" idx="10"/>
          </p:nvPr>
        </p:nvSpPr>
        <p:spPr>
          <a:xfrm>
            <a:off x="457200" y="6453336"/>
            <a:ext cx="514400" cy="268139"/>
          </a:xfrm>
        </p:spPr>
        <p:style>
          <a:lnRef idx="0">
            <a:schemeClr val="dk1"/>
          </a:lnRef>
          <a:fillRef idx="3">
            <a:schemeClr val="dk1"/>
          </a:fillRef>
          <a:effectRef idx="3">
            <a:schemeClr val="dk1"/>
          </a:effectRef>
          <a:fontRef idx="minor">
            <a:schemeClr val="lt1"/>
          </a:fontRef>
        </p:style>
        <p:txBody>
          <a:bodyPr tIns="0" bIns="0" anchor="ctr"/>
          <a:lstStyle/>
          <a:p>
            <a:pPr algn="ctr"/>
            <a:r>
              <a:rPr lang="fr-FR" sz="1400" b="1" dirty="0" smtClean="0">
                <a:solidFill>
                  <a:schemeClr val="bg1"/>
                </a:solidFill>
              </a:rPr>
              <a:t>TR </a:t>
            </a:r>
            <a:endParaRPr lang="fr-FR" sz="1400" b="1" dirty="0">
              <a:solidFill>
                <a:schemeClr val="bg1"/>
              </a:solidFill>
            </a:endParaRPr>
          </a:p>
        </p:txBody>
      </p:sp>
      <p:sp>
        <p:nvSpPr>
          <p:cNvPr id="6" name="Espace réservé du numéro de diapositive 5"/>
          <p:cNvSpPr>
            <a:spLocks noGrp="1"/>
          </p:cNvSpPr>
          <p:nvPr>
            <p:ph type="sldNum" sz="quarter" idx="12"/>
          </p:nvPr>
        </p:nvSpPr>
        <p:spPr/>
        <p:txBody>
          <a:bodyPr/>
          <a:lstStyle/>
          <a:p>
            <a:fld id="{9616618C-1E39-4B41-BC92-BB300AB0610D}" type="slidenum">
              <a:rPr lang="fr-FR" smtClean="0"/>
              <a:t>9</a:t>
            </a:fld>
            <a:endParaRPr lang="fr-FR"/>
          </a:p>
        </p:txBody>
      </p:sp>
    </p:spTree>
    <p:extLst>
      <p:ext uri="{BB962C8B-B14F-4D97-AF65-F5344CB8AC3E}">
        <p14:creationId xmlns:p14="http://schemas.microsoft.com/office/powerpoint/2010/main" val="405869665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riel">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2895</TotalTime>
  <Words>627</Words>
  <Application>Microsoft Office PowerPoint</Application>
  <PresentationFormat>Affichage à l'écran (4:3)</PresentationFormat>
  <Paragraphs>183</Paragraphs>
  <Slides>17</Slides>
  <Notes>16</Notes>
  <HiddenSlides>0</HiddenSlides>
  <MMClips>0</MMClips>
  <ScaleCrop>false</ScaleCrop>
  <HeadingPairs>
    <vt:vector size="4" baseType="variant">
      <vt:variant>
        <vt:lpstr>Thème</vt:lpstr>
      </vt:variant>
      <vt:variant>
        <vt:i4>1</vt:i4>
      </vt:variant>
      <vt:variant>
        <vt:lpstr>Titres des diapositives</vt:lpstr>
      </vt:variant>
      <vt:variant>
        <vt:i4>17</vt:i4>
      </vt:variant>
    </vt:vector>
  </HeadingPairs>
  <TitlesOfParts>
    <vt:vector size="18" baseType="lpstr">
      <vt:lpstr>Thème Office</vt:lpstr>
      <vt:lpstr>Agrégation interne de Sciences Physiques</vt:lpstr>
      <vt:lpstr>Sommaire</vt:lpstr>
      <vt:lpstr>Le contenu de l’exposé depuis 2013</vt:lpstr>
      <vt:lpstr>Le contenu de l’exposé depuis 2013</vt:lpstr>
      <vt:lpstr>Le contenu de l’exposé depuis 2013</vt:lpstr>
      <vt:lpstr>Le contenu de l’exposé depuis 2013</vt:lpstr>
      <vt:lpstr>Le contenu de l’exposé depuis 2013</vt:lpstr>
      <vt:lpstr>Le contenu de l’exposé depuis 2013</vt:lpstr>
      <vt:lpstr>Le contenu de l’exposé depuis 2013</vt:lpstr>
      <vt:lpstr>Le contenu de l’exposé depuis 2013</vt:lpstr>
      <vt:lpstr>Le contenu de l’exposé depuis 2013</vt:lpstr>
      <vt:lpstr>Quelques écueils à éviter</vt:lpstr>
      <vt:lpstr>Quelques écueils à éviter</vt:lpstr>
      <vt:lpstr>Sommaire</vt:lpstr>
      <vt:lpstr>Genèse d’un exposé</vt:lpstr>
      <vt:lpstr>Genèse d’un exposé</vt:lpstr>
      <vt:lpstr>Genèse d’un exposé</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Agrégation interne de Sciences Physiques</dc:title>
  <dc:creator>Tristan</dc:creator>
  <cp:lastModifiedBy>Tristan</cp:lastModifiedBy>
  <cp:revision>25</cp:revision>
  <dcterms:created xsi:type="dcterms:W3CDTF">2013-09-22T19:40:19Z</dcterms:created>
  <dcterms:modified xsi:type="dcterms:W3CDTF">2013-09-25T10:10:48Z</dcterms:modified>
</cp:coreProperties>
</file>

<file path=docProps/thumbnail.jpeg>
</file>